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59" r:id="rId4"/>
    <p:sldId id="260" r:id="rId5"/>
    <p:sldId id="261" r:id="rId6"/>
    <p:sldId id="262" r:id="rId7"/>
    <p:sldId id="263" r:id="rId8"/>
  </p:sldIdLst>
  <p:sldSz cx="9144000" cy="6858000" type="screen4x3"/>
  <p:notesSz cx="6858000" cy="9144000"/>
  <p:defaultTextStyle>
    <a:defPPr>
      <a:defRPr lang="es-ES_tradnl"/>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90"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945007B-AE4F-4FE6-9011-5122FCDACCC2}" type="datetimeFigureOut">
              <a:rPr lang="es-ES_tradnl"/>
              <a:pPr>
                <a:defRPr/>
              </a:pPr>
              <a:t>02/11/2015</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_tradnl"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0DD44DE-8E8A-4EFE-9983-826B6D7DC23E}" type="slidenum">
              <a:rPr lang="es-ES_tradnl"/>
              <a:pPr>
                <a:defRPr/>
              </a:pPr>
              <a:t>‹#›</a:t>
            </a:fld>
            <a:endParaRPr lang="es-ES_tradnl"/>
          </a:p>
        </p:txBody>
      </p:sp>
    </p:spTree>
    <p:extLst>
      <p:ext uri="{BB962C8B-B14F-4D97-AF65-F5344CB8AC3E}">
        <p14:creationId xmlns:p14="http://schemas.microsoft.com/office/powerpoint/2010/main" val="16339224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12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4F19D0-1628-451D-A68B-EF1EF7BBB28B}" type="slidenum">
              <a:rPr lang="es-ES_tradnl" smtClean="0"/>
              <a:pPr fontAlgn="base">
                <a:spcBef>
                  <a:spcPct val="0"/>
                </a:spcBef>
                <a:spcAft>
                  <a:spcPct val="0"/>
                </a:spcAft>
                <a:defRPr/>
              </a:pPr>
              <a:t>1</a:t>
            </a:fld>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6B7232-AA68-48D4-933A-8117C0D44502}" type="slidenum">
              <a:rPr lang="es-ES_tradnl" smtClean="0"/>
              <a:pPr fontAlgn="base">
                <a:spcBef>
                  <a:spcPct val="0"/>
                </a:spcBef>
                <a:spcAft>
                  <a:spcPct val="0"/>
                </a:spcAft>
                <a:defRPr/>
              </a:pPr>
              <a:t>2</a:t>
            </a:fld>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A65736-2F75-4FB0-B7D4-24DDA2447AF5}" type="slidenum">
              <a:rPr lang="es-ES_tradnl" smtClean="0"/>
              <a:pPr fontAlgn="base">
                <a:spcBef>
                  <a:spcPct val="0"/>
                </a:spcBef>
                <a:spcAft>
                  <a:spcPct val="0"/>
                </a:spcAft>
                <a:defRPr/>
              </a:pPr>
              <a:t>3</a:t>
            </a:fld>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2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63B4C9-64F1-4965-B672-F352BE7CD5A1}" type="slidenum">
              <a:rPr lang="es-ES_tradnl" smtClean="0"/>
              <a:pPr fontAlgn="base">
                <a:spcBef>
                  <a:spcPct val="0"/>
                </a:spcBef>
                <a:spcAft>
                  <a:spcPct val="0"/>
                </a:spcAft>
                <a:defRPr/>
              </a:pPr>
              <a:t>4</a:t>
            </a:fld>
            <a:endParaRPr lang="es-ES_trad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3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0BA5C8-D476-4F88-9345-F7CA88B1EED9}" type="slidenum">
              <a:rPr lang="es-ES_tradnl" smtClean="0"/>
              <a:pPr fontAlgn="base">
                <a:spcBef>
                  <a:spcPct val="0"/>
                </a:spcBef>
                <a:spcAft>
                  <a:spcPct val="0"/>
                </a:spcAft>
                <a:defRPr/>
              </a:pPr>
              <a:t>5</a:t>
            </a:fld>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3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334D9D-B9DC-4B24-BE8D-6F12D6CD79A0}" type="slidenum">
              <a:rPr lang="es-ES_tradnl" smtClean="0"/>
              <a:pPr fontAlgn="base">
                <a:spcBef>
                  <a:spcPct val="0"/>
                </a:spcBef>
                <a:spcAft>
                  <a:spcPct val="0"/>
                </a:spcAft>
                <a:defRPr/>
              </a:pPr>
              <a:t>6</a:t>
            </a:fld>
            <a:endParaRPr 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3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334D9D-B9DC-4B24-BE8D-6F12D6CD79A0}" type="slidenum">
              <a:rPr lang="es-ES_tradnl" smtClean="0"/>
              <a:pPr fontAlgn="base">
                <a:spcBef>
                  <a:spcPct val="0"/>
                </a:spcBef>
                <a:spcAft>
                  <a:spcPct val="0"/>
                </a:spcAft>
                <a:defRPr/>
              </a:pPr>
              <a:t>7</a:t>
            </a:fld>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lvl1pPr>
          </a:lstStyle>
          <a:p>
            <a:pPr>
              <a:defRPr/>
            </a:pPr>
            <a:fld id="{CCD04D5E-61D9-485F-852D-A7A583A72AB6}" type="datetimeFigureOut">
              <a:rPr lang="es-ES_tradnl"/>
              <a:pPr>
                <a:defRPr/>
              </a:pPr>
              <a:t>02/11/2015</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C3D55EEF-9CF8-44E5-83E2-6D54E8D538B9}" type="slidenum">
              <a:rPr lang="es-ES_tradnl"/>
              <a:pPr>
                <a:defRPr/>
              </a:pPr>
              <a:t>‹#›</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C1BD8C07-58E8-44EF-9C80-F2E31A27A198}" type="datetimeFigureOut">
              <a:rPr lang="es-ES_tradnl"/>
              <a:pPr>
                <a:defRPr/>
              </a:pPr>
              <a:t>02/11/2015</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91CBDC28-7649-43AE-A8A0-4C7238A2BEE7}" type="slidenum">
              <a:rPr lang="es-ES_tradnl"/>
              <a:pPr>
                <a:defRPr/>
              </a:pPr>
              <a:t>‹#›</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E3477F70-DA07-466C-ADE1-886D41567B80}" type="datetimeFigureOut">
              <a:rPr lang="es-ES_tradnl"/>
              <a:pPr>
                <a:defRPr/>
              </a:pPr>
              <a:t>02/11/2015</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43B3FCC4-D91E-4329-BC08-2300850B93FD}" type="slidenum">
              <a:rPr lang="es-ES_tradnl"/>
              <a:pPr>
                <a:defRPr/>
              </a:pPr>
              <a:t>‹#›</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777B6DD8-5876-49BE-ADAA-73A287E5D1E0}" type="datetimeFigureOut">
              <a:rPr lang="es-ES_tradnl"/>
              <a:pPr>
                <a:defRPr/>
              </a:pPr>
              <a:t>02/11/2015</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168FA679-84FA-4DAD-8331-FE12CDB2992C}" type="slidenum">
              <a:rPr lang="es-ES_tradnl"/>
              <a:pPr>
                <a:defRPr/>
              </a:pPr>
              <a:t>‹#›</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9312CD5-7F96-4974-A11B-746CAE08B6CB}" type="datetimeFigureOut">
              <a:rPr lang="es-ES_tradnl"/>
              <a:pPr>
                <a:defRPr/>
              </a:pPr>
              <a:t>02/11/2015</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3470CB05-B621-4293-9511-A346F3FA7533}" type="slidenum">
              <a:rPr lang="es-ES_tradnl"/>
              <a:pPr>
                <a:defRPr/>
              </a:pPr>
              <a:t>‹#›</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3 Marcador de fecha"/>
          <p:cNvSpPr>
            <a:spLocks noGrp="1"/>
          </p:cNvSpPr>
          <p:nvPr>
            <p:ph type="dt" sz="half" idx="10"/>
          </p:nvPr>
        </p:nvSpPr>
        <p:spPr/>
        <p:txBody>
          <a:bodyPr/>
          <a:lstStyle>
            <a:lvl1pPr>
              <a:defRPr/>
            </a:lvl1pPr>
          </a:lstStyle>
          <a:p>
            <a:pPr>
              <a:defRPr/>
            </a:pPr>
            <a:fld id="{A7A43DFF-0E48-47D2-A2C8-55E78BEE250E}" type="datetimeFigureOut">
              <a:rPr lang="es-ES_tradnl"/>
              <a:pPr>
                <a:defRPr/>
              </a:pPr>
              <a:t>02/11/2015</a:t>
            </a:fld>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F228A222-8DB0-485E-8C92-0327ECD18BBE}" type="slidenum">
              <a:rPr lang="es-ES_tradnl"/>
              <a:pPr>
                <a:defRPr/>
              </a:pPr>
              <a:t>‹#›</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3 Marcador de fecha"/>
          <p:cNvSpPr>
            <a:spLocks noGrp="1"/>
          </p:cNvSpPr>
          <p:nvPr>
            <p:ph type="dt" sz="half" idx="10"/>
          </p:nvPr>
        </p:nvSpPr>
        <p:spPr/>
        <p:txBody>
          <a:bodyPr/>
          <a:lstStyle>
            <a:lvl1pPr>
              <a:defRPr/>
            </a:lvl1pPr>
          </a:lstStyle>
          <a:p>
            <a:pPr>
              <a:defRPr/>
            </a:pPr>
            <a:fld id="{1E5A5580-04A5-4080-B3DD-7E2FC38E0113}" type="datetimeFigureOut">
              <a:rPr lang="es-ES_tradnl"/>
              <a:pPr>
                <a:defRPr/>
              </a:pPr>
              <a:t>02/11/2015</a:t>
            </a:fld>
            <a:endParaRPr lang="es-ES_tradnl"/>
          </a:p>
        </p:txBody>
      </p:sp>
      <p:sp>
        <p:nvSpPr>
          <p:cNvPr id="8" name="4 Marcador de pie de página"/>
          <p:cNvSpPr>
            <a:spLocks noGrp="1"/>
          </p:cNvSpPr>
          <p:nvPr>
            <p:ph type="ftr" sz="quarter" idx="11"/>
          </p:nvPr>
        </p:nvSpPr>
        <p:spPr/>
        <p:txBody>
          <a:bodyPr/>
          <a:lstStyle>
            <a:lvl1pPr>
              <a:defRPr/>
            </a:lvl1pPr>
          </a:lstStyle>
          <a:p>
            <a:pPr>
              <a:defRPr/>
            </a:pPr>
            <a:endParaRPr lang="es-ES_tradnl"/>
          </a:p>
        </p:txBody>
      </p:sp>
      <p:sp>
        <p:nvSpPr>
          <p:cNvPr id="9" name="5 Marcador de número de diapositiva"/>
          <p:cNvSpPr>
            <a:spLocks noGrp="1"/>
          </p:cNvSpPr>
          <p:nvPr>
            <p:ph type="sldNum" sz="quarter" idx="12"/>
          </p:nvPr>
        </p:nvSpPr>
        <p:spPr/>
        <p:txBody>
          <a:bodyPr/>
          <a:lstStyle>
            <a:lvl1pPr>
              <a:defRPr/>
            </a:lvl1pPr>
          </a:lstStyle>
          <a:p>
            <a:pPr>
              <a:defRPr/>
            </a:pPr>
            <a:fld id="{56D6FFF5-7CA9-47EF-A1CB-209DA23A780F}" type="slidenum">
              <a:rPr lang="es-ES_tradnl"/>
              <a:pPr>
                <a:defRPr/>
              </a:pPr>
              <a:t>‹#›</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3 Marcador de fecha"/>
          <p:cNvSpPr>
            <a:spLocks noGrp="1"/>
          </p:cNvSpPr>
          <p:nvPr>
            <p:ph type="dt" sz="half" idx="10"/>
          </p:nvPr>
        </p:nvSpPr>
        <p:spPr/>
        <p:txBody>
          <a:bodyPr/>
          <a:lstStyle>
            <a:lvl1pPr>
              <a:defRPr/>
            </a:lvl1pPr>
          </a:lstStyle>
          <a:p>
            <a:pPr>
              <a:defRPr/>
            </a:pPr>
            <a:fld id="{53790812-74B2-4D79-B555-1F335B3534AD}" type="datetimeFigureOut">
              <a:rPr lang="es-ES_tradnl"/>
              <a:pPr>
                <a:defRPr/>
              </a:pPr>
              <a:t>02/11/2015</a:t>
            </a:fld>
            <a:endParaRPr lang="es-ES_tradnl"/>
          </a:p>
        </p:txBody>
      </p:sp>
      <p:sp>
        <p:nvSpPr>
          <p:cNvPr id="4" name="4 Marcador de pie de página"/>
          <p:cNvSpPr>
            <a:spLocks noGrp="1"/>
          </p:cNvSpPr>
          <p:nvPr>
            <p:ph type="ftr" sz="quarter" idx="11"/>
          </p:nvPr>
        </p:nvSpPr>
        <p:spPr/>
        <p:txBody>
          <a:bodyPr/>
          <a:lstStyle>
            <a:lvl1pPr>
              <a:defRPr/>
            </a:lvl1pPr>
          </a:lstStyle>
          <a:p>
            <a:pPr>
              <a:defRPr/>
            </a:pPr>
            <a:endParaRPr lang="es-ES_tradnl"/>
          </a:p>
        </p:txBody>
      </p:sp>
      <p:sp>
        <p:nvSpPr>
          <p:cNvPr id="5" name="5 Marcador de número de diapositiva"/>
          <p:cNvSpPr>
            <a:spLocks noGrp="1"/>
          </p:cNvSpPr>
          <p:nvPr>
            <p:ph type="sldNum" sz="quarter" idx="12"/>
          </p:nvPr>
        </p:nvSpPr>
        <p:spPr/>
        <p:txBody>
          <a:bodyPr/>
          <a:lstStyle>
            <a:lvl1pPr>
              <a:defRPr/>
            </a:lvl1pPr>
          </a:lstStyle>
          <a:p>
            <a:pPr>
              <a:defRPr/>
            </a:pPr>
            <a:fld id="{A0C1B1A1-B638-4A16-9F36-EDE137A40BCF}" type="slidenum">
              <a:rPr lang="es-ES_tradnl"/>
              <a:pPr>
                <a:defRPr/>
              </a:pPr>
              <a:t>‹#›</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F3C1E5A-BBFF-41E6-AB69-3EFC012B8947}" type="datetimeFigureOut">
              <a:rPr lang="es-ES_tradnl"/>
              <a:pPr>
                <a:defRPr/>
              </a:pPr>
              <a:t>02/11/2015</a:t>
            </a:fld>
            <a:endParaRPr lang="es-ES_tradnl"/>
          </a:p>
        </p:txBody>
      </p:sp>
      <p:sp>
        <p:nvSpPr>
          <p:cNvPr id="3" name="4 Marcador de pie de página"/>
          <p:cNvSpPr>
            <a:spLocks noGrp="1"/>
          </p:cNvSpPr>
          <p:nvPr>
            <p:ph type="ftr" sz="quarter" idx="11"/>
          </p:nvPr>
        </p:nvSpPr>
        <p:spPr/>
        <p:txBody>
          <a:bodyPr/>
          <a:lstStyle>
            <a:lvl1pPr>
              <a:defRPr/>
            </a:lvl1pPr>
          </a:lstStyle>
          <a:p>
            <a:pPr>
              <a:defRPr/>
            </a:pPr>
            <a:endParaRPr lang="es-ES_tradnl"/>
          </a:p>
        </p:txBody>
      </p:sp>
      <p:sp>
        <p:nvSpPr>
          <p:cNvPr id="4" name="5 Marcador de número de diapositiva"/>
          <p:cNvSpPr>
            <a:spLocks noGrp="1"/>
          </p:cNvSpPr>
          <p:nvPr>
            <p:ph type="sldNum" sz="quarter" idx="12"/>
          </p:nvPr>
        </p:nvSpPr>
        <p:spPr/>
        <p:txBody>
          <a:bodyPr/>
          <a:lstStyle>
            <a:lvl1pPr>
              <a:defRPr/>
            </a:lvl1pPr>
          </a:lstStyle>
          <a:p>
            <a:pPr>
              <a:defRPr/>
            </a:pPr>
            <a:fld id="{A1208822-3B6D-4F2C-ADFE-D4EE7099F9A4}" type="slidenum">
              <a:rPr lang="es-ES_tradnl"/>
              <a:pPr>
                <a:defRPr/>
              </a:pPr>
              <a:t>‹#›</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DD8162F-3748-4DB2-93A9-FADB2D462307}" type="datetimeFigureOut">
              <a:rPr lang="es-ES_tradnl"/>
              <a:pPr>
                <a:defRPr/>
              </a:pPr>
              <a:t>02/11/2015</a:t>
            </a:fld>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F7CB8663-D14B-48F9-BF4F-EF05CFF2765F}" type="slidenum">
              <a:rPr lang="es-ES_tradnl"/>
              <a:pPr>
                <a:defRPr/>
              </a:pPr>
              <a:t>‹#›</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D507AA5-03D6-448D-940B-9C025293D590}" type="datetimeFigureOut">
              <a:rPr lang="es-ES_tradnl"/>
              <a:pPr>
                <a:defRPr/>
              </a:pPr>
              <a:t>02/11/2015</a:t>
            </a:fld>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406AC0E0-0B1B-4905-AA8D-F6A4EF7B9C21}" type="slidenum">
              <a:rPr lang="es-ES_tradnl"/>
              <a:pPr>
                <a:defRPr/>
              </a:pPr>
              <a:t>‹#›</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S_tradn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84CDE20-F18E-4360-8B38-ED6DC3AFC0B0}" type="datetimeFigureOut">
              <a:rPr lang="es-ES_tradnl"/>
              <a:pPr>
                <a:defRPr/>
              </a:pPr>
              <a:t>02/11/2015</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AE1C79C-9B25-4AD4-85F0-E73268F4EDE0}" type="slidenum">
              <a:rPr lang="es-ES_tradnl"/>
              <a:pPr>
                <a:defRPr/>
              </a:pPr>
              <a:t>‹#›</a:t>
            </a:fld>
            <a:endParaRPr lang="es-ES_tradn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astillerosbalenciaga.com/" TargetMode="External"/><Relationship Id="rId10" Type="http://schemas.openxmlformats.org/officeDocument/2006/relationships/image" Target="../media/image8.jpeg"/><Relationship Id="rId4" Type="http://schemas.openxmlformats.org/officeDocument/2006/relationships/image" Target="../media/image4.pn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2.jpeg"/><Relationship Id="rId10" Type="http://schemas.openxmlformats.org/officeDocument/2006/relationships/image" Target="../media/image16.jpeg"/><Relationship Id="rId4" Type="http://schemas.openxmlformats.org/officeDocument/2006/relationships/image" Target="../media/image4.pn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8 Imagen" descr="fondo2.png"/>
          <p:cNvPicPr>
            <a:picLocks noChangeAspect="1"/>
          </p:cNvPicPr>
          <p:nvPr/>
        </p:nvPicPr>
        <p:blipFill>
          <a:blip r:embed="rId3" cstate="print"/>
          <a:srcRect/>
          <a:stretch>
            <a:fillRect/>
          </a:stretch>
        </p:blipFill>
        <p:spPr bwMode="auto">
          <a:xfrm>
            <a:off x="1714500" y="0"/>
            <a:ext cx="7429500" cy="6215063"/>
          </a:xfrm>
          <a:prstGeom prst="rect">
            <a:avLst/>
          </a:prstGeom>
          <a:noFill/>
          <a:ln w="9525">
            <a:noFill/>
            <a:miter lim="800000"/>
            <a:headEnd/>
            <a:tailEnd/>
          </a:ln>
        </p:spPr>
      </p:pic>
      <p:sp>
        <p:nvSpPr>
          <p:cNvPr id="2051" name="5 CuadroTexto"/>
          <p:cNvSpPr txBox="1">
            <a:spLocks noChangeArrowheads="1"/>
          </p:cNvSpPr>
          <p:nvPr/>
        </p:nvSpPr>
        <p:spPr bwMode="auto">
          <a:xfrm>
            <a:off x="3214688" y="500063"/>
            <a:ext cx="5286375" cy="2215991"/>
          </a:xfrm>
          <a:prstGeom prst="rect">
            <a:avLst/>
          </a:prstGeom>
          <a:noFill/>
          <a:ln w="9525">
            <a:noFill/>
            <a:miter lim="800000"/>
            <a:headEnd/>
            <a:tailEnd/>
          </a:ln>
        </p:spPr>
        <p:txBody>
          <a:bodyPr>
            <a:spAutoFit/>
          </a:bodyPr>
          <a:lstStyle/>
          <a:p>
            <a:endParaRPr lang="es-ES_tradnl" dirty="0"/>
          </a:p>
          <a:p>
            <a:pPr algn="r"/>
            <a:r>
              <a:rPr lang="es-ES_tradnl" sz="4000" b="1" dirty="0" err="1" smtClean="0">
                <a:solidFill>
                  <a:schemeClr val="bg1"/>
                </a:solidFill>
                <a:latin typeface="+mn-lt"/>
              </a:rPr>
              <a:t>Shipbuilding-Shipbreaking</a:t>
            </a:r>
            <a:endParaRPr lang="es-ES_tradnl" sz="4000" b="1" dirty="0" smtClean="0">
              <a:solidFill>
                <a:schemeClr val="bg1"/>
              </a:solidFill>
              <a:latin typeface="+mn-lt"/>
            </a:endParaRPr>
          </a:p>
          <a:p>
            <a:pPr algn="r"/>
            <a:r>
              <a:rPr lang="es-ES_tradnl" sz="4000" b="1" dirty="0" smtClean="0">
                <a:solidFill>
                  <a:schemeClr val="bg1"/>
                </a:solidFill>
                <a:latin typeface="+mn-lt"/>
              </a:rPr>
              <a:t>Spain</a:t>
            </a:r>
            <a:r>
              <a:rPr lang="es-ES_tradnl" sz="4000" dirty="0" smtClean="0">
                <a:latin typeface="+mn-lt"/>
              </a:rPr>
              <a:t>2015</a:t>
            </a:r>
            <a:endParaRPr lang="es-ES_tradnl" sz="4000" dirty="0">
              <a:latin typeface="+mn-lt"/>
            </a:endParaRPr>
          </a:p>
        </p:txBody>
      </p:sp>
      <p:sp>
        <p:nvSpPr>
          <p:cNvPr id="7" name="6 Rectángulo"/>
          <p:cNvSpPr/>
          <p:nvPr/>
        </p:nvSpPr>
        <p:spPr>
          <a:xfrm>
            <a:off x="0" y="6643688"/>
            <a:ext cx="9144000" cy="21431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_tradnl"/>
          </a:p>
        </p:txBody>
      </p:sp>
      <p:sp>
        <p:nvSpPr>
          <p:cNvPr id="2053" name="7 CuadroTexto"/>
          <p:cNvSpPr txBox="1">
            <a:spLocks noChangeArrowheads="1"/>
          </p:cNvSpPr>
          <p:nvPr/>
        </p:nvSpPr>
        <p:spPr bwMode="auto">
          <a:xfrm>
            <a:off x="0" y="6357938"/>
            <a:ext cx="4214813" cy="277812"/>
          </a:xfrm>
          <a:prstGeom prst="rect">
            <a:avLst/>
          </a:prstGeom>
          <a:noFill/>
          <a:ln w="9525">
            <a:noFill/>
            <a:miter lim="800000"/>
            <a:headEnd/>
            <a:tailEnd/>
          </a:ln>
        </p:spPr>
        <p:txBody>
          <a:bodyPr>
            <a:spAutoFit/>
          </a:bodyPr>
          <a:lstStyle/>
          <a:p>
            <a:pPr algn="l"/>
            <a:r>
              <a:rPr lang="es-ES_tradnl" sz="1200" b="1"/>
              <a:t>CCOO de Industria. </a:t>
            </a:r>
            <a:r>
              <a:rPr lang="es-ES_tradnl" sz="1200" b="1">
                <a:solidFill>
                  <a:srgbClr val="C00000"/>
                </a:solidFill>
              </a:rPr>
              <a:t>Exige Industria</a:t>
            </a:r>
          </a:p>
        </p:txBody>
      </p:sp>
      <p:pic>
        <p:nvPicPr>
          <p:cNvPr id="2054" name="8 Imagen" descr="INDUST_GALICIA.jpg"/>
          <p:cNvPicPr>
            <a:picLocks noChangeAspect="1"/>
          </p:cNvPicPr>
          <p:nvPr/>
        </p:nvPicPr>
        <p:blipFill>
          <a:blip r:embed="rId4" cstate="print"/>
          <a:srcRect/>
          <a:stretch>
            <a:fillRect/>
          </a:stretch>
        </p:blipFill>
        <p:spPr bwMode="auto">
          <a:xfrm>
            <a:off x="250825" y="260350"/>
            <a:ext cx="1239838" cy="7921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12 Imagen" descr="fondo2b.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6 Rectángulo"/>
          <p:cNvSpPr/>
          <p:nvPr/>
        </p:nvSpPr>
        <p:spPr>
          <a:xfrm>
            <a:off x="0" y="6643688"/>
            <a:ext cx="9144000" cy="21431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_tradnl"/>
          </a:p>
        </p:txBody>
      </p:sp>
      <p:sp>
        <p:nvSpPr>
          <p:cNvPr id="3076" name="7 CuadroTexto"/>
          <p:cNvSpPr txBox="1">
            <a:spLocks noChangeArrowheads="1"/>
          </p:cNvSpPr>
          <p:nvPr/>
        </p:nvSpPr>
        <p:spPr bwMode="auto">
          <a:xfrm>
            <a:off x="0" y="6357938"/>
            <a:ext cx="4214813" cy="277812"/>
          </a:xfrm>
          <a:prstGeom prst="rect">
            <a:avLst/>
          </a:prstGeom>
          <a:noFill/>
          <a:ln w="9525">
            <a:noFill/>
            <a:miter lim="800000"/>
            <a:headEnd/>
            <a:tailEnd/>
          </a:ln>
        </p:spPr>
        <p:txBody>
          <a:bodyPr>
            <a:spAutoFit/>
          </a:bodyPr>
          <a:lstStyle/>
          <a:p>
            <a:pPr algn="l"/>
            <a:r>
              <a:rPr lang="es-ES_tradnl" sz="1200" b="1"/>
              <a:t>CCOO de Industria. </a:t>
            </a:r>
            <a:r>
              <a:rPr lang="es-ES_tradnl" sz="1200" b="1">
                <a:solidFill>
                  <a:srgbClr val="C00000"/>
                </a:solidFill>
              </a:rPr>
              <a:t>Exige Industria</a:t>
            </a:r>
          </a:p>
        </p:txBody>
      </p:sp>
      <p:pic>
        <p:nvPicPr>
          <p:cNvPr id="3077" name="8 Imagen" descr="logo.png"/>
          <p:cNvPicPr>
            <a:picLocks noChangeAspect="1"/>
          </p:cNvPicPr>
          <p:nvPr/>
        </p:nvPicPr>
        <p:blipFill>
          <a:blip r:embed="rId4" cstate="print"/>
          <a:srcRect/>
          <a:stretch>
            <a:fillRect/>
          </a:stretch>
        </p:blipFill>
        <p:spPr bwMode="auto">
          <a:xfrm>
            <a:off x="7643813" y="5786438"/>
            <a:ext cx="1143000" cy="604837"/>
          </a:xfrm>
          <a:prstGeom prst="rect">
            <a:avLst/>
          </a:prstGeom>
          <a:noFill/>
          <a:ln w="9525">
            <a:noFill/>
            <a:miter lim="800000"/>
            <a:headEnd/>
            <a:tailEnd/>
          </a:ln>
        </p:spPr>
      </p:pic>
      <p:sp>
        <p:nvSpPr>
          <p:cNvPr id="3078" name="10 CuadroTexto"/>
          <p:cNvSpPr txBox="1">
            <a:spLocks noChangeArrowheads="1"/>
          </p:cNvSpPr>
          <p:nvPr/>
        </p:nvSpPr>
        <p:spPr bwMode="auto">
          <a:xfrm>
            <a:off x="428625" y="428625"/>
            <a:ext cx="6643688" cy="731838"/>
          </a:xfrm>
          <a:prstGeom prst="rect">
            <a:avLst/>
          </a:prstGeom>
          <a:noFill/>
          <a:ln w="9525">
            <a:noFill/>
            <a:miter lim="800000"/>
            <a:headEnd/>
            <a:tailEnd/>
          </a:ln>
        </p:spPr>
        <p:txBody>
          <a:bodyPr>
            <a:spAutoFit/>
          </a:bodyPr>
          <a:lstStyle/>
          <a:p>
            <a:pPr algn="l"/>
            <a:r>
              <a:rPr lang="es-ES_tradnl" sz="2400" b="1" dirty="0" err="1" smtClean="0">
                <a:solidFill>
                  <a:srgbClr val="C00000"/>
                </a:solidFill>
              </a:rPr>
              <a:t>Presentation</a:t>
            </a:r>
            <a:endParaRPr lang="es-ES_tradnl" sz="2400" b="1" dirty="0">
              <a:solidFill>
                <a:srgbClr val="C00000"/>
              </a:solidFill>
            </a:endParaRPr>
          </a:p>
          <a:p>
            <a:pPr algn="l"/>
            <a:endParaRPr lang="es-ES_tradnl" dirty="0">
              <a:latin typeface="Calibri" pitchFamily="34" charset="0"/>
            </a:endParaRPr>
          </a:p>
        </p:txBody>
      </p:sp>
      <p:sp>
        <p:nvSpPr>
          <p:cNvPr id="3079" name="11 CuadroTexto"/>
          <p:cNvSpPr txBox="1">
            <a:spLocks noChangeArrowheads="1"/>
          </p:cNvSpPr>
          <p:nvPr/>
        </p:nvSpPr>
        <p:spPr bwMode="auto">
          <a:xfrm>
            <a:off x="539552" y="1196975"/>
            <a:ext cx="8208911" cy="5386090"/>
          </a:xfrm>
          <a:prstGeom prst="rect">
            <a:avLst/>
          </a:prstGeom>
          <a:noFill/>
          <a:ln w="9525">
            <a:noFill/>
            <a:miter lim="800000"/>
            <a:headEnd/>
            <a:tailEnd/>
          </a:ln>
        </p:spPr>
        <p:txBody>
          <a:bodyPr wrap="square">
            <a:spAutoFit/>
          </a:bodyPr>
          <a:lstStyle/>
          <a:p>
            <a:pPr algn="l"/>
            <a:endParaRPr lang="es-ES_tradnl" sz="1600" dirty="0"/>
          </a:p>
          <a:p>
            <a:pPr algn="just">
              <a:buFont typeface="Wingdings" pitchFamily="2" charset="2"/>
              <a:buChar char="Ø"/>
            </a:pPr>
            <a:r>
              <a:rPr lang="en-US" sz="1600" dirty="0" smtClean="0"/>
              <a:t>Spanish shipbuilding-</a:t>
            </a:r>
            <a:r>
              <a:rPr lang="en-US" sz="1600" dirty="0" err="1" smtClean="0"/>
              <a:t>Shipbreaking</a:t>
            </a:r>
            <a:r>
              <a:rPr lang="en-US" sz="1600" dirty="0" smtClean="0"/>
              <a:t> sector is devoted almost entirely for export.</a:t>
            </a:r>
          </a:p>
          <a:p>
            <a:pPr lvl="1" algn="just">
              <a:buFont typeface="Wingdings" pitchFamily="2" charset="2"/>
              <a:buChar char="Ø"/>
            </a:pPr>
            <a:r>
              <a:rPr lang="es-ES" sz="1600" dirty="0" err="1" smtClean="0"/>
              <a:t>Export</a:t>
            </a:r>
            <a:r>
              <a:rPr lang="es-ES" sz="1600" dirty="0" smtClean="0"/>
              <a:t> 1.044 </a:t>
            </a:r>
            <a:r>
              <a:rPr lang="es-ES" sz="1600" dirty="0" err="1" smtClean="0"/>
              <a:t>millons</a:t>
            </a:r>
            <a:r>
              <a:rPr lang="es-ES" sz="1600" dirty="0" smtClean="0"/>
              <a:t> €</a:t>
            </a:r>
          </a:p>
          <a:p>
            <a:pPr lvl="1" algn="just">
              <a:buFont typeface="Wingdings" pitchFamily="2" charset="2"/>
              <a:buChar char="Ø"/>
            </a:pPr>
            <a:r>
              <a:rPr lang="es-ES" sz="1600" dirty="0" err="1" smtClean="0"/>
              <a:t>Import</a:t>
            </a:r>
            <a:r>
              <a:rPr lang="es-ES" sz="1600" dirty="0" smtClean="0"/>
              <a:t> 170 </a:t>
            </a:r>
            <a:r>
              <a:rPr lang="es-ES" sz="1600" dirty="0" err="1" smtClean="0"/>
              <a:t>millons</a:t>
            </a:r>
            <a:r>
              <a:rPr lang="es-ES" sz="1600" dirty="0" smtClean="0"/>
              <a:t> €</a:t>
            </a:r>
            <a:endParaRPr lang="es-ES_tradnl" sz="1200" dirty="0" smtClean="0"/>
          </a:p>
          <a:p>
            <a:pPr lvl="1" algn="just">
              <a:buFont typeface="Wingdings" pitchFamily="2" charset="2"/>
              <a:buChar char="Ø"/>
            </a:pPr>
            <a:endParaRPr lang="en-US" sz="1600" dirty="0" smtClean="0"/>
          </a:p>
          <a:p>
            <a:pPr algn="just">
              <a:buFont typeface="Wingdings" pitchFamily="2" charset="2"/>
              <a:buChar char="Ø"/>
            </a:pPr>
            <a:r>
              <a:rPr lang="en-US" sz="1600" dirty="0" smtClean="0"/>
              <a:t>High international reputation for quality and tradition construction ,.</a:t>
            </a:r>
          </a:p>
          <a:p>
            <a:pPr algn="just">
              <a:buFont typeface="Wingdings" pitchFamily="2" charset="2"/>
              <a:buChar char="Ø"/>
            </a:pPr>
            <a:r>
              <a:rPr lang="en-US" sz="1600" dirty="0" smtClean="0"/>
              <a:t>High standards in technologically advanced ships:</a:t>
            </a:r>
          </a:p>
          <a:p>
            <a:pPr algn="just">
              <a:buFont typeface="Wingdings" pitchFamily="2" charset="2"/>
              <a:buChar char="Ø"/>
            </a:pPr>
            <a:r>
              <a:rPr lang="en-US" sz="1600" dirty="0" smtClean="0"/>
              <a:t>They give support to offshore oil rigs,</a:t>
            </a:r>
          </a:p>
          <a:p>
            <a:pPr algn="just">
              <a:buFont typeface="Wingdings" pitchFamily="2" charset="2"/>
              <a:buChar char="Ø"/>
            </a:pPr>
            <a:r>
              <a:rPr lang="en-US" sz="1600" dirty="0" smtClean="0"/>
              <a:t> oceanographic vessels, factory vessels, etc.</a:t>
            </a:r>
          </a:p>
          <a:p>
            <a:pPr algn="just">
              <a:buFont typeface="Wingdings" pitchFamily="2" charset="2"/>
              <a:buChar char="Ø"/>
            </a:pPr>
            <a:r>
              <a:rPr lang="en-US" sz="1600" dirty="0" smtClean="0"/>
              <a:t>The sector is mainly composed of medium-sized established companies, many family businesses have been consolidated for generations (employing 87,000 families directly and indirectly).</a:t>
            </a:r>
          </a:p>
          <a:p>
            <a:pPr algn="just">
              <a:buFont typeface="Wingdings" pitchFamily="2" charset="2"/>
              <a:buChar char="Ø"/>
            </a:pPr>
            <a:r>
              <a:rPr lang="en-US" sz="1600" dirty="0" smtClean="0"/>
              <a:t>Construction activity is concentrated in Spain in industrial areas of Galicia, Asturias, </a:t>
            </a:r>
            <a:r>
              <a:rPr lang="en-US" sz="1600" dirty="0" err="1" smtClean="0"/>
              <a:t>Andalucia</a:t>
            </a:r>
            <a:r>
              <a:rPr lang="en-US" sz="1600" dirty="0" smtClean="0"/>
              <a:t>, Murcia and the Basque Country, but its real impact affects businesses and families across the country.</a:t>
            </a:r>
          </a:p>
          <a:p>
            <a:pPr algn="just">
              <a:buFont typeface="Wingdings" pitchFamily="2" charset="2"/>
              <a:buChar char="Ø"/>
            </a:pPr>
            <a:r>
              <a:rPr lang="en-US" sz="1600" dirty="0" smtClean="0"/>
              <a:t>The shipbuilding sector has demonstrated its ability to generate short-term employment is the engine and the auxiliary industry.</a:t>
            </a:r>
          </a:p>
          <a:p>
            <a:pPr algn="just">
              <a:buFont typeface="Wingdings" pitchFamily="2" charset="2"/>
              <a:buChar char="Ø"/>
            </a:pPr>
            <a:r>
              <a:rPr lang="en-US" sz="1600" dirty="0" smtClean="0"/>
              <a:t>Spanish shipbuilders are a world reference in shipbuilding and remain at the forefront of technological advancement.</a:t>
            </a:r>
            <a:r>
              <a:rPr lang="es-ES" sz="1600" dirty="0" smtClean="0"/>
              <a:t> </a:t>
            </a:r>
          </a:p>
          <a:p>
            <a:pPr algn="just">
              <a:buFont typeface="Wingdings" pitchFamily="2" charset="2"/>
              <a:buChar char="Ø"/>
            </a:pPr>
            <a:endParaRPr lang="es-ES" sz="1600" dirty="0" smtClean="0"/>
          </a:p>
          <a:p>
            <a:pPr algn="l"/>
            <a:endParaRPr lang="es-ES_tradnl" sz="1200" dirty="0"/>
          </a:p>
          <a:p>
            <a:pPr algn="l"/>
            <a:endParaRPr lang="es-ES_tradnl" sz="1200" dirty="0"/>
          </a:p>
        </p:txBody>
      </p:sp>
      <p:pic>
        <p:nvPicPr>
          <p:cNvPr id="3080" name="7 Imagen" descr="INDUST_GALICIA.jpg"/>
          <p:cNvPicPr>
            <a:picLocks noChangeAspect="1"/>
          </p:cNvPicPr>
          <p:nvPr/>
        </p:nvPicPr>
        <p:blipFill>
          <a:blip r:embed="rId5" cstate="print"/>
          <a:srcRect/>
          <a:stretch>
            <a:fillRect/>
          </a:stretch>
        </p:blipFill>
        <p:spPr bwMode="auto">
          <a:xfrm>
            <a:off x="7596188" y="5661025"/>
            <a:ext cx="1182687" cy="7556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12 Imagen" descr="fondo2b.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6 Rectángulo"/>
          <p:cNvSpPr/>
          <p:nvPr/>
        </p:nvSpPr>
        <p:spPr>
          <a:xfrm>
            <a:off x="0" y="6643688"/>
            <a:ext cx="9144000" cy="21431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_tradnl"/>
          </a:p>
        </p:txBody>
      </p:sp>
      <p:sp>
        <p:nvSpPr>
          <p:cNvPr id="4100" name="7 CuadroTexto"/>
          <p:cNvSpPr txBox="1">
            <a:spLocks noChangeArrowheads="1"/>
          </p:cNvSpPr>
          <p:nvPr/>
        </p:nvSpPr>
        <p:spPr bwMode="auto">
          <a:xfrm>
            <a:off x="0" y="6357938"/>
            <a:ext cx="4214813" cy="277812"/>
          </a:xfrm>
          <a:prstGeom prst="rect">
            <a:avLst/>
          </a:prstGeom>
          <a:noFill/>
          <a:ln w="9525">
            <a:noFill/>
            <a:miter lim="800000"/>
            <a:headEnd/>
            <a:tailEnd/>
          </a:ln>
        </p:spPr>
        <p:txBody>
          <a:bodyPr>
            <a:spAutoFit/>
          </a:bodyPr>
          <a:lstStyle/>
          <a:p>
            <a:pPr algn="l"/>
            <a:r>
              <a:rPr lang="es-ES_tradnl" sz="1200" b="1"/>
              <a:t>CCOO de Industria. </a:t>
            </a:r>
            <a:r>
              <a:rPr lang="es-ES_tradnl" sz="1200" b="1">
                <a:solidFill>
                  <a:srgbClr val="C00000"/>
                </a:solidFill>
              </a:rPr>
              <a:t>Exige Industria</a:t>
            </a:r>
          </a:p>
        </p:txBody>
      </p:sp>
      <p:pic>
        <p:nvPicPr>
          <p:cNvPr id="4101" name="8 Imagen" descr="logo.png"/>
          <p:cNvPicPr>
            <a:picLocks noChangeAspect="1"/>
          </p:cNvPicPr>
          <p:nvPr/>
        </p:nvPicPr>
        <p:blipFill>
          <a:blip r:embed="rId4" cstate="print"/>
          <a:srcRect/>
          <a:stretch>
            <a:fillRect/>
          </a:stretch>
        </p:blipFill>
        <p:spPr bwMode="auto">
          <a:xfrm>
            <a:off x="7643813" y="5786438"/>
            <a:ext cx="1143000" cy="604837"/>
          </a:xfrm>
          <a:prstGeom prst="rect">
            <a:avLst/>
          </a:prstGeom>
          <a:noFill/>
          <a:ln w="9525">
            <a:noFill/>
            <a:miter lim="800000"/>
            <a:headEnd/>
            <a:tailEnd/>
          </a:ln>
        </p:spPr>
      </p:pic>
      <p:sp>
        <p:nvSpPr>
          <p:cNvPr id="4102" name="10 CuadroTexto"/>
          <p:cNvSpPr txBox="1">
            <a:spLocks noChangeArrowheads="1"/>
          </p:cNvSpPr>
          <p:nvPr/>
        </p:nvSpPr>
        <p:spPr bwMode="auto">
          <a:xfrm>
            <a:off x="428625" y="428625"/>
            <a:ext cx="6643688" cy="731838"/>
          </a:xfrm>
          <a:prstGeom prst="rect">
            <a:avLst/>
          </a:prstGeom>
          <a:noFill/>
          <a:ln w="9525">
            <a:noFill/>
            <a:miter lim="800000"/>
            <a:headEnd/>
            <a:tailEnd/>
          </a:ln>
        </p:spPr>
        <p:txBody>
          <a:bodyPr>
            <a:spAutoFit/>
          </a:bodyPr>
          <a:lstStyle/>
          <a:p>
            <a:pPr algn="l"/>
            <a:r>
              <a:rPr lang="es-ES_tradnl" sz="2400" b="1" dirty="0" err="1" smtClean="0">
                <a:solidFill>
                  <a:srgbClr val="C00000"/>
                </a:solidFill>
              </a:rPr>
              <a:t>Shipyard</a:t>
            </a:r>
            <a:r>
              <a:rPr lang="es-ES_tradnl" sz="2400" b="1" dirty="0" smtClean="0">
                <a:solidFill>
                  <a:srgbClr val="C00000"/>
                </a:solidFill>
              </a:rPr>
              <a:t> </a:t>
            </a:r>
            <a:r>
              <a:rPr lang="es-ES_tradnl" sz="2400" b="1" dirty="0" err="1" smtClean="0">
                <a:solidFill>
                  <a:srgbClr val="C00000"/>
                </a:solidFill>
              </a:rPr>
              <a:t>builders</a:t>
            </a:r>
            <a:r>
              <a:rPr lang="es-ES_tradnl" sz="2400" b="1" dirty="0" smtClean="0">
                <a:solidFill>
                  <a:srgbClr val="C00000"/>
                </a:solidFill>
              </a:rPr>
              <a:t>, </a:t>
            </a:r>
            <a:r>
              <a:rPr lang="es-ES_tradnl" sz="2400" b="1" dirty="0" err="1" smtClean="0">
                <a:solidFill>
                  <a:srgbClr val="C00000"/>
                </a:solidFill>
              </a:rPr>
              <a:t>private</a:t>
            </a:r>
            <a:endParaRPr lang="es-ES_tradnl" sz="2400" b="1" dirty="0">
              <a:solidFill>
                <a:srgbClr val="C00000"/>
              </a:solidFill>
            </a:endParaRPr>
          </a:p>
          <a:p>
            <a:pPr algn="l"/>
            <a:endParaRPr lang="es-ES_tradnl" dirty="0">
              <a:latin typeface="Calibri" pitchFamily="34" charset="0"/>
            </a:endParaRPr>
          </a:p>
        </p:txBody>
      </p:sp>
      <p:sp>
        <p:nvSpPr>
          <p:cNvPr id="4103" name="11 CuadroTexto"/>
          <p:cNvSpPr txBox="1">
            <a:spLocks noChangeArrowheads="1"/>
          </p:cNvSpPr>
          <p:nvPr/>
        </p:nvSpPr>
        <p:spPr bwMode="auto">
          <a:xfrm>
            <a:off x="468313" y="1268413"/>
            <a:ext cx="4391025" cy="2031325"/>
          </a:xfrm>
          <a:prstGeom prst="rect">
            <a:avLst/>
          </a:prstGeom>
          <a:noFill/>
          <a:ln w="9525">
            <a:noFill/>
            <a:miter lim="800000"/>
            <a:headEnd/>
            <a:tailEnd/>
          </a:ln>
        </p:spPr>
        <p:txBody>
          <a:bodyPr wrap="square">
            <a:spAutoFit/>
          </a:bodyPr>
          <a:lstStyle/>
          <a:p>
            <a:pPr algn="l">
              <a:buFont typeface="Wingdings" pitchFamily="2" charset="2"/>
              <a:buChar char="q"/>
            </a:pPr>
            <a:r>
              <a:rPr lang="es-ES" b="1" dirty="0" smtClean="0"/>
              <a:t> </a:t>
            </a:r>
            <a:r>
              <a:rPr lang="en-US" b="1" dirty="0" smtClean="0"/>
              <a:t>21 boat builders</a:t>
            </a:r>
          </a:p>
          <a:p>
            <a:pPr algn="l">
              <a:buFont typeface="Wingdings" pitchFamily="2" charset="2"/>
              <a:buChar char="q"/>
            </a:pPr>
            <a:r>
              <a:rPr lang="en-US" b="1" dirty="0" smtClean="0"/>
              <a:t>1,600 permanent staff employees. </a:t>
            </a:r>
          </a:p>
          <a:p>
            <a:pPr algn="l">
              <a:buFont typeface="Wingdings" pitchFamily="2" charset="2"/>
              <a:buChar char="q"/>
            </a:pPr>
            <a:r>
              <a:rPr lang="en-US" b="1" dirty="0" smtClean="0"/>
              <a:t> about 15,000 direct jobs in other </a:t>
            </a:r>
            <a:r>
              <a:rPr lang="en-US" b="1" dirty="0" err="1" smtClean="0"/>
              <a:t>subsidaries</a:t>
            </a:r>
            <a:r>
              <a:rPr lang="en-US" b="1" dirty="0" smtClean="0"/>
              <a:t> companies.</a:t>
            </a:r>
            <a:endParaRPr lang="es-ES" b="1" dirty="0" smtClean="0"/>
          </a:p>
          <a:p>
            <a:pPr algn="l"/>
            <a:r>
              <a:rPr lang="es-ES" b="1" dirty="0" smtClean="0"/>
              <a:t>           </a:t>
            </a:r>
          </a:p>
          <a:p>
            <a:pPr algn="l"/>
            <a:r>
              <a:rPr lang="es-ES" dirty="0" smtClean="0"/>
              <a:t> </a:t>
            </a:r>
            <a:endParaRPr lang="es-ES" dirty="0"/>
          </a:p>
          <a:p>
            <a:pPr algn="l"/>
            <a:r>
              <a:rPr lang="es-ES" dirty="0">
                <a:hlinkClick r:id="rId5"/>
              </a:rPr>
              <a:t> </a:t>
            </a:r>
            <a:endParaRPr lang="es-ES" dirty="0"/>
          </a:p>
        </p:txBody>
      </p:sp>
      <p:pic>
        <p:nvPicPr>
          <p:cNvPr id="4104" name="7 Imagen" descr="INDUST_GALICIA.jpg"/>
          <p:cNvPicPr>
            <a:picLocks noChangeAspect="1"/>
          </p:cNvPicPr>
          <p:nvPr/>
        </p:nvPicPr>
        <p:blipFill>
          <a:blip r:embed="rId6" cstate="print"/>
          <a:srcRect/>
          <a:stretch>
            <a:fillRect/>
          </a:stretch>
        </p:blipFill>
        <p:spPr bwMode="auto">
          <a:xfrm>
            <a:off x="7596188" y="5661025"/>
            <a:ext cx="1182687" cy="755650"/>
          </a:xfrm>
          <a:prstGeom prst="rect">
            <a:avLst/>
          </a:prstGeom>
          <a:noFill/>
          <a:ln w="9525">
            <a:noFill/>
            <a:miter lim="800000"/>
            <a:headEnd/>
            <a:tailEnd/>
          </a:ln>
        </p:spPr>
      </p:pic>
      <p:sp>
        <p:nvSpPr>
          <p:cNvPr id="4106" name="Rectangle 10"/>
          <p:cNvSpPr>
            <a:spLocks noChangeArrowheads="1"/>
          </p:cNvSpPr>
          <p:nvPr/>
        </p:nvSpPr>
        <p:spPr bwMode="auto">
          <a:xfrm>
            <a:off x="0" y="0"/>
            <a:ext cx="0" cy="549275"/>
          </a:xfrm>
          <a:prstGeom prst="rect">
            <a:avLst/>
          </a:prstGeom>
          <a:solidFill>
            <a:srgbClr val="47C965"/>
          </a:solidFill>
          <a:ln w="9525">
            <a:noFill/>
            <a:miter lim="800000"/>
            <a:headEnd/>
            <a:tailEnd/>
          </a:ln>
          <a:effectLst/>
        </p:spPr>
        <p:txBody>
          <a:bodyPr wrap="none" lIns="0" tIns="0" rIns="0" bIns="0" anchor="ctr">
            <a:spAutoFit/>
          </a:bodyPr>
          <a:lstStyle/>
          <a:p>
            <a:pPr algn="l" eaLnBrk="0" hangingPunct="0"/>
            <a:endParaRPr lang="es-ES_tradnl"/>
          </a:p>
          <a:p>
            <a:pPr algn="l" eaLnBrk="0" hangingPunct="0"/>
            <a:endParaRPr lang="es-ES_tradnl"/>
          </a:p>
        </p:txBody>
      </p:sp>
      <p:sp>
        <p:nvSpPr>
          <p:cNvPr id="4107" name="Rectangle 11"/>
          <p:cNvSpPr>
            <a:spLocks noChangeArrowheads="1"/>
          </p:cNvSpPr>
          <p:nvPr/>
        </p:nvSpPr>
        <p:spPr bwMode="auto">
          <a:xfrm>
            <a:off x="0" y="0"/>
            <a:ext cx="0" cy="549275"/>
          </a:xfrm>
          <a:prstGeom prst="rect">
            <a:avLst/>
          </a:prstGeom>
          <a:solidFill>
            <a:srgbClr val="47C965"/>
          </a:solidFill>
          <a:ln w="9525">
            <a:noFill/>
            <a:miter lim="800000"/>
            <a:headEnd/>
            <a:tailEnd/>
          </a:ln>
          <a:effectLst/>
        </p:spPr>
        <p:txBody>
          <a:bodyPr wrap="none" lIns="0" tIns="0" rIns="0" bIns="0" anchor="ctr">
            <a:spAutoFit/>
          </a:bodyPr>
          <a:lstStyle/>
          <a:p>
            <a:pPr algn="l" eaLnBrk="0" hangingPunct="0"/>
            <a:endParaRPr lang="es-ES_tradnl"/>
          </a:p>
          <a:p>
            <a:pPr algn="l" eaLnBrk="0" hangingPunct="0"/>
            <a:endParaRPr lang="es-ES_tradnl"/>
          </a:p>
        </p:txBody>
      </p:sp>
      <p:pic>
        <p:nvPicPr>
          <p:cNvPr id="4108" name="Picture 12" descr="mapaAstilleros"/>
          <p:cNvPicPr>
            <a:picLocks noChangeAspect="1" noChangeArrowheads="1"/>
          </p:cNvPicPr>
          <p:nvPr/>
        </p:nvPicPr>
        <p:blipFill>
          <a:blip r:embed="rId7" cstate="print"/>
          <a:srcRect/>
          <a:stretch>
            <a:fillRect/>
          </a:stretch>
        </p:blipFill>
        <p:spPr bwMode="auto">
          <a:xfrm>
            <a:off x="4716016" y="1556792"/>
            <a:ext cx="3815705" cy="3528392"/>
          </a:xfrm>
          <a:prstGeom prst="rect">
            <a:avLst/>
          </a:prstGeom>
          <a:noFill/>
        </p:spPr>
      </p:pic>
      <p:pic>
        <p:nvPicPr>
          <p:cNvPr id="4109" name="Picture 13" descr="pymar_5_lng_guardian"/>
          <p:cNvPicPr>
            <a:picLocks noChangeAspect="1" noChangeArrowheads="1"/>
          </p:cNvPicPr>
          <p:nvPr/>
        </p:nvPicPr>
        <p:blipFill>
          <a:blip r:embed="rId8" cstate="print"/>
          <a:srcRect/>
          <a:stretch>
            <a:fillRect/>
          </a:stretch>
        </p:blipFill>
        <p:spPr bwMode="auto">
          <a:xfrm>
            <a:off x="2339752" y="2564904"/>
            <a:ext cx="2381250" cy="2381250"/>
          </a:xfrm>
          <a:prstGeom prst="rect">
            <a:avLst/>
          </a:prstGeom>
          <a:noFill/>
        </p:spPr>
      </p:pic>
      <p:pic>
        <p:nvPicPr>
          <p:cNvPr id="4110" name="Picture 14" descr="pymar_11_discovery"/>
          <p:cNvPicPr>
            <a:picLocks noChangeAspect="1" noChangeArrowheads="1"/>
          </p:cNvPicPr>
          <p:nvPr/>
        </p:nvPicPr>
        <p:blipFill>
          <a:blip r:embed="rId9" cstate="print"/>
          <a:srcRect/>
          <a:stretch>
            <a:fillRect/>
          </a:stretch>
        </p:blipFill>
        <p:spPr bwMode="auto">
          <a:xfrm>
            <a:off x="467544" y="3501008"/>
            <a:ext cx="2198688" cy="2305050"/>
          </a:xfrm>
          <a:prstGeom prst="rect">
            <a:avLst/>
          </a:prstGeom>
          <a:noFill/>
        </p:spPr>
      </p:pic>
      <p:pic>
        <p:nvPicPr>
          <p:cNvPr id="4113" name="Picture 17" descr="pymar_albuzem_3"/>
          <p:cNvPicPr>
            <a:picLocks noChangeAspect="1" noChangeArrowheads="1"/>
          </p:cNvPicPr>
          <p:nvPr/>
        </p:nvPicPr>
        <p:blipFill>
          <a:blip r:embed="rId10" cstate="print"/>
          <a:srcRect/>
          <a:stretch>
            <a:fillRect/>
          </a:stretch>
        </p:blipFill>
        <p:spPr bwMode="auto">
          <a:xfrm>
            <a:off x="2555777" y="4221088"/>
            <a:ext cx="2160240" cy="192722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12 Imagen" descr="fondo2b.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6 Rectángulo"/>
          <p:cNvSpPr/>
          <p:nvPr/>
        </p:nvSpPr>
        <p:spPr>
          <a:xfrm>
            <a:off x="0" y="6643688"/>
            <a:ext cx="9144000" cy="21431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_tradnl"/>
          </a:p>
        </p:txBody>
      </p:sp>
      <p:sp>
        <p:nvSpPr>
          <p:cNvPr id="5124" name="7 CuadroTexto"/>
          <p:cNvSpPr txBox="1">
            <a:spLocks noChangeArrowheads="1"/>
          </p:cNvSpPr>
          <p:nvPr/>
        </p:nvSpPr>
        <p:spPr bwMode="auto">
          <a:xfrm>
            <a:off x="0" y="6357938"/>
            <a:ext cx="4214813" cy="277812"/>
          </a:xfrm>
          <a:prstGeom prst="rect">
            <a:avLst/>
          </a:prstGeom>
          <a:noFill/>
          <a:ln w="9525">
            <a:noFill/>
            <a:miter lim="800000"/>
            <a:headEnd/>
            <a:tailEnd/>
          </a:ln>
        </p:spPr>
        <p:txBody>
          <a:bodyPr>
            <a:spAutoFit/>
          </a:bodyPr>
          <a:lstStyle/>
          <a:p>
            <a:pPr algn="l"/>
            <a:r>
              <a:rPr lang="es-ES_tradnl" sz="1200" b="1"/>
              <a:t>CCOO de Industria. </a:t>
            </a:r>
            <a:r>
              <a:rPr lang="es-ES_tradnl" sz="1200" b="1">
                <a:solidFill>
                  <a:srgbClr val="C00000"/>
                </a:solidFill>
              </a:rPr>
              <a:t>Exige Industria</a:t>
            </a:r>
          </a:p>
        </p:txBody>
      </p:sp>
      <p:pic>
        <p:nvPicPr>
          <p:cNvPr id="5125" name="8 Imagen" descr="logo.png"/>
          <p:cNvPicPr>
            <a:picLocks noChangeAspect="1"/>
          </p:cNvPicPr>
          <p:nvPr/>
        </p:nvPicPr>
        <p:blipFill>
          <a:blip r:embed="rId4" cstate="print"/>
          <a:srcRect/>
          <a:stretch>
            <a:fillRect/>
          </a:stretch>
        </p:blipFill>
        <p:spPr bwMode="auto">
          <a:xfrm>
            <a:off x="7643813" y="5786438"/>
            <a:ext cx="1143000" cy="604837"/>
          </a:xfrm>
          <a:prstGeom prst="rect">
            <a:avLst/>
          </a:prstGeom>
          <a:noFill/>
          <a:ln w="9525">
            <a:noFill/>
            <a:miter lim="800000"/>
            <a:headEnd/>
            <a:tailEnd/>
          </a:ln>
        </p:spPr>
      </p:pic>
      <p:sp>
        <p:nvSpPr>
          <p:cNvPr id="5126" name="10 CuadroTexto"/>
          <p:cNvSpPr txBox="1">
            <a:spLocks noChangeArrowheads="1"/>
          </p:cNvSpPr>
          <p:nvPr/>
        </p:nvSpPr>
        <p:spPr bwMode="auto">
          <a:xfrm>
            <a:off x="428625" y="428625"/>
            <a:ext cx="6643688" cy="738664"/>
          </a:xfrm>
          <a:prstGeom prst="rect">
            <a:avLst/>
          </a:prstGeom>
          <a:noFill/>
          <a:ln w="9525">
            <a:noFill/>
            <a:miter lim="800000"/>
            <a:headEnd/>
            <a:tailEnd/>
          </a:ln>
        </p:spPr>
        <p:txBody>
          <a:bodyPr>
            <a:spAutoFit/>
          </a:bodyPr>
          <a:lstStyle/>
          <a:p>
            <a:pPr algn="l"/>
            <a:r>
              <a:rPr lang="es-ES_tradnl" sz="2400" b="1" dirty="0" err="1" smtClean="0">
                <a:solidFill>
                  <a:srgbClr val="C00000"/>
                </a:solidFill>
              </a:rPr>
              <a:t>Shipyard</a:t>
            </a:r>
            <a:r>
              <a:rPr lang="es-ES_tradnl" sz="2400" b="1" dirty="0" smtClean="0">
                <a:solidFill>
                  <a:srgbClr val="C00000"/>
                </a:solidFill>
              </a:rPr>
              <a:t> </a:t>
            </a:r>
            <a:r>
              <a:rPr lang="es-ES_tradnl" sz="2400" b="1" dirty="0" err="1" smtClean="0">
                <a:solidFill>
                  <a:srgbClr val="C00000"/>
                </a:solidFill>
              </a:rPr>
              <a:t>builders</a:t>
            </a:r>
            <a:r>
              <a:rPr lang="es-ES_tradnl" sz="2400" b="1" dirty="0" smtClean="0">
                <a:solidFill>
                  <a:srgbClr val="C00000"/>
                </a:solidFill>
              </a:rPr>
              <a:t> </a:t>
            </a:r>
            <a:r>
              <a:rPr lang="es-ES_tradnl" sz="2400" b="1" dirty="0" err="1" smtClean="0">
                <a:solidFill>
                  <a:srgbClr val="C00000"/>
                </a:solidFill>
              </a:rPr>
              <a:t>state</a:t>
            </a:r>
            <a:r>
              <a:rPr lang="es-ES_tradnl" sz="2400" b="1" dirty="0" smtClean="0">
                <a:solidFill>
                  <a:srgbClr val="C00000"/>
                </a:solidFill>
              </a:rPr>
              <a:t> </a:t>
            </a:r>
            <a:r>
              <a:rPr lang="es-ES_tradnl" sz="2400" b="1" dirty="0" err="1" smtClean="0">
                <a:solidFill>
                  <a:srgbClr val="C00000"/>
                </a:solidFill>
              </a:rPr>
              <a:t>govern</a:t>
            </a:r>
            <a:r>
              <a:rPr lang="es-ES_tradnl" sz="2400" b="1" dirty="0" smtClean="0">
                <a:solidFill>
                  <a:srgbClr val="C00000"/>
                </a:solidFill>
              </a:rPr>
              <a:t>, NAVANTIA</a:t>
            </a:r>
            <a:endParaRPr lang="es-ES_tradnl" sz="2400" b="1" dirty="0">
              <a:solidFill>
                <a:srgbClr val="C00000"/>
              </a:solidFill>
            </a:endParaRPr>
          </a:p>
          <a:p>
            <a:pPr algn="l"/>
            <a:endParaRPr lang="es-ES_tradnl" dirty="0">
              <a:latin typeface="Calibri" pitchFamily="34" charset="0"/>
            </a:endParaRPr>
          </a:p>
        </p:txBody>
      </p:sp>
      <p:sp>
        <p:nvSpPr>
          <p:cNvPr id="5127" name="11 CuadroTexto"/>
          <p:cNvSpPr txBox="1">
            <a:spLocks noChangeArrowheads="1"/>
          </p:cNvSpPr>
          <p:nvPr/>
        </p:nvSpPr>
        <p:spPr bwMode="auto">
          <a:xfrm>
            <a:off x="683568" y="981075"/>
            <a:ext cx="7849245" cy="2062103"/>
          </a:xfrm>
          <a:prstGeom prst="rect">
            <a:avLst/>
          </a:prstGeom>
          <a:noFill/>
          <a:ln w="9525">
            <a:noFill/>
            <a:miter lim="800000"/>
            <a:headEnd/>
            <a:tailEnd/>
          </a:ln>
        </p:spPr>
        <p:txBody>
          <a:bodyPr wrap="square">
            <a:spAutoFit/>
          </a:bodyPr>
          <a:lstStyle/>
          <a:p>
            <a:pPr algn="l">
              <a:buFont typeface="Arial" pitchFamily="34" charset="0"/>
              <a:buChar char="•"/>
            </a:pPr>
            <a:r>
              <a:rPr lang="es-ES_tradnl" sz="1600" dirty="0" smtClean="0"/>
              <a:t> </a:t>
            </a:r>
            <a:r>
              <a:rPr lang="en-US" sz="1600" dirty="0" smtClean="0"/>
              <a:t>6 builders with a staff of 3,836 workers and 5,000 direct jobs in other companies.</a:t>
            </a:r>
            <a:endParaRPr lang="es-ES_tradnl" sz="1600" dirty="0"/>
          </a:p>
          <a:p>
            <a:pPr algn="l"/>
            <a:endParaRPr lang="es-ES_tradnl" sz="1600" dirty="0"/>
          </a:p>
          <a:p>
            <a:pPr algn="l"/>
            <a:endParaRPr lang="es-ES_tradnl" sz="1600" dirty="0"/>
          </a:p>
          <a:p>
            <a:pPr algn="l"/>
            <a:endParaRPr lang="es-ES_tradnl" sz="1600" dirty="0"/>
          </a:p>
          <a:p>
            <a:pPr algn="l"/>
            <a:endParaRPr lang="es-ES_tradnl" sz="1600" dirty="0"/>
          </a:p>
          <a:p>
            <a:pPr algn="l"/>
            <a:endParaRPr lang="es-ES_tradnl" sz="1600" dirty="0"/>
          </a:p>
          <a:p>
            <a:pPr algn="l"/>
            <a:endParaRPr lang="es-ES_tradnl" sz="1600" dirty="0"/>
          </a:p>
          <a:p>
            <a:pPr algn="l"/>
            <a:endParaRPr lang="es-ES_tradnl" sz="1600" dirty="0"/>
          </a:p>
        </p:txBody>
      </p:sp>
      <p:pic>
        <p:nvPicPr>
          <p:cNvPr id="5128" name="7 Imagen" descr="INDUST_GALICIA.jpg"/>
          <p:cNvPicPr>
            <a:picLocks noChangeAspect="1"/>
          </p:cNvPicPr>
          <p:nvPr/>
        </p:nvPicPr>
        <p:blipFill>
          <a:blip r:embed="rId5" cstate="print"/>
          <a:srcRect/>
          <a:stretch>
            <a:fillRect/>
          </a:stretch>
        </p:blipFill>
        <p:spPr bwMode="auto">
          <a:xfrm>
            <a:off x="7596188" y="5661025"/>
            <a:ext cx="1182687" cy="755650"/>
          </a:xfrm>
          <a:prstGeom prst="rect">
            <a:avLst/>
          </a:prstGeom>
          <a:noFill/>
          <a:ln w="9525">
            <a:noFill/>
            <a:miter lim="800000"/>
            <a:headEnd/>
            <a:tailEnd/>
          </a:ln>
        </p:spPr>
      </p:pic>
      <p:pic>
        <p:nvPicPr>
          <p:cNvPr id="5131" name="Picture 11"/>
          <p:cNvPicPr>
            <a:picLocks noChangeAspect="1" noChangeArrowheads="1"/>
          </p:cNvPicPr>
          <p:nvPr/>
        </p:nvPicPr>
        <p:blipFill>
          <a:blip r:embed="rId6" cstate="print"/>
          <a:srcRect l="28317" t="31705" r="33484" b="24324"/>
          <a:stretch>
            <a:fillRect/>
          </a:stretch>
        </p:blipFill>
        <p:spPr bwMode="auto">
          <a:xfrm>
            <a:off x="395536" y="1772816"/>
            <a:ext cx="4176464" cy="3697766"/>
          </a:xfrm>
          <a:prstGeom prst="rect">
            <a:avLst/>
          </a:prstGeom>
          <a:noFill/>
          <a:ln w="9525">
            <a:noFill/>
            <a:miter lim="800000"/>
            <a:headEnd/>
            <a:tailEnd/>
          </a:ln>
        </p:spPr>
      </p:pic>
      <p:pic>
        <p:nvPicPr>
          <p:cNvPr id="5132" name="Picture 12"/>
          <p:cNvPicPr>
            <a:picLocks noChangeAspect="1" noChangeArrowheads="1"/>
          </p:cNvPicPr>
          <p:nvPr/>
        </p:nvPicPr>
        <p:blipFill>
          <a:blip r:embed="rId7" cstate="print"/>
          <a:srcRect/>
          <a:stretch>
            <a:fillRect/>
          </a:stretch>
        </p:blipFill>
        <p:spPr bwMode="auto">
          <a:xfrm>
            <a:off x="4499992" y="4077072"/>
            <a:ext cx="3529013" cy="1603375"/>
          </a:xfrm>
          <a:prstGeom prst="rect">
            <a:avLst/>
          </a:prstGeom>
          <a:noFill/>
        </p:spPr>
      </p:pic>
      <p:pic>
        <p:nvPicPr>
          <p:cNvPr id="5134" name="Picture 14"/>
          <p:cNvPicPr>
            <a:picLocks noChangeAspect="1" noChangeArrowheads="1"/>
          </p:cNvPicPr>
          <p:nvPr/>
        </p:nvPicPr>
        <p:blipFill>
          <a:blip r:embed="rId8" cstate="print"/>
          <a:srcRect l="29675" t="31816" r="27875" b="20522"/>
          <a:stretch>
            <a:fillRect/>
          </a:stretch>
        </p:blipFill>
        <p:spPr bwMode="auto">
          <a:xfrm>
            <a:off x="5252860" y="1700808"/>
            <a:ext cx="2847829" cy="255676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12 Imagen" descr="fondo2b.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6 Rectángulo"/>
          <p:cNvSpPr/>
          <p:nvPr/>
        </p:nvSpPr>
        <p:spPr>
          <a:xfrm>
            <a:off x="0" y="6643688"/>
            <a:ext cx="9144000" cy="21431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_tradnl"/>
          </a:p>
        </p:txBody>
      </p:sp>
      <p:sp>
        <p:nvSpPr>
          <p:cNvPr id="6148" name="7 CuadroTexto"/>
          <p:cNvSpPr txBox="1">
            <a:spLocks noChangeArrowheads="1"/>
          </p:cNvSpPr>
          <p:nvPr/>
        </p:nvSpPr>
        <p:spPr bwMode="auto">
          <a:xfrm>
            <a:off x="0" y="6357938"/>
            <a:ext cx="4214813" cy="277812"/>
          </a:xfrm>
          <a:prstGeom prst="rect">
            <a:avLst/>
          </a:prstGeom>
          <a:noFill/>
          <a:ln w="9525">
            <a:noFill/>
            <a:miter lim="800000"/>
            <a:headEnd/>
            <a:tailEnd/>
          </a:ln>
        </p:spPr>
        <p:txBody>
          <a:bodyPr>
            <a:spAutoFit/>
          </a:bodyPr>
          <a:lstStyle/>
          <a:p>
            <a:pPr algn="l"/>
            <a:r>
              <a:rPr lang="es-ES_tradnl" sz="1200" b="1"/>
              <a:t>CCOO de Industria. </a:t>
            </a:r>
            <a:r>
              <a:rPr lang="es-ES_tradnl" sz="1200" b="1">
                <a:solidFill>
                  <a:srgbClr val="C00000"/>
                </a:solidFill>
              </a:rPr>
              <a:t>Exige Industria</a:t>
            </a:r>
          </a:p>
        </p:txBody>
      </p:sp>
      <p:pic>
        <p:nvPicPr>
          <p:cNvPr id="6149" name="8 Imagen" descr="logo.png"/>
          <p:cNvPicPr>
            <a:picLocks noChangeAspect="1"/>
          </p:cNvPicPr>
          <p:nvPr/>
        </p:nvPicPr>
        <p:blipFill>
          <a:blip r:embed="rId4" cstate="print"/>
          <a:srcRect/>
          <a:stretch>
            <a:fillRect/>
          </a:stretch>
        </p:blipFill>
        <p:spPr bwMode="auto">
          <a:xfrm>
            <a:off x="7643813" y="5786438"/>
            <a:ext cx="1143000" cy="604837"/>
          </a:xfrm>
          <a:prstGeom prst="rect">
            <a:avLst/>
          </a:prstGeom>
          <a:noFill/>
          <a:ln w="9525">
            <a:noFill/>
            <a:miter lim="800000"/>
            <a:headEnd/>
            <a:tailEnd/>
          </a:ln>
        </p:spPr>
      </p:pic>
      <p:sp>
        <p:nvSpPr>
          <p:cNvPr id="6150" name="10 CuadroTexto"/>
          <p:cNvSpPr txBox="1">
            <a:spLocks noChangeArrowheads="1"/>
          </p:cNvSpPr>
          <p:nvPr/>
        </p:nvSpPr>
        <p:spPr bwMode="auto">
          <a:xfrm>
            <a:off x="428624" y="428625"/>
            <a:ext cx="8247831" cy="738664"/>
          </a:xfrm>
          <a:prstGeom prst="rect">
            <a:avLst/>
          </a:prstGeom>
          <a:noFill/>
          <a:ln w="9525">
            <a:noFill/>
            <a:miter lim="800000"/>
            <a:headEnd/>
            <a:tailEnd/>
          </a:ln>
        </p:spPr>
        <p:txBody>
          <a:bodyPr wrap="square">
            <a:spAutoFit/>
          </a:bodyPr>
          <a:lstStyle/>
          <a:p>
            <a:pPr algn="l"/>
            <a:r>
              <a:rPr lang="en-US" sz="2400" b="1" dirty="0" smtClean="0">
                <a:solidFill>
                  <a:srgbClr val="C00000"/>
                </a:solidFill>
              </a:rPr>
              <a:t>A Sector with a strong character of demands</a:t>
            </a:r>
            <a:endParaRPr lang="es-ES_tradnl" sz="2400" b="1" dirty="0">
              <a:solidFill>
                <a:srgbClr val="C00000"/>
              </a:solidFill>
            </a:endParaRPr>
          </a:p>
          <a:p>
            <a:pPr algn="l"/>
            <a:endParaRPr lang="es-ES_tradnl" dirty="0">
              <a:latin typeface="Calibri" pitchFamily="34" charset="0"/>
            </a:endParaRPr>
          </a:p>
        </p:txBody>
      </p:sp>
      <p:sp>
        <p:nvSpPr>
          <p:cNvPr id="6151" name="11 CuadroTexto"/>
          <p:cNvSpPr txBox="1">
            <a:spLocks noChangeArrowheads="1"/>
          </p:cNvSpPr>
          <p:nvPr/>
        </p:nvSpPr>
        <p:spPr bwMode="auto">
          <a:xfrm>
            <a:off x="611560" y="3717032"/>
            <a:ext cx="6840760" cy="2031325"/>
          </a:xfrm>
          <a:prstGeom prst="rect">
            <a:avLst/>
          </a:prstGeom>
          <a:noFill/>
          <a:ln w="9525">
            <a:noFill/>
            <a:miter lim="800000"/>
            <a:headEnd/>
            <a:tailEnd/>
          </a:ln>
        </p:spPr>
        <p:txBody>
          <a:bodyPr wrap="square">
            <a:spAutoFit/>
          </a:bodyPr>
          <a:lstStyle/>
          <a:p>
            <a:pPr algn="l"/>
            <a:endParaRPr lang="es-ES_tradnl" sz="1400" dirty="0"/>
          </a:p>
          <a:p>
            <a:pPr algn="l"/>
            <a:endParaRPr lang="es-ES_tradnl" sz="1400" dirty="0"/>
          </a:p>
          <a:p>
            <a:pPr algn="l"/>
            <a:endParaRPr lang="es-ES_tradnl" sz="1400" dirty="0"/>
          </a:p>
          <a:p>
            <a:pPr algn="l"/>
            <a:endParaRPr lang="es-ES_tradnl" sz="1400" dirty="0"/>
          </a:p>
          <a:p>
            <a:pPr algn="l"/>
            <a:endParaRPr lang="es-ES_tradnl" sz="1400" dirty="0"/>
          </a:p>
          <a:p>
            <a:pPr algn="just"/>
            <a:endParaRPr lang="es-ES_tradnl" sz="1400" dirty="0"/>
          </a:p>
          <a:p>
            <a:pPr algn="just"/>
            <a:r>
              <a:rPr lang="es-ES_tradnl" sz="1400" dirty="0" smtClean="0"/>
              <a:t>S</a:t>
            </a:r>
            <a:r>
              <a:rPr lang="en-US" sz="1400" dirty="0" err="1" smtClean="0"/>
              <a:t>ector</a:t>
            </a:r>
            <a:r>
              <a:rPr lang="en-US" sz="1400" dirty="0" smtClean="0"/>
              <a:t> remains very constant processes of mobilization marked by workload demand, the demand for industrial betting that take into account this industrial activity and improving working conditions especially  around health and safety</a:t>
            </a:r>
            <a:endParaRPr lang="es-ES_tradnl" sz="1400" dirty="0"/>
          </a:p>
        </p:txBody>
      </p:sp>
      <p:pic>
        <p:nvPicPr>
          <p:cNvPr id="6152" name="7 Imagen" descr="INDUST_GALICIA.jpg"/>
          <p:cNvPicPr>
            <a:picLocks noChangeAspect="1"/>
          </p:cNvPicPr>
          <p:nvPr/>
        </p:nvPicPr>
        <p:blipFill>
          <a:blip r:embed="rId5" cstate="print"/>
          <a:srcRect/>
          <a:stretch>
            <a:fillRect/>
          </a:stretch>
        </p:blipFill>
        <p:spPr bwMode="auto">
          <a:xfrm>
            <a:off x="7596188" y="5661025"/>
            <a:ext cx="1182687" cy="755650"/>
          </a:xfrm>
          <a:prstGeom prst="rect">
            <a:avLst/>
          </a:prstGeom>
          <a:noFill/>
          <a:ln w="9525">
            <a:noFill/>
            <a:miter lim="800000"/>
            <a:headEnd/>
            <a:tailEnd/>
          </a:ln>
        </p:spPr>
      </p:pic>
      <p:pic>
        <p:nvPicPr>
          <p:cNvPr id="6155" name="Picture 11" descr="imagesCAEM10NP"/>
          <p:cNvPicPr>
            <a:picLocks noChangeAspect="1" noChangeArrowheads="1"/>
          </p:cNvPicPr>
          <p:nvPr/>
        </p:nvPicPr>
        <p:blipFill>
          <a:blip r:embed="rId6" cstate="print"/>
          <a:srcRect/>
          <a:stretch>
            <a:fillRect/>
          </a:stretch>
        </p:blipFill>
        <p:spPr bwMode="auto">
          <a:xfrm>
            <a:off x="755576" y="1340768"/>
            <a:ext cx="2160587" cy="1295400"/>
          </a:xfrm>
          <a:prstGeom prst="rect">
            <a:avLst/>
          </a:prstGeom>
          <a:noFill/>
        </p:spPr>
      </p:pic>
      <p:pic>
        <p:nvPicPr>
          <p:cNvPr id="6156" name="Picture 12" descr="imagesCAL0CHRK"/>
          <p:cNvPicPr>
            <a:picLocks noChangeAspect="1" noChangeArrowheads="1"/>
          </p:cNvPicPr>
          <p:nvPr/>
        </p:nvPicPr>
        <p:blipFill>
          <a:blip r:embed="rId7" cstate="print"/>
          <a:srcRect/>
          <a:stretch>
            <a:fillRect/>
          </a:stretch>
        </p:blipFill>
        <p:spPr bwMode="auto">
          <a:xfrm>
            <a:off x="3203575" y="908050"/>
            <a:ext cx="2838450" cy="1871663"/>
          </a:xfrm>
          <a:prstGeom prst="rect">
            <a:avLst/>
          </a:prstGeom>
          <a:noFill/>
        </p:spPr>
      </p:pic>
      <p:pic>
        <p:nvPicPr>
          <p:cNvPr id="6158" name="Picture 14" descr="imagesCAV0EKM0"/>
          <p:cNvPicPr>
            <a:picLocks noChangeAspect="1" noChangeArrowheads="1"/>
          </p:cNvPicPr>
          <p:nvPr/>
        </p:nvPicPr>
        <p:blipFill>
          <a:blip r:embed="rId8" cstate="print"/>
          <a:srcRect/>
          <a:stretch>
            <a:fillRect/>
          </a:stretch>
        </p:blipFill>
        <p:spPr bwMode="auto">
          <a:xfrm>
            <a:off x="6227763" y="981075"/>
            <a:ext cx="2447925" cy="1800225"/>
          </a:xfrm>
          <a:prstGeom prst="rect">
            <a:avLst/>
          </a:prstGeom>
          <a:noFill/>
        </p:spPr>
      </p:pic>
      <p:pic>
        <p:nvPicPr>
          <p:cNvPr id="6159" name="Picture 15" descr="imagesCAZ993EA"/>
          <p:cNvPicPr>
            <a:picLocks noChangeAspect="1" noChangeArrowheads="1"/>
          </p:cNvPicPr>
          <p:nvPr/>
        </p:nvPicPr>
        <p:blipFill>
          <a:blip r:embed="rId9" cstate="print"/>
          <a:srcRect/>
          <a:stretch>
            <a:fillRect/>
          </a:stretch>
        </p:blipFill>
        <p:spPr bwMode="auto">
          <a:xfrm>
            <a:off x="3924300" y="2852738"/>
            <a:ext cx="2720975" cy="1871662"/>
          </a:xfrm>
          <a:prstGeom prst="rect">
            <a:avLst/>
          </a:prstGeom>
          <a:noFill/>
        </p:spPr>
      </p:pic>
      <p:pic>
        <p:nvPicPr>
          <p:cNvPr id="6163" name="Picture 19" descr="mani naval"/>
          <p:cNvPicPr>
            <a:picLocks noChangeAspect="1" noChangeArrowheads="1"/>
          </p:cNvPicPr>
          <p:nvPr/>
        </p:nvPicPr>
        <p:blipFill>
          <a:blip r:embed="rId10" cstate="print"/>
          <a:srcRect/>
          <a:stretch>
            <a:fillRect/>
          </a:stretch>
        </p:blipFill>
        <p:spPr bwMode="auto">
          <a:xfrm>
            <a:off x="7092950" y="2852738"/>
            <a:ext cx="1295400" cy="1800225"/>
          </a:xfrm>
          <a:prstGeom prst="rect">
            <a:avLst/>
          </a:prstGeom>
          <a:noFill/>
        </p:spPr>
      </p:pic>
      <p:pic>
        <p:nvPicPr>
          <p:cNvPr id="6166" name="Picture 22" descr="megafono-001"/>
          <p:cNvPicPr>
            <a:picLocks noChangeAspect="1" noChangeArrowheads="1"/>
          </p:cNvPicPr>
          <p:nvPr/>
        </p:nvPicPr>
        <p:blipFill>
          <a:blip r:embed="rId11" cstate="print"/>
          <a:srcRect/>
          <a:stretch>
            <a:fillRect/>
          </a:stretch>
        </p:blipFill>
        <p:spPr bwMode="auto">
          <a:xfrm>
            <a:off x="899592" y="2132856"/>
            <a:ext cx="3276600" cy="26638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12 Imagen" descr="fondo2b.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6 Rectángulo"/>
          <p:cNvSpPr/>
          <p:nvPr/>
        </p:nvSpPr>
        <p:spPr>
          <a:xfrm>
            <a:off x="0" y="6643688"/>
            <a:ext cx="9144000" cy="21431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_tradnl"/>
          </a:p>
        </p:txBody>
      </p:sp>
      <p:sp>
        <p:nvSpPr>
          <p:cNvPr id="7172" name="7 CuadroTexto"/>
          <p:cNvSpPr txBox="1">
            <a:spLocks noChangeArrowheads="1"/>
          </p:cNvSpPr>
          <p:nvPr/>
        </p:nvSpPr>
        <p:spPr bwMode="auto">
          <a:xfrm>
            <a:off x="0" y="6357938"/>
            <a:ext cx="4214813" cy="277812"/>
          </a:xfrm>
          <a:prstGeom prst="rect">
            <a:avLst/>
          </a:prstGeom>
          <a:noFill/>
          <a:ln w="9525">
            <a:noFill/>
            <a:miter lim="800000"/>
            <a:headEnd/>
            <a:tailEnd/>
          </a:ln>
        </p:spPr>
        <p:txBody>
          <a:bodyPr>
            <a:spAutoFit/>
          </a:bodyPr>
          <a:lstStyle/>
          <a:p>
            <a:pPr algn="l"/>
            <a:r>
              <a:rPr lang="es-ES_tradnl" sz="1200" b="1"/>
              <a:t>CCOO de Industria. </a:t>
            </a:r>
            <a:r>
              <a:rPr lang="es-ES_tradnl" sz="1200" b="1">
                <a:solidFill>
                  <a:srgbClr val="C00000"/>
                </a:solidFill>
              </a:rPr>
              <a:t>Exige Industria</a:t>
            </a:r>
          </a:p>
        </p:txBody>
      </p:sp>
      <p:pic>
        <p:nvPicPr>
          <p:cNvPr id="7173" name="8 Imagen" descr="logo.png"/>
          <p:cNvPicPr>
            <a:picLocks noChangeAspect="1"/>
          </p:cNvPicPr>
          <p:nvPr/>
        </p:nvPicPr>
        <p:blipFill>
          <a:blip r:embed="rId4" cstate="print"/>
          <a:srcRect/>
          <a:stretch>
            <a:fillRect/>
          </a:stretch>
        </p:blipFill>
        <p:spPr bwMode="auto">
          <a:xfrm>
            <a:off x="7643813" y="5786438"/>
            <a:ext cx="1143000" cy="604837"/>
          </a:xfrm>
          <a:prstGeom prst="rect">
            <a:avLst/>
          </a:prstGeom>
          <a:noFill/>
          <a:ln w="9525">
            <a:noFill/>
            <a:miter lim="800000"/>
            <a:headEnd/>
            <a:tailEnd/>
          </a:ln>
        </p:spPr>
      </p:pic>
      <p:sp>
        <p:nvSpPr>
          <p:cNvPr id="7174" name="10 CuadroTexto"/>
          <p:cNvSpPr txBox="1">
            <a:spLocks noChangeArrowheads="1"/>
          </p:cNvSpPr>
          <p:nvPr/>
        </p:nvSpPr>
        <p:spPr bwMode="auto">
          <a:xfrm>
            <a:off x="428625" y="428625"/>
            <a:ext cx="6643688" cy="731838"/>
          </a:xfrm>
          <a:prstGeom prst="rect">
            <a:avLst/>
          </a:prstGeom>
          <a:noFill/>
          <a:ln w="9525">
            <a:noFill/>
            <a:miter lim="800000"/>
            <a:headEnd/>
            <a:tailEnd/>
          </a:ln>
        </p:spPr>
        <p:txBody>
          <a:bodyPr>
            <a:spAutoFit/>
          </a:bodyPr>
          <a:lstStyle/>
          <a:p>
            <a:pPr algn="l"/>
            <a:r>
              <a:rPr lang="es-ES_tradnl" sz="2400" b="1" dirty="0" err="1" smtClean="0">
                <a:solidFill>
                  <a:srgbClr val="C00000"/>
                </a:solidFill>
              </a:rPr>
              <a:t>Industry</a:t>
            </a:r>
            <a:r>
              <a:rPr lang="es-ES_tradnl" sz="2400" b="1" dirty="0" smtClean="0">
                <a:solidFill>
                  <a:srgbClr val="C00000"/>
                </a:solidFill>
              </a:rPr>
              <a:t> </a:t>
            </a:r>
            <a:r>
              <a:rPr lang="es-ES_tradnl" sz="2400" b="1" dirty="0" err="1" smtClean="0">
                <a:solidFill>
                  <a:srgbClr val="C00000"/>
                </a:solidFill>
              </a:rPr>
              <a:t>defense</a:t>
            </a:r>
            <a:endParaRPr lang="es-ES_tradnl" sz="2400" b="1" dirty="0">
              <a:solidFill>
                <a:srgbClr val="C00000"/>
              </a:solidFill>
            </a:endParaRPr>
          </a:p>
          <a:p>
            <a:pPr algn="l"/>
            <a:endParaRPr lang="es-ES_tradnl" dirty="0">
              <a:latin typeface="Calibri" pitchFamily="34" charset="0"/>
            </a:endParaRPr>
          </a:p>
        </p:txBody>
      </p:sp>
      <p:sp>
        <p:nvSpPr>
          <p:cNvPr id="7175" name="11 CuadroTexto"/>
          <p:cNvSpPr txBox="1">
            <a:spLocks noChangeArrowheads="1"/>
          </p:cNvSpPr>
          <p:nvPr/>
        </p:nvSpPr>
        <p:spPr bwMode="auto">
          <a:xfrm>
            <a:off x="571500" y="1357313"/>
            <a:ext cx="7816924" cy="2585323"/>
          </a:xfrm>
          <a:prstGeom prst="rect">
            <a:avLst/>
          </a:prstGeom>
          <a:noFill/>
          <a:ln w="9525">
            <a:noFill/>
            <a:miter lim="800000"/>
            <a:headEnd/>
            <a:tailEnd/>
          </a:ln>
        </p:spPr>
        <p:txBody>
          <a:bodyPr wrap="square">
            <a:spAutoFit/>
          </a:bodyPr>
          <a:lstStyle/>
          <a:p>
            <a:pPr algn="just"/>
            <a:r>
              <a:rPr lang="en-US" dirty="0" smtClean="0"/>
              <a:t>CCOO industry, as majority union in the naval sector, we maintain a permanent line of work in regional, national, European and Global levels to defend the strategic nature of the activity of shipbuilding and repair. For their employment, their ability to generate synergies and territorially secure the productive activity and maintaining employment.</a:t>
            </a:r>
          </a:p>
          <a:p>
            <a:pPr algn="just"/>
            <a:endParaRPr lang="es-ES_tradnl" dirty="0"/>
          </a:p>
          <a:p>
            <a:pPr algn="just"/>
            <a:endParaRPr lang="es-ES_tradnl" dirty="0"/>
          </a:p>
          <a:p>
            <a:pPr algn="just"/>
            <a:endParaRPr lang="es-ES_tradnl" dirty="0"/>
          </a:p>
          <a:p>
            <a:pPr algn="just"/>
            <a:endParaRPr lang="es-ES_tradnl" dirty="0"/>
          </a:p>
        </p:txBody>
      </p:sp>
      <p:pic>
        <p:nvPicPr>
          <p:cNvPr id="7176" name="7 Imagen" descr="INDUST_GALICIA.jpg"/>
          <p:cNvPicPr>
            <a:picLocks noChangeAspect="1"/>
          </p:cNvPicPr>
          <p:nvPr/>
        </p:nvPicPr>
        <p:blipFill>
          <a:blip r:embed="rId5" cstate="print"/>
          <a:srcRect/>
          <a:stretch>
            <a:fillRect/>
          </a:stretch>
        </p:blipFill>
        <p:spPr bwMode="auto">
          <a:xfrm>
            <a:off x="7596188" y="5661025"/>
            <a:ext cx="1182687" cy="755650"/>
          </a:xfrm>
          <a:prstGeom prst="rect">
            <a:avLst/>
          </a:prstGeom>
          <a:noFill/>
          <a:ln w="9525">
            <a:noFill/>
            <a:miter lim="800000"/>
            <a:headEnd/>
            <a:tailEnd/>
          </a:ln>
        </p:spPr>
      </p:pic>
      <p:sp>
        <p:nvSpPr>
          <p:cNvPr id="7180" name="Rectangle 12"/>
          <p:cNvSpPr>
            <a:spLocks noChangeArrowheads="1"/>
          </p:cNvSpPr>
          <p:nvPr/>
        </p:nvSpPr>
        <p:spPr bwMode="auto">
          <a:xfrm>
            <a:off x="574675" y="4725144"/>
            <a:ext cx="7994650" cy="369332"/>
          </a:xfrm>
          <a:prstGeom prst="rect">
            <a:avLst/>
          </a:prstGeom>
          <a:noFill/>
          <a:ln w="9525">
            <a:noFill/>
            <a:miter lim="800000"/>
            <a:headEnd/>
            <a:tailEnd/>
          </a:ln>
          <a:effectLst/>
        </p:spPr>
        <p:txBody>
          <a:bodyPr wrap="square">
            <a:spAutoFit/>
          </a:bodyPr>
          <a:lstStyle/>
          <a:p>
            <a:r>
              <a:rPr lang="es-ES" dirty="0"/>
              <a:t>https://www.youtube.com/watch?v=tpqFXKhfALs&amp;feature=player_profilepage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12 Imagen" descr="fondo2b.png"/>
          <p:cNvPicPr>
            <a:picLocks noChangeAspect="1"/>
          </p:cNvPicPr>
          <p:nvPr/>
        </p:nvPicPr>
        <p:blipFill>
          <a:blip r:embed="rId3" cstate="print"/>
          <a:srcRect/>
          <a:stretch>
            <a:fillRect/>
          </a:stretch>
        </p:blipFill>
        <p:spPr bwMode="auto">
          <a:xfrm>
            <a:off x="0" y="0"/>
            <a:ext cx="9144000" cy="5949280"/>
          </a:xfrm>
          <a:prstGeom prst="rect">
            <a:avLst/>
          </a:prstGeom>
          <a:noFill/>
          <a:ln w="9525">
            <a:noFill/>
            <a:miter lim="800000"/>
            <a:headEnd/>
            <a:tailEnd/>
          </a:ln>
        </p:spPr>
      </p:pic>
      <p:sp>
        <p:nvSpPr>
          <p:cNvPr id="7" name="6 Rectángulo"/>
          <p:cNvSpPr/>
          <p:nvPr/>
        </p:nvSpPr>
        <p:spPr>
          <a:xfrm>
            <a:off x="0" y="6643688"/>
            <a:ext cx="9144000" cy="21431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_tradnl"/>
          </a:p>
        </p:txBody>
      </p:sp>
      <p:sp>
        <p:nvSpPr>
          <p:cNvPr id="7172" name="7 CuadroTexto"/>
          <p:cNvSpPr txBox="1">
            <a:spLocks noChangeArrowheads="1"/>
          </p:cNvSpPr>
          <p:nvPr/>
        </p:nvSpPr>
        <p:spPr bwMode="auto">
          <a:xfrm>
            <a:off x="0" y="6357938"/>
            <a:ext cx="4214813" cy="277812"/>
          </a:xfrm>
          <a:prstGeom prst="rect">
            <a:avLst/>
          </a:prstGeom>
          <a:noFill/>
          <a:ln w="9525">
            <a:noFill/>
            <a:miter lim="800000"/>
            <a:headEnd/>
            <a:tailEnd/>
          </a:ln>
        </p:spPr>
        <p:txBody>
          <a:bodyPr>
            <a:spAutoFit/>
          </a:bodyPr>
          <a:lstStyle/>
          <a:p>
            <a:pPr algn="l"/>
            <a:r>
              <a:rPr lang="es-ES_tradnl" sz="1200" b="1"/>
              <a:t>CCOO de Industria. </a:t>
            </a:r>
            <a:r>
              <a:rPr lang="es-ES_tradnl" sz="1200" b="1">
                <a:solidFill>
                  <a:srgbClr val="C00000"/>
                </a:solidFill>
              </a:rPr>
              <a:t>Exige Industria</a:t>
            </a:r>
          </a:p>
        </p:txBody>
      </p:sp>
      <p:pic>
        <p:nvPicPr>
          <p:cNvPr id="7173" name="8 Imagen" descr="logo.png"/>
          <p:cNvPicPr>
            <a:picLocks noChangeAspect="1"/>
          </p:cNvPicPr>
          <p:nvPr/>
        </p:nvPicPr>
        <p:blipFill>
          <a:blip r:embed="rId4" cstate="print"/>
          <a:srcRect/>
          <a:stretch>
            <a:fillRect/>
          </a:stretch>
        </p:blipFill>
        <p:spPr bwMode="auto">
          <a:xfrm>
            <a:off x="7643813" y="5786438"/>
            <a:ext cx="1143000" cy="604837"/>
          </a:xfrm>
          <a:prstGeom prst="rect">
            <a:avLst/>
          </a:prstGeom>
          <a:noFill/>
          <a:ln w="9525">
            <a:noFill/>
            <a:miter lim="800000"/>
            <a:headEnd/>
            <a:tailEnd/>
          </a:ln>
        </p:spPr>
      </p:pic>
      <p:sp>
        <p:nvSpPr>
          <p:cNvPr id="7174" name="10 CuadroTexto"/>
          <p:cNvSpPr txBox="1">
            <a:spLocks noChangeArrowheads="1"/>
          </p:cNvSpPr>
          <p:nvPr/>
        </p:nvSpPr>
        <p:spPr bwMode="auto">
          <a:xfrm>
            <a:off x="683567" y="428625"/>
            <a:ext cx="7920881" cy="984885"/>
          </a:xfrm>
          <a:prstGeom prst="rect">
            <a:avLst/>
          </a:prstGeom>
          <a:noFill/>
          <a:ln w="9525">
            <a:noFill/>
            <a:miter lim="800000"/>
            <a:headEnd/>
            <a:tailEnd/>
          </a:ln>
        </p:spPr>
        <p:txBody>
          <a:bodyPr wrap="square">
            <a:spAutoFit/>
          </a:bodyPr>
          <a:lstStyle/>
          <a:p>
            <a:pPr algn="l"/>
            <a:r>
              <a:rPr lang="es-ES_tradnl" sz="2000" b="1" dirty="0" err="1" smtClean="0">
                <a:solidFill>
                  <a:srgbClr val="C00000"/>
                </a:solidFill>
              </a:rPr>
              <a:t>Section</a:t>
            </a:r>
            <a:r>
              <a:rPr lang="es-ES_tradnl" sz="2000" b="1" dirty="0" smtClean="0">
                <a:solidFill>
                  <a:srgbClr val="C00000"/>
                </a:solidFill>
              </a:rPr>
              <a:t> 3.sustainable Industrial </a:t>
            </a:r>
            <a:r>
              <a:rPr lang="es-ES_tradnl" sz="2000" b="1" dirty="0" err="1" smtClean="0">
                <a:solidFill>
                  <a:srgbClr val="C00000"/>
                </a:solidFill>
              </a:rPr>
              <a:t>Policy</a:t>
            </a:r>
            <a:r>
              <a:rPr lang="es-ES_tradnl" sz="2000" b="1" dirty="0" smtClean="0">
                <a:solidFill>
                  <a:srgbClr val="C00000"/>
                </a:solidFill>
              </a:rPr>
              <a:t> and </a:t>
            </a:r>
            <a:r>
              <a:rPr lang="es-ES_tradnl" sz="2000" b="1" dirty="0" err="1" smtClean="0">
                <a:solidFill>
                  <a:srgbClr val="C00000"/>
                </a:solidFill>
              </a:rPr>
              <a:t>Developing</a:t>
            </a:r>
            <a:r>
              <a:rPr lang="es-ES_tradnl" sz="2000" b="1" dirty="0" smtClean="0">
                <a:solidFill>
                  <a:srgbClr val="C00000"/>
                </a:solidFill>
              </a:rPr>
              <a:t> </a:t>
            </a:r>
            <a:r>
              <a:rPr lang="es-ES_tradnl" sz="2000" b="1" dirty="0" err="1" smtClean="0">
                <a:solidFill>
                  <a:srgbClr val="C00000"/>
                </a:solidFill>
              </a:rPr>
              <a:t>Trade</a:t>
            </a:r>
            <a:r>
              <a:rPr lang="es-ES_tradnl" sz="2000" b="1" dirty="0" smtClean="0">
                <a:solidFill>
                  <a:srgbClr val="C00000"/>
                </a:solidFill>
              </a:rPr>
              <a:t> </a:t>
            </a:r>
            <a:r>
              <a:rPr lang="es-ES_tradnl" sz="2000" b="1" dirty="0" err="1" smtClean="0">
                <a:solidFill>
                  <a:srgbClr val="C00000"/>
                </a:solidFill>
              </a:rPr>
              <a:t>Union</a:t>
            </a:r>
            <a:r>
              <a:rPr lang="es-ES_tradnl" sz="2000" b="1" dirty="0" smtClean="0">
                <a:solidFill>
                  <a:srgbClr val="C00000"/>
                </a:solidFill>
              </a:rPr>
              <a:t> </a:t>
            </a:r>
            <a:r>
              <a:rPr lang="es-ES_tradnl" sz="2000" b="1" dirty="0" err="1" smtClean="0">
                <a:solidFill>
                  <a:srgbClr val="C00000"/>
                </a:solidFill>
              </a:rPr>
              <a:t>Nework</a:t>
            </a:r>
            <a:r>
              <a:rPr lang="es-ES_tradnl" sz="2000" b="1" dirty="0" smtClean="0">
                <a:solidFill>
                  <a:srgbClr val="C00000"/>
                </a:solidFill>
              </a:rPr>
              <a:t>- </a:t>
            </a:r>
            <a:r>
              <a:rPr lang="es-ES_tradnl" sz="2000" b="1" dirty="0" err="1" smtClean="0">
                <a:solidFill>
                  <a:srgbClr val="C00000"/>
                </a:solidFill>
              </a:rPr>
              <a:t>some</a:t>
            </a:r>
            <a:r>
              <a:rPr lang="es-ES_tradnl" sz="2000" b="1" dirty="0" smtClean="0">
                <a:solidFill>
                  <a:srgbClr val="C00000"/>
                </a:solidFill>
              </a:rPr>
              <a:t> </a:t>
            </a:r>
            <a:r>
              <a:rPr lang="es-ES_tradnl" sz="2000" b="1" dirty="0" err="1" smtClean="0">
                <a:solidFill>
                  <a:srgbClr val="C00000"/>
                </a:solidFill>
              </a:rPr>
              <a:t>questions</a:t>
            </a:r>
            <a:r>
              <a:rPr lang="es-ES_tradnl" sz="2000" b="1" dirty="0" smtClean="0">
                <a:solidFill>
                  <a:srgbClr val="C00000"/>
                </a:solidFill>
              </a:rPr>
              <a:t> </a:t>
            </a:r>
            <a:r>
              <a:rPr lang="es-ES_tradnl" sz="2000" b="1" dirty="0" err="1" smtClean="0">
                <a:solidFill>
                  <a:srgbClr val="C00000"/>
                </a:solidFill>
              </a:rPr>
              <a:t>to</a:t>
            </a:r>
            <a:r>
              <a:rPr lang="es-ES_tradnl" sz="2000" b="1" dirty="0" smtClean="0">
                <a:solidFill>
                  <a:srgbClr val="C00000"/>
                </a:solidFill>
              </a:rPr>
              <a:t> </a:t>
            </a:r>
            <a:r>
              <a:rPr lang="es-ES_tradnl" sz="2000" b="1" dirty="0" err="1" smtClean="0">
                <a:solidFill>
                  <a:srgbClr val="C00000"/>
                </a:solidFill>
              </a:rPr>
              <a:t>think</a:t>
            </a:r>
            <a:r>
              <a:rPr lang="es-ES_tradnl" sz="2000" b="1" dirty="0" smtClean="0">
                <a:solidFill>
                  <a:srgbClr val="C00000"/>
                </a:solidFill>
              </a:rPr>
              <a:t>..</a:t>
            </a:r>
            <a:endParaRPr lang="es-ES_tradnl" sz="2000" b="1" dirty="0">
              <a:solidFill>
                <a:srgbClr val="C00000"/>
              </a:solidFill>
            </a:endParaRPr>
          </a:p>
          <a:p>
            <a:pPr algn="l"/>
            <a:endParaRPr lang="es-ES_tradnl" dirty="0">
              <a:latin typeface="Calibri" pitchFamily="34" charset="0"/>
            </a:endParaRPr>
          </a:p>
        </p:txBody>
      </p:sp>
      <p:sp>
        <p:nvSpPr>
          <p:cNvPr id="7175" name="11 CuadroTexto"/>
          <p:cNvSpPr txBox="1">
            <a:spLocks noChangeArrowheads="1"/>
          </p:cNvSpPr>
          <p:nvPr/>
        </p:nvSpPr>
        <p:spPr bwMode="auto">
          <a:xfrm>
            <a:off x="571500" y="1357313"/>
            <a:ext cx="7816924" cy="5647700"/>
          </a:xfrm>
          <a:prstGeom prst="rect">
            <a:avLst/>
          </a:prstGeom>
          <a:noFill/>
          <a:ln w="9525">
            <a:noFill/>
            <a:miter lim="800000"/>
            <a:headEnd/>
            <a:tailEnd/>
          </a:ln>
        </p:spPr>
        <p:txBody>
          <a:bodyPr wrap="square">
            <a:spAutoFit/>
          </a:bodyPr>
          <a:lstStyle/>
          <a:p>
            <a:pPr algn="just"/>
            <a:r>
              <a:rPr lang="en-US" sz="1700" dirty="0" smtClean="0"/>
              <a:t>Issues and challenges on the sustainable Industrial in </a:t>
            </a:r>
            <a:r>
              <a:rPr lang="en-US" sz="1700" dirty="0" err="1" smtClean="0"/>
              <a:t>Globalitation</a:t>
            </a:r>
            <a:r>
              <a:rPr lang="en-US" sz="1700" dirty="0" smtClean="0"/>
              <a:t>:</a:t>
            </a:r>
          </a:p>
          <a:p>
            <a:pPr algn="just">
              <a:buFont typeface="Arial" pitchFamily="34" charset="0"/>
              <a:buChar char="•"/>
            </a:pPr>
            <a:r>
              <a:rPr lang="en-US" sz="1700" dirty="0" smtClean="0"/>
              <a:t>the fight by the globalization of rights (NO precarious work), to proclaim it, and to take it!!!.</a:t>
            </a:r>
          </a:p>
          <a:p>
            <a:pPr algn="just">
              <a:buFont typeface="Arial" pitchFamily="34" charset="0"/>
              <a:buChar char="•"/>
            </a:pPr>
            <a:r>
              <a:rPr lang="en-US" sz="1700" dirty="0" smtClean="0"/>
              <a:t>Incorporating daily social action (consciously; the mix relation with the objectives),</a:t>
            </a:r>
          </a:p>
          <a:p>
            <a:pPr lvl="1" algn="just">
              <a:buFont typeface="Arial" pitchFamily="34" charset="0"/>
              <a:buChar char="•"/>
            </a:pPr>
            <a:r>
              <a:rPr lang="en-US" sz="1700" dirty="0" smtClean="0"/>
              <a:t> It is the interest of all (more visible actions by UNIONs)</a:t>
            </a:r>
          </a:p>
          <a:p>
            <a:pPr lvl="2" algn="just">
              <a:buFont typeface="Arial" pitchFamily="34" charset="0"/>
              <a:buChar char="•"/>
            </a:pPr>
            <a:r>
              <a:rPr lang="en-US" sz="1700" dirty="0" smtClean="0"/>
              <a:t>Increase and regular CBA sector (regular time, living wages, </a:t>
            </a:r>
            <a:r>
              <a:rPr lang="en-US" sz="1700" dirty="0" err="1" smtClean="0"/>
              <a:t>etcs</a:t>
            </a:r>
            <a:r>
              <a:rPr lang="en-US" sz="1700" dirty="0" smtClean="0"/>
              <a:t>).</a:t>
            </a:r>
          </a:p>
          <a:p>
            <a:pPr lvl="3" algn="just">
              <a:buFont typeface="Arial" pitchFamily="34" charset="0"/>
              <a:buChar char="•"/>
            </a:pPr>
            <a:r>
              <a:rPr lang="en-US" sz="1700" dirty="0" smtClean="0"/>
              <a:t>Increase, improving </a:t>
            </a:r>
            <a:r>
              <a:rPr lang="en-US" sz="1700" dirty="0" err="1" smtClean="0"/>
              <a:t>health&amp;safety</a:t>
            </a:r>
            <a:r>
              <a:rPr lang="en-US" sz="1700" dirty="0" smtClean="0"/>
              <a:t> work.</a:t>
            </a:r>
          </a:p>
          <a:p>
            <a:pPr marL="0" lvl="2" algn="just">
              <a:buFont typeface="Arial" pitchFamily="34" charset="0"/>
              <a:buChar char="•"/>
            </a:pPr>
            <a:r>
              <a:rPr lang="en-US" sz="1700" dirty="0" smtClean="0"/>
              <a:t>To develop CSR </a:t>
            </a:r>
            <a:r>
              <a:rPr lang="en-US" sz="1700" smtClean="0"/>
              <a:t>commitments 6,000/100 GFA </a:t>
            </a:r>
            <a:r>
              <a:rPr lang="en-US" sz="1700" dirty="0" smtClean="0"/>
              <a:t>(</a:t>
            </a:r>
            <a:r>
              <a:rPr lang="en-US" sz="1700" smtClean="0"/>
              <a:t>46 in </a:t>
            </a:r>
            <a:r>
              <a:rPr lang="en-US" sz="1700" dirty="0" smtClean="0"/>
              <a:t>IGU)</a:t>
            </a:r>
          </a:p>
          <a:p>
            <a:pPr lvl="1" algn="just">
              <a:buFont typeface="Arial" pitchFamily="34" charset="0"/>
              <a:buChar char="•"/>
            </a:pPr>
            <a:r>
              <a:rPr lang="en-US" sz="1700" dirty="0" smtClean="0"/>
              <a:t>and to </a:t>
            </a:r>
            <a:r>
              <a:rPr lang="en-US" sz="1700" dirty="0" err="1" smtClean="0"/>
              <a:t>achive</a:t>
            </a:r>
            <a:r>
              <a:rPr lang="en-US" sz="1700" dirty="0" smtClean="0"/>
              <a:t> Trade Union Network (to identify and to increase in the next years and to treat to build and to identify good experiences if to exist)</a:t>
            </a:r>
          </a:p>
          <a:p>
            <a:pPr lvl="2" algn="just">
              <a:buFont typeface="Arial" pitchFamily="34" charset="0"/>
              <a:buChar char="•"/>
            </a:pPr>
            <a:r>
              <a:rPr lang="en-US" sz="1700" dirty="0" smtClean="0"/>
              <a:t>Global Framework Agreements in the big brands (to build)</a:t>
            </a:r>
          </a:p>
          <a:p>
            <a:pPr algn="just">
              <a:buFont typeface="Arial" pitchFamily="34" charset="0"/>
              <a:buChar char="•"/>
            </a:pPr>
            <a:r>
              <a:rPr lang="en-US" sz="1700" dirty="0" smtClean="0"/>
              <a:t>Particular responsibility of unionism  headquarters multinationals.</a:t>
            </a:r>
          </a:p>
          <a:p>
            <a:pPr lvl="1" algn="just">
              <a:buFont typeface="Arial" pitchFamily="34" charset="0"/>
              <a:buChar char="•"/>
            </a:pPr>
            <a:r>
              <a:rPr lang="en-US" sz="1700" dirty="0" smtClean="0"/>
              <a:t>Building affiliates capacity union local.</a:t>
            </a:r>
          </a:p>
          <a:p>
            <a:pPr algn="just"/>
            <a:r>
              <a:rPr lang="en-US" sz="1700" dirty="0" smtClean="0"/>
              <a:t>But we must succeed in responding to the crisis, with challenges on the industrial policy and seeking collaborative common, synergies with other sectors, engineering, transport, oil…</a:t>
            </a:r>
          </a:p>
          <a:p>
            <a:pPr algn="just"/>
            <a:r>
              <a:rPr lang="en-US" dirty="0" smtClean="0"/>
              <a:t>	</a:t>
            </a:r>
            <a:endParaRPr lang="es-ES_tradnl" dirty="0"/>
          </a:p>
          <a:p>
            <a:pPr algn="just"/>
            <a:endParaRPr lang="es-ES_tradnl" dirty="0"/>
          </a:p>
          <a:p>
            <a:pPr algn="just"/>
            <a:endParaRPr lang="es-ES_tradnl" dirty="0"/>
          </a:p>
          <a:p>
            <a:pPr algn="just"/>
            <a:endParaRPr lang="es-ES_tradnl" dirty="0"/>
          </a:p>
        </p:txBody>
      </p:sp>
      <p:pic>
        <p:nvPicPr>
          <p:cNvPr id="7176" name="7 Imagen" descr="INDUST_GALICIA.jpg"/>
          <p:cNvPicPr>
            <a:picLocks noChangeAspect="1"/>
          </p:cNvPicPr>
          <p:nvPr/>
        </p:nvPicPr>
        <p:blipFill>
          <a:blip r:embed="rId5" cstate="print"/>
          <a:srcRect/>
          <a:stretch>
            <a:fillRect/>
          </a:stretch>
        </p:blipFill>
        <p:spPr bwMode="auto">
          <a:xfrm>
            <a:off x="7596188" y="5661025"/>
            <a:ext cx="1182687" cy="7556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439</Words>
  <Application>Microsoft Office PowerPoint</Application>
  <PresentationFormat>On-screen Show (4:3)</PresentationFormat>
  <Paragraphs>74</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mabel</dc:creator>
  <cp:lastModifiedBy>adminpc</cp:lastModifiedBy>
  <cp:revision>47</cp:revision>
  <dcterms:created xsi:type="dcterms:W3CDTF">2014-05-05T12:28:27Z</dcterms:created>
  <dcterms:modified xsi:type="dcterms:W3CDTF">2015-11-02T06:46:44Z</dcterms:modified>
</cp:coreProperties>
</file>