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7" r:id="rId7"/>
    <p:sldId id="257" r:id="rId8"/>
    <p:sldId id="263" r:id="rId9"/>
    <p:sldId id="265" r:id="rId10"/>
    <p:sldId id="262" r:id="rId11"/>
    <p:sldId id="264" r:id="rId12"/>
    <p:sldId id="26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24" autoAdjust="0"/>
  </p:normalViewPr>
  <p:slideViewPr>
    <p:cSldViewPr>
      <p:cViewPr varScale="1">
        <p:scale>
          <a:sx n="56" d="100"/>
          <a:sy n="56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FBF39-ADDD-424B-8E53-43A81231B113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2C891-CCFF-4464-8CA7-FE26CB1E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65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72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71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44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19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08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22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2C891-CCFF-4464-8CA7-FE26CB1E245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2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569FB4C-D527-4E29-AE02-B30007F099F1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9AFBFB0-5BE4-415A-BDD1-1623B82DA6B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04458"/>
            <a:ext cx="8229600" cy="1828800"/>
          </a:xfrm>
        </p:spPr>
        <p:txBody>
          <a:bodyPr/>
          <a:lstStyle/>
          <a:p>
            <a:r>
              <a:rPr lang="en-US" dirty="0" smtClean="0"/>
              <a:t>IndustriALL BAE Global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r>
              <a:rPr lang="en-US" dirty="0" smtClean="0"/>
              <a:t>Shipbuilding and Shipbreaking Meeting Bangladesh November 1-2</a:t>
            </a:r>
            <a:r>
              <a:rPr lang="en-US" baseline="30000" dirty="0" smtClean="0"/>
              <a:t>nd</a:t>
            </a:r>
            <a:r>
              <a:rPr lang="en-US" dirty="0" smtClean="0"/>
              <a:t> 2015 </a:t>
            </a:r>
            <a:endParaRPr lang="en-US" dirty="0"/>
          </a:p>
        </p:txBody>
      </p:sp>
      <p:pic>
        <p:nvPicPr>
          <p:cNvPr id="1027" name="Picture 3" descr="C:\Users\AU010705\Desktop\industriall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52400"/>
            <a:ext cx="16859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U010705\Desktop\AMWU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80109"/>
            <a:ext cx="1564355" cy="1658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Australian Shipbuilding Industry</a:t>
            </a:r>
          </a:p>
        </p:txBody>
      </p:sp>
      <p:pic>
        <p:nvPicPr>
          <p:cNvPr id="4" name="Picture 2" descr="C:\Users\AU010705\Desktop\AMWU Shipbuilding Logo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371600"/>
            <a:ext cx="1964751" cy="97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None/>
            </a:pPr>
            <a:r>
              <a:rPr lang="en-US" b="1" dirty="0" smtClean="0"/>
              <a:t>Achievements to date</a:t>
            </a:r>
          </a:p>
          <a:p>
            <a:pPr marL="137160" indent="0">
              <a:buNone/>
            </a:pPr>
            <a:endParaRPr lang="en-US" b="1" dirty="0"/>
          </a:p>
          <a:p>
            <a:r>
              <a:rPr lang="en-US" dirty="0" smtClean="0"/>
              <a:t>Government announcement to implement a competitive elevation process on future submarines (CEP)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lang="en-US" b="1" dirty="0" smtClean="0"/>
              <a:t>Contenders</a:t>
            </a:r>
          </a:p>
          <a:p>
            <a:pPr marL="137160" indent="0">
              <a:buNone/>
            </a:pP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German TKMS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French DCNS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mtClean="0"/>
              <a:t>Japanese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Australian Shipbuilding Industry</a:t>
            </a:r>
          </a:p>
        </p:txBody>
      </p:sp>
      <p:pic>
        <p:nvPicPr>
          <p:cNvPr id="4" name="Picture 2" descr="C:\Users\AU010705\Desktop\AMWU Shipbuilding Logo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763" y="1219200"/>
            <a:ext cx="1824037" cy="903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71600"/>
            <a:ext cx="8229600" cy="470916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None/>
            </a:pPr>
            <a:r>
              <a:rPr lang="en-US" b="1" dirty="0" smtClean="0"/>
              <a:t>Achievements to date</a:t>
            </a:r>
          </a:p>
          <a:p>
            <a:pPr marL="137160" indent="0">
              <a:buNone/>
            </a:pPr>
            <a:endParaRPr lang="en-US" b="1" dirty="0"/>
          </a:p>
          <a:p>
            <a:r>
              <a:rPr lang="en-US" dirty="0" smtClean="0"/>
              <a:t>Government announcement to build and bring forward OPV construction up to 20 vessels to 2018 &amp; 9 frigates to 2020 to be built in Australia</a:t>
            </a:r>
          </a:p>
          <a:p>
            <a:endParaRPr lang="en-US" dirty="0"/>
          </a:p>
          <a:p>
            <a:r>
              <a:rPr lang="en-US" dirty="0" smtClean="0"/>
              <a:t>Sacking of defence minister – political gaffe over Government owned shipyard.</a:t>
            </a:r>
          </a:p>
          <a:p>
            <a:endParaRPr lang="en-US" dirty="0"/>
          </a:p>
          <a:p>
            <a:r>
              <a:rPr lang="en-US" dirty="0" smtClean="0"/>
              <a:t>Successful challenge against the prime minister and appointment of  3</a:t>
            </a:r>
            <a:r>
              <a:rPr lang="en-US" baseline="30000" dirty="0" smtClean="0"/>
              <a:t>rd</a:t>
            </a:r>
            <a:r>
              <a:rPr lang="en-US" dirty="0" smtClean="0"/>
              <a:t> defence minister , key MP’s changed vote over jobs &amp; submarines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645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Increase Public &amp; Political Awareness in the Campaign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0"/>
            <a:ext cx="8534400" cy="5048531"/>
          </a:xfrm>
        </p:spPr>
      </p:pic>
    </p:spTree>
    <p:extLst>
      <p:ext uri="{BB962C8B-B14F-4D97-AF65-F5344CB8AC3E}">
        <p14:creationId xmlns:p14="http://schemas.microsoft.com/office/powerpoint/2010/main" val="314712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Australian Shipbuilding Industry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 algn="ctr">
              <a:buNone/>
            </a:pPr>
            <a:r>
              <a:rPr lang="en-US" sz="4800" dirty="0" smtClean="0"/>
              <a:t>PLAY CAMPAIGN VIDEO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4606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BAE Global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Network participates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Australia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United Kingdom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USA – Brotherhood of boilermakers &amp; IAM 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IndustriALL shipbuilding / shipbreaking director</a:t>
            </a:r>
            <a:endParaRPr lang="en-US" dirty="0"/>
          </a:p>
        </p:txBody>
      </p:sp>
      <p:pic>
        <p:nvPicPr>
          <p:cNvPr id="4" name="Picture 3" descr="C:\Users\AU010705\Desktop\industriall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13811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AU010705\Desktop\AMWU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0109"/>
            <a:ext cx="1276808" cy="135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07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BAE Global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Over the 12 month since the World shipbuilding meeting in Japan we have convened 5 conference Via telephone and WebEx.</a:t>
            </a:r>
          </a:p>
          <a:p>
            <a:pPr marL="13716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Key objectives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Information sharing</a:t>
            </a:r>
          </a:p>
          <a:p>
            <a:r>
              <a:rPr lang="en-US" dirty="0" smtClean="0"/>
              <a:t>Solidarity across boarder struggles</a:t>
            </a:r>
            <a:endParaRPr lang="en-US" dirty="0"/>
          </a:p>
        </p:txBody>
      </p:sp>
      <p:pic>
        <p:nvPicPr>
          <p:cNvPr id="4" name="Picture 3" descr="C:\Users\AU010705\Desktop\industriall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13811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AU010705\Desktop\AMWU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59327"/>
            <a:ext cx="1296413" cy="137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19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BAE Global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37160" lvl="0" indent="0">
              <a:buNone/>
            </a:pPr>
            <a:r>
              <a:rPr lang="en-US" b="1" dirty="0" smtClean="0"/>
              <a:t>Activities</a:t>
            </a:r>
          </a:p>
          <a:p>
            <a:pPr marL="137160" lvl="0" indent="0">
              <a:buNone/>
            </a:pPr>
            <a:endParaRPr lang="en-US" b="1" dirty="0" smtClean="0"/>
          </a:p>
          <a:p>
            <a:pPr lvl="0"/>
            <a:r>
              <a:rPr lang="en-US" dirty="0" smtClean="0"/>
              <a:t>UK </a:t>
            </a:r>
            <a:r>
              <a:rPr lang="en-US" dirty="0"/>
              <a:t>supervisor </a:t>
            </a:r>
            <a:r>
              <a:rPr lang="en-US" dirty="0" smtClean="0"/>
              <a:t>recognition agreement – AUS-UK</a:t>
            </a:r>
          </a:p>
          <a:p>
            <a:pPr marL="13716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Establish network drop box to assist sharing of agreements and information</a:t>
            </a:r>
          </a:p>
          <a:p>
            <a:pPr marL="13716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Expanding </a:t>
            </a:r>
            <a:r>
              <a:rPr lang="en-US" dirty="0"/>
              <a:t>network </a:t>
            </a:r>
            <a:r>
              <a:rPr lang="en-US" dirty="0" smtClean="0"/>
              <a:t>delegates involvement.</a:t>
            </a:r>
          </a:p>
          <a:p>
            <a:pPr marL="13716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BAE’s </a:t>
            </a:r>
            <a:r>
              <a:rPr lang="en-US" dirty="0"/>
              <a:t>support for union </a:t>
            </a:r>
            <a:r>
              <a:rPr lang="en-US" dirty="0" smtClean="0"/>
              <a:t>global activity</a:t>
            </a:r>
            <a:endParaRPr lang="en-US" dirty="0"/>
          </a:p>
        </p:txBody>
      </p:sp>
      <p:pic>
        <p:nvPicPr>
          <p:cNvPr id="5122" name="Picture 2" descr="C:\Users\AU010705\Desktop\AMWU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52399"/>
            <a:ext cx="1302948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AU010705\Desktop\industriall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13811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49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BAE Global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lvl="0" indent="0">
              <a:buNone/>
            </a:pPr>
            <a:r>
              <a:rPr lang="en-US" b="1" dirty="0"/>
              <a:t>Activities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 smtClean="0"/>
              <a:t>Mapping </a:t>
            </a:r>
            <a:r>
              <a:rPr lang="en-US" dirty="0"/>
              <a:t>of global contractors that operate within the BAE global </a:t>
            </a:r>
            <a:r>
              <a:rPr lang="en-US" dirty="0" smtClean="0"/>
              <a:t>sites</a:t>
            </a:r>
          </a:p>
          <a:p>
            <a:endParaRPr lang="en-US" dirty="0"/>
          </a:p>
          <a:p>
            <a:r>
              <a:rPr lang="en-US" dirty="0" smtClean="0"/>
              <a:t>Coordination of Hong Kong convention IndustriALL campaign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12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 smtClean="0"/>
          </a:p>
          <a:p>
            <a:pPr marL="137160" indent="0" algn="ctr">
              <a:buNone/>
            </a:pPr>
            <a:r>
              <a:rPr lang="en-US" sz="9600" dirty="0" smtClean="0"/>
              <a:t>END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6776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Australian Shipbuilding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1" dirty="0"/>
              <a:t>Future Ships &amp; Submarine construction</a:t>
            </a:r>
            <a:r>
              <a:rPr lang="en-US" b="1" dirty="0" smtClean="0"/>
              <a:t>:</a:t>
            </a:r>
          </a:p>
          <a:p>
            <a:pPr marL="114300" indent="0">
              <a:buNone/>
            </a:pPr>
            <a:r>
              <a:rPr lang="en-US" dirty="0" smtClean="0"/>
              <a:t>100 Billion Build &amp; 150 Billion through life support</a:t>
            </a:r>
          </a:p>
          <a:p>
            <a:pPr marL="114300" indent="0">
              <a:buNone/>
            </a:pPr>
            <a:endParaRPr lang="en-US" b="1" dirty="0"/>
          </a:p>
          <a:p>
            <a:r>
              <a:rPr lang="en-US" dirty="0"/>
              <a:t>12 </a:t>
            </a:r>
            <a:r>
              <a:rPr lang="en-US" dirty="0" smtClean="0"/>
              <a:t>Submarines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/>
              <a:t>36 Naval vessels</a:t>
            </a:r>
          </a:p>
          <a:p>
            <a:endParaRPr lang="en-US" dirty="0"/>
          </a:p>
        </p:txBody>
      </p:sp>
      <p:pic>
        <p:nvPicPr>
          <p:cNvPr id="2050" name="Picture 2" descr="C:\Users\AU010705\Desktop\AMWU Shipbuilding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276600"/>
            <a:ext cx="4186236" cy="207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68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Australian Shipbuilding Industry</a:t>
            </a:r>
          </a:p>
        </p:txBody>
      </p:sp>
      <p:pic>
        <p:nvPicPr>
          <p:cNvPr id="4" name="Picture 2" descr="C:\Users\AU010705\Desktop\AMWU Shipbuilding Logo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189115"/>
            <a:ext cx="1659951" cy="82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None/>
            </a:pPr>
            <a:r>
              <a:rPr lang="en-US" b="1" dirty="0" smtClean="0"/>
              <a:t>The campaign has been a three pronged approach</a:t>
            </a:r>
            <a:endParaRPr lang="en-US" dirty="0" smtClean="0"/>
          </a:p>
          <a:p>
            <a:pPr marL="65151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Industrially: </a:t>
            </a:r>
            <a:r>
              <a:rPr lang="en-US" dirty="0" smtClean="0"/>
              <a:t>engaging members  while growing and building union power                                  </a:t>
            </a:r>
          </a:p>
          <a:p>
            <a:pPr marL="65151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Political: </a:t>
            </a:r>
            <a:r>
              <a:rPr lang="en-US" dirty="0" smtClean="0"/>
              <a:t>targeting Politian's in their electorates and lobbing in the state and federal parliaments</a:t>
            </a:r>
          </a:p>
          <a:p>
            <a:pPr marL="65151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Community: </a:t>
            </a:r>
            <a:r>
              <a:rPr lang="en-US" dirty="0" smtClean="0"/>
              <a:t>Rallies, free media and visiting people in their homes</a:t>
            </a:r>
          </a:p>
          <a:p>
            <a:pPr marL="65151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25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Australian Shipbuilding Industry</a:t>
            </a:r>
          </a:p>
        </p:txBody>
      </p:sp>
      <p:pic>
        <p:nvPicPr>
          <p:cNvPr id="5" name="Picture 2" descr="C:\Users\AU010705\Desktop\AMWU Shipbuilding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916" y="1371600"/>
            <a:ext cx="1964751" cy="97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3716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None/>
            </a:pPr>
            <a:r>
              <a:rPr lang="en-US" b="1" dirty="0" smtClean="0"/>
              <a:t>Achievements to date</a:t>
            </a:r>
          </a:p>
          <a:p>
            <a:pPr marL="137160" indent="0">
              <a:buNone/>
            </a:pPr>
            <a:endParaRPr lang="en-US" b="1" dirty="0"/>
          </a:p>
          <a:p>
            <a:r>
              <a:rPr lang="en-US" dirty="0" smtClean="0"/>
              <a:t>Establishment of senate inquire into future of the shipbuilding Industry -</a:t>
            </a:r>
            <a:r>
              <a:rPr lang="en-US" dirty="0"/>
              <a:t>r</a:t>
            </a:r>
            <a:r>
              <a:rPr lang="en-US" dirty="0" smtClean="0"/>
              <a:t>eport to be released February 2016</a:t>
            </a:r>
          </a:p>
          <a:p>
            <a:endParaRPr lang="en-US" dirty="0"/>
          </a:p>
          <a:p>
            <a:r>
              <a:rPr lang="en-US" dirty="0" smtClean="0"/>
              <a:t>Our campaign backed by the community, employers, industry experts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2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190</TotalTime>
  <Words>338</Words>
  <Application>Microsoft Office PowerPoint</Application>
  <PresentationFormat>On-screen Show (4:3)</PresentationFormat>
  <Paragraphs>91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IndustriALL BAE Global network</vt:lpstr>
      <vt:lpstr>BAE Global network</vt:lpstr>
      <vt:lpstr>BAE Global network</vt:lpstr>
      <vt:lpstr>BAE Global network</vt:lpstr>
      <vt:lpstr>BAE Global network</vt:lpstr>
      <vt:lpstr>PowerPoint Presentation</vt:lpstr>
      <vt:lpstr>Australian Shipbuilding Industry</vt:lpstr>
      <vt:lpstr>Australian Shipbuilding Industry</vt:lpstr>
      <vt:lpstr>Australian Shipbuilding Industry</vt:lpstr>
      <vt:lpstr>Australian Shipbuilding Industry</vt:lpstr>
      <vt:lpstr>Australian Shipbuilding Industry</vt:lpstr>
      <vt:lpstr>Increase Public &amp; Political Awareness in the Campaign</vt:lpstr>
      <vt:lpstr>Australian Shipbuilding Industry</vt:lpstr>
    </vt:vector>
  </TitlesOfParts>
  <Company>AMWU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Thompson \ AU010705</dc:creator>
  <cp:lastModifiedBy>Glenn Thompson \ AU010705</cp:lastModifiedBy>
  <cp:revision>46</cp:revision>
  <dcterms:created xsi:type="dcterms:W3CDTF">2015-10-19T22:12:56Z</dcterms:created>
  <dcterms:modified xsi:type="dcterms:W3CDTF">2015-10-26T11:35:01Z</dcterms:modified>
</cp:coreProperties>
</file>