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6" r:id="rId3"/>
    <p:sldId id="257" r:id="rId4"/>
    <p:sldId id="335" r:id="rId5"/>
    <p:sldId id="330" r:id="rId6"/>
    <p:sldId id="340" r:id="rId7"/>
    <p:sldId id="341" r:id="rId8"/>
    <p:sldId id="342" r:id="rId9"/>
    <p:sldId id="348" r:id="rId10"/>
    <p:sldId id="347" r:id="rId11"/>
    <p:sldId id="343" r:id="rId12"/>
  </p:sldIdLst>
  <p:sldSz cx="9144000" cy="6858000" type="screen4x3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CFE3"/>
    <a:srgbClr val="99CCFF"/>
    <a:srgbClr val="D2CAE0"/>
    <a:srgbClr val="C7BED8"/>
    <a:srgbClr val="E2DDEB"/>
    <a:srgbClr val="DCD6E6"/>
    <a:srgbClr val="CDC3DB"/>
    <a:srgbClr val="C5B9D5"/>
    <a:srgbClr val="CC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5849" autoAdjust="0"/>
  </p:normalViewPr>
  <p:slideViewPr>
    <p:cSldViewPr>
      <p:cViewPr>
        <p:scale>
          <a:sx n="60" d="100"/>
          <a:sy n="60" d="100"/>
        </p:scale>
        <p:origin x="-1644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B8A8C-4434-4C5C-83D2-48633737C51D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923C4-5221-420C-9260-C57072AC58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685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C6F58-432D-4C44-A92C-A23EC83711BD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E5682-2B55-48CC-8D9D-7CEBB489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136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E5682-2B55-48CC-8D9D-7CEBB489C1E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318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02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1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4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15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8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66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6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16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61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0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0AECC-8213-485F-AF71-095D07D9E2D6}" type="datetimeFigureOut">
              <a:rPr lang="en-US" smtClean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65D12-4C0D-4A9A-A27F-9AEE6C62E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3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2285999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SMEEU Efforts in Promoting OHS &amp; Women Participation in Workforce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114800"/>
            <a:ext cx="7162800" cy="1447800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IndustriALL Global Union Shipbuilding-Shipbreaking Action Group Meeting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1-2 </a:t>
            </a:r>
            <a:r>
              <a:rPr lang="en-US" dirty="0">
                <a:solidFill>
                  <a:schemeClr val="tx1"/>
                </a:solidFill>
              </a:rPr>
              <a:t>November 2015</a:t>
            </a:r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2192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029200"/>
            <a:ext cx="13208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73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Enhancing Women Participation in the Workforce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800" dirty="0" smtClean="0"/>
              <a:t>SMEEU work with NTUC to help women to get back and re-integrate into the workforce.</a:t>
            </a:r>
          </a:p>
          <a:p>
            <a:pPr marL="0" indent="0" algn="just">
              <a:buNone/>
            </a:pPr>
            <a:endParaRPr lang="en-US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Back2Work U </a:t>
            </a:r>
            <a:r>
              <a:rPr lang="en-US" sz="2800" dirty="0" smtClean="0"/>
              <a:t>Programme</a:t>
            </a:r>
            <a:r>
              <a:rPr lang="en-US" sz="2800" dirty="0" smtClean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U Flex </a:t>
            </a:r>
            <a:r>
              <a:rPr lang="en-US" sz="2800" dirty="0" smtClean="0"/>
              <a:t>programme</a:t>
            </a:r>
            <a:r>
              <a:rPr lang="en-US" sz="2800" dirty="0" smtClean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Workpro</a:t>
            </a:r>
            <a:r>
              <a:rPr lang="en-US" sz="2800" dirty="0" smtClean="0"/>
              <a:t> </a:t>
            </a:r>
            <a:r>
              <a:rPr lang="en-US" sz="2800" dirty="0" smtClean="0"/>
              <a:t>programme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smtClean="0"/>
              <a:t>These </a:t>
            </a:r>
            <a:r>
              <a:rPr lang="en-US" sz="2800" dirty="0" smtClean="0"/>
              <a:t>programme</a:t>
            </a:r>
            <a:r>
              <a:rPr lang="en-US" sz="2800" dirty="0" smtClean="0"/>
              <a:t> help to </a:t>
            </a:r>
            <a:r>
              <a:rPr lang="en-US" sz="2800" u="sng" dirty="0" smtClean="0"/>
              <a:t>recruit and place </a:t>
            </a:r>
            <a:r>
              <a:rPr lang="en-US" sz="2800" dirty="0" smtClean="0"/>
              <a:t>women </a:t>
            </a:r>
            <a:r>
              <a:rPr lang="en-US" sz="2800" dirty="0"/>
              <a:t>in women friendly positions from employers across various </a:t>
            </a:r>
            <a:r>
              <a:rPr lang="en-US" sz="2800" dirty="0" smtClean="0"/>
              <a:t>sectors. After which there will be </a:t>
            </a:r>
            <a:r>
              <a:rPr lang="en-US" sz="2800" dirty="0" smtClean="0"/>
              <a:t>programme</a:t>
            </a:r>
            <a:r>
              <a:rPr lang="en-US" sz="2800" dirty="0" smtClean="0"/>
              <a:t> to encourage retention such as </a:t>
            </a:r>
            <a:r>
              <a:rPr lang="en-US" sz="2800" u="sng" dirty="0" smtClean="0"/>
              <a:t>flexi-work arrangement </a:t>
            </a:r>
            <a:r>
              <a:rPr lang="en-US" sz="2800" dirty="0" smtClean="0"/>
              <a:t>etc.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203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040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Thank you!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158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SMEEU Sharing on OHS Practices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029200"/>
            <a:ext cx="13208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12192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6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Background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90000"/>
              </a:lnSpc>
              <a:buNone/>
              <a:defRPr/>
            </a:pPr>
            <a:r>
              <a:rPr lang="en-US" altLang="en-US" dirty="0"/>
              <a:t>In 2011 Singapore amended the Workplace Safety and Health Act (WSH Act) to:</a:t>
            </a:r>
          </a:p>
          <a:p>
            <a:pPr lvl="1">
              <a:lnSpc>
                <a:spcPct val="90000"/>
              </a:lnSpc>
              <a:buNone/>
              <a:defRPr/>
            </a:pPr>
            <a:endParaRPr lang="en-US" altLang="en-US" dirty="0"/>
          </a:p>
          <a:p>
            <a:pPr marL="971550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sz="2400" dirty="0"/>
              <a:t>extend the Act to all workplaces instead </a:t>
            </a:r>
            <a:r>
              <a:rPr lang="en-US" sz="2400" dirty="0"/>
              <a:t>just specific types of workplaces and factories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sz="2400" dirty="0"/>
              <a:t>extend the responsibilities of work safety to all individuals rather than confining to the supervisors, managers and companies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768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Major Challenges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 smtClean="0"/>
          </a:p>
          <a:p>
            <a:pPr lvl="1">
              <a:buNone/>
            </a:pPr>
            <a:r>
              <a:rPr lang="en-US" altLang="en-US" b="1" dirty="0"/>
              <a:t>Major challenges in enforcement and compliance?</a:t>
            </a:r>
            <a:endParaRPr lang="en-US" altLang="en-US" sz="2400" b="1" dirty="0"/>
          </a:p>
          <a:p>
            <a:pPr lvl="2"/>
            <a:r>
              <a:rPr lang="en-US" altLang="en-US" dirty="0"/>
              <a:t>To ensure fairness in the investigation and awarding of penalties.</a:t>
            </a:r>
            <a:endParaRPr lang="en-US" altLang="en-US" sz="2000" dirty="0"/>
          </a:p>
          <a:p>
            <a:pPr lvl="2"/>
            <a:r>
              <a:rPr lang="en-US" altLang="en-US" dirty="0" smtClean="0"/>
              <a:t>Regular enforcement needed </a:t>
            </a:r>
          </a:p>
          <a:p>
            <a:pPr lvl="2"/>
            <a:r>
              <a:rPr lang="en-US" altLang="en-US" dirty="0" smtClean="0">
                <a:solidFill>
                  <a:srgbClr val="000000"/>
                </a:solidFill>
              </a:rPr>
              <a:t>Management of migrant workers with regards to HSE due to cultural and linguistic diversity. </a:t>
            </a:r>
            <a:endParaRPr lang="en-US" altLang="en-US" sz="2000" dirty="0" smtClean="0"/>
          </a:p>
          <a:p>
            <a:pPr lvl="2"/>
            <a:r>
              <a:rPr lang="en-US" altLang="en-US" dirty="0" smtClean="0"/>
              <a:t>More </a:t>
            </a:r>
            <a:r>
              <a:rPr lang="en-US" altLang="en-US" dirty="0"/>
              <a:t>effort put in the educating the workforce through training.</a:t>
            </a:r>
            <a:endParaRPr lang="en-US" altLang="en-US" sz="20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483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Improvement to OHS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 smtClean="0"/>
          </a:p>
          <a:p>
            <a:pPr lvl="2"/>
            <a:r>
              <a:rPr lang="en-US" altLang="en-US" dirty="0"/>
              <a:t>SMEEU leaders sit in the National Workforce Safety Council.</a:t>
            </a:r>
            <a:endParaRPr lang="en-US" altLang="en-US" sz="2000" dirty="0"/>
          </a:p>
          <a:p>
            <a:pPr lvl="2"/>
            <a:r>
              <a:rPr lang="en-US" altLang="en-US" dirty="0"/>
              <a:t>SMEEU representatives in the HSE Investigation Teams and Grievance Committee of companies to ensure fair treatment.</a:t>
            </a:r>
          </a:p>
          <a:p>
            <a:pPr lvl="2"/>
            <a:r>
              <a:rPr lang="en-US" altLang="en-US" dirty="0"/>
              <a:t>Union representation in the Yard HSE Committee</a:t>
            </a:r>
          </a:p>
          <a:p>
            <a:pPr lvl="2"/>
            <a:r>
              <a:rPr lang="en-US" altLang="en-US" dirty="0"/>
              <a:t>Comfortable dormitories and facilities for the welfare of migrant workers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9649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Better Working and Living 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onditions for </a:t>
            </a:r>
            <a:r>
              <a:rPr lang="en-US" dirty="0">
                <a:solidFill>
                  <a:schemeClr val="bg1"/>
                </a:solidFill>
              </a:rPr>
              <a:t>F</a:t>
            </a:r>
            <a:r>
              <a:rPr lang="en-US" dirty="0" smtClean="0">
                <a:solidFill>
                  <a:schemeClr val="bg1"/>
                </a:solidFill>
              </a:rPr>
              <a:t>oreign Workers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Unions and companies worked together to provide a better working and living conditions for foreign workers. 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The Integrated yard at </a:t>
            </a:r>
            <a:r>
              <a:rPr lang="en-US" sz="2800" dirty="0" smtClean="0"/>
              <a:t>Tuas</a:t>
            </a:r>
            <a:r>
              <a:rPr lang="en-US" sz="2800" dirty="0" smtClean="0"/>
              <a:t> is a good example. Host 9000 workers</a:t>
            </a:r>
          </a:p>
          <a:p>
            <a:pPr algn="just"/>
            <a:r>
              <a:rPr lang="en-US" sz="2800" dirty="0" smtClean="0"/>
              <a:t>Good accommodation</a:t>
            </a:r>
          </a:p>
          <a:p>
            <a:pPr algn="just"/>
            <a:r>
              <a:rPr lang="en-US" sz="2800" dirty="0" smtClean="0"/>
              <a:t>Gym</a:t>
            </a:r>
          </a:p>
          <a:p>
            <a:pPr algn="just"/>
            <a:r>
              <a:rPr lang="en-US" sz="2800" dirty="0" smtClean="0"/>
              <a:t>Entertainment Centre</a:t>
            </a:r>
          </a:p>
          <a:p>
            <a:pPr algn="just"/>
            <a:r>
              <a:rPr lang="en-US" sz="2800" dirty="0" smtClean="0"/>
              <a:t>Medical Centre</a:t>
            </a:r>
          </a:p>
          <a:p>
            <a:pPr algn="just"/>
            <a:r>
              <a:rPr lang="en-US" sz="2800" dirty="0" smtClean="0"/>
              <a:t>Washing facilities </a:t>
            </a:r>
          </a:p>
          <a:p>
            <a:pPr algn="just"/>
            <a:r>
              <a:rPr lang="en-US" sz="2800" dirty="0" smtClean="0"/>
              <a:t>Football court </a:t>
            </a:r>
            <a:r>
              <a:rPr lang="en-US" sz="2800" dirty="0" smtClean="0"/>
              <a:t>etc</a:t>
            </a:r>
            <a:endParaRPr lang="en-US" sz="2800" dirty="0" smtClean="0"/>
          </a:p>
          <a:p>
            <a:pPr algn="just"/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132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Better Working and Living 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onditions for </a:t>
            </a:r>
            <a:r>
              <a:rPr lang="en-US" dirty="0">
                <a:solidFill>
                  <a:schemeClr val="bg1"/>
                </a:solidFill>
              </a:rPr>
              <a:t>F</a:t>
            </a:r>
            <a:r>
              <a:rPr lang="en-US" dirty="0" smtClean="0">
                <a:solidFill>
                  <a:schemeClr val="bg1"/>
                </a:solidFill>
              </a:rPr>
              <a:t>oreign Workers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" y="2794635"/>
            <a:ext cx="4314825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670" y="1752600"/>
            <a:ext cx="43053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572000" y="457199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High standards of Health, Safety and Environment (HSE).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" y="5715000"/>
            <a:ext cx="3065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Well-equipped medical </a:t>
            </a:r>
            <a:r>
              <a:rPr lang="en-US" dirty="0"/>
              <a:t>centre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86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Better Working and Living 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onditions for </a:t>
            </a:r>
            <a:r>
              <a:rPr lang="en-US" dirty="0">
                <a:solidFill>
                  <a:schemeClr val="bg1"/>
                </a:solidFill>
              </a:rPr>
              <a:t>F</a:t>
            </a:r>
            <a:r>
              <a:rPr lang="en-US" dirty="0" smtClean="0">
                <a:solidFill>
                  <a:schemeClr val="bg1"/>
                </a:solidFill>
              </a:rPr>
              <a:t>oreign Workers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4648200" cy="4602163"/>
          </a:xfrm>
        </p:spPr>
        <p:txBody>
          <a:bodyPr/>
          <a:lstStyle/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040" y="1584961"/>
            <a:ext cx="8290560" cy="472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" y="4333637"/>
            <a:ext cx="3811866" cy="2339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566672"/>
            <a:ext cx="3981450" cy="2548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876800" y="4333637"/>
            <a:ext cx="3397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Neat  and comfortable apartment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4465320" y="5744051"/>
            <a:ext cx="26309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In-house laundry services.</a:t>
            </a:r>
          </a:p>
        </p:txBody>
      </p:sp>
      <p:pic>
        <p:nvPicPr>
          <p:cNvPr id="3074" name="31622EE7-62A8-4CA8-B7A6-6C9865A597E2" descr="31622EE7-62A8-4CA8-B7A6-6C9865A597E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39697"/>
            <a:ext cx="3566160" cy="267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358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Enhancing Women Participation in the Workforce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029200"/>
            <a:ext cx="13208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12192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307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3059</TotalTime>
  <Words>323</Words>
  <Application>Microsoft Office PowerPoint</Application>
  <PresentationFormat>On-screen Show (4:3)</PresentationFormat>
  <Paragraphs>57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SMEEU Efforts in Promoting OHS &amp; Women Participation in Workforce</vt:lpstr>
      <vt:lpstr>SMEEU Sharing on OHS Practices  </vt:lpstr>
      <vt:lpstr>Background</vt:lpstr>
      <vt:lpstr>Major Challenges</vt:lpstr>
      <vt:lpstr>Improvement to OHS</vt:lpstr>
      <vt:lpstr>Better Working and Living Conditions for Foreign Workers</vt:lpstr>
      <vt:lpstr>Better Working and Living Conditions for Foreign Workers</vt:lpstr>
      <vt:lpstr>Better Working and Living Conditions for Foreign Workers</vt:lpstr>
      <vt:lpstr>Enhancing Women Participation in the Workforce  </vt:lpstr>
      <vt:lpstr>Enhancing Women Participation in the Workforce 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WAGE COUNCIL (NWC) GUIDELINES 2014/2015</dc:title>
  <dc:creator>Windows User</dc:creator>
  <cp:lastModifiedBy>Koh Lay Yan - SMEEU</cp:lastModifiedBy>
  <cp:revision>194</cp:revision>
  <cp:lastPrinted>2014-06-02T03:18:24Z</cp:lastPrinted>
  <dcterms:created xsi:type="dcterms:W3CDTF">2014-05-12T06:13:58Z</dcterms:created>
  <dcterms:modified xsi:type="dcterms:W3CDTF">2015-10-22T04:21:20Z</dcterms:modified>
</cp:coreProperties>
</file>