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327" r:id="rId3"/>
    <p:sldId id="328" r:id="rId4"/>
    <p:sldId id="326" r:id="rId5"/>
    <p:sldId id="319" r:id="rId6"/>
    <p:sldId id="329" r:id="rId7"/>
    <p:sldId id="301" r:id="rId8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00"/>
    <a:srgbClr val="008000"/>
    <a:srgbClr val="FFCCCC"/>
    <a:srgbClr val="E5E5F7"/>
    <a:srgbClr val="CCECFF"/>
    <a:srgbClr val="D8BEEC"/>
    <a:srgbClr val="FFEFEF"/>
    <a:srgbClr val="FF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63" autoAdjust="0"/>
    <p:restoredTop sz="93705" autoAdjust="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SVFS11PV\MRBSPS-HD\&#9733;&#12487;&#12540;&#12479;\00%20&#33337;&#33334;&#29987;&#26989;&#12487;&#12540;&#12479;&#21450;&#12403;&#36039;&#26009;&#38598;\00%20&#40658;&#12501;&#12449;&#12452;&#12523;&#29992;\08&#35299;&#25764;&#12289;&#22770;&#33337;&#20385;&#26684;&#12289;&#12473;&#12463;&#12521;&#12483;&#12503;&#37444;\&#35299;&#36685;&#12539;&#21930;&#22833;\&#35299;&#25764;\150615&#12288;&#20027;&#35201;&#35299;&#25764;&#23455;&#26045;&#22269;&#21029;&#23455;&#32318;&#12398;&#25512;&#31227;&#65288;&#12464;&#12521;&#12501;&#12354;&#12426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97702735611751E-2"/>
          <c:y val="0.10761598103785719"/>
          <c:w val="0.89932414698162666"/>
          <c:h val="0.7551947218750632"/>
        </c:manualLayout>
      </c:layout>
      <c:areaChart>
        <c:grouping val="stacked"/>
        <c:varyColors val="0"/>
        <c:ser>
          <c:idx val="0"/>
          <c:order val="0"/>
          <c:tx>
            <c:strRef>
              <c:f>元データ!$A$21</c:f>
              <c:strCache>
                <c:ptCount val="1"/>
                <c:pt idx="0">
                  <c:v>台湾</c:v>
                </c:pt>
              </c:strCache>
            </c:strRef>
          </c:tx>
          <c:spPr>
            <a:gradFill rotWithShape="0">
              <a:gsLst>
                <a:gs pos="0">
                  <a:srgbClr val="CCCCFF"/>
                </a:gs>
                <a:gs pos="100000">
                  <a:srgbClr val="CCCCFF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元データ!$B$21:$AO$21</c:f>
              <c:numCache>
                <c:formatCode>General</c:formatCode>
                <c:ptCount val="40"/>
                <c:pt idx="0">
                  <c:v>2.141</c:v>
                </c:pt>
                <c:pt idx="1">
                  <c:v>3.4729999999999999</c:v>
                </c:pt>
                <c:pt idx="2">
                  <c:v>3.391</c:v>
                </c:pt>
                <c:pt idx="3">
                  <c:v>6.0419999999999998</c:v>
                </c:pt>
                <c:pt idx="4">
                  <c:v>3.9689999999999999</c:v>
                </c:pt>
                <c:pt idx="5">
                  <c:v>4.4089999999999998</c:v>
                </c:pt>
                <c:pt idx="6">
                  <c:v>5.2679999999999998</c:v>
                </c:pt>
                <c:pt idx="7">
                  <c:v>7.8289999999999997</c:v>
                </c:pt>
                <c:pt idx="8">
                  <c:v>7.8150000000000004</c:v>
                </c:pt>
                <c:pt idx="9">
                  <c:v>6.6870000000000003</c:v>
                </c:pt>
                <c:pt idx="10">
                  <c:v>7.8220000000000001</c:v>
                </c:pt>
                <c:pt idx="11">
                  <c:v>7.7729999999999997</c:v>
                </c:pt>
                <c:pt idx="12">
                  <c:v>4.415</c:v>
                </c:pt>
                <c:pt idx="13">
                  <c:v>1.5209999999999999</c:v>
                </c:pt>
                <c:pt idx="14">
                  <c:v>0.16400000000000001</c:v>
                </c:pt>
                <c:pt idx="15">
                  <c:v>2E-3</c:v>
                </c:pt>
                <c:pt idx="16">
                  <c:v>4.8000000000000001E-2</c:v>
                </c:pt>
                <c:pt idx="17">
                  <c:v>0</c:v>
                </c:pt>
                <c:pt idx="18">
                  <c:v>8.3000000000000004E-2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6.0000000000000001E-3</c:v>
                </c:pt>
                <c:pt idx="24">
                  <c:v>0.01</c:v>
                </c:pt>
                <c:pt idx="25">
                  <c:v>1.4E-2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0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0</c:v>
                </c:pt>
                <c:pt idx="35" formatCode="0.000">
                  <c:v>0</c:v>
                </c:pt>
                <c:pt idx="36" formatCode="0.000">
                  <c:v>0</c:v>
                </c:pt>
                <c:pt idx="37" formatCode="0.000">
                  <c:v>0</c:v>
                </c:pt>
                <c:pt idx="38" formatCode="0.000">
                  <c:v>1.2409999999999999E-3</c:v>
                </c:pt>
                <c:pt idx="39" formatCode="0.000">
                  <c:v>1.2929999999999999E-3</c:v>
                </c:pt>
              </c:numCache>
            </c:numRef>
          </c:val>
        </c:ser>
        <c:ser>
          <c:idx val="1"/>
          <c:order val="1"/>
          <c:tx>
            <c:strRef>
              <c:f>元データ!$A$22</c:f>
              <c:strCache>
                <c:ptCount val="1"/>
                <c:pt idx="0">
                  <c:v>スペイン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元データ!$B$22:$AO$22</c:f>
              <c:numCache>
                <c:formatCode>General</c:formatCode>
                <c:ptCount val="40"/>
                <c:pt idx="0">
                  <c:v>1.222</c:v>
                </c:pt>
                <c:pt idx="1">
                  <c:v>1.274</c:v>
                </c:pt>
                <c:pt idx="2">
                  <c:v>0.873</c:v>
                </c:pt>
                <c:pt idx="3">
                  <c:v>1.0529999999999999</c:v>
                </c:pt>
                <c:pt idx="4">
                  <c:v>0.65400000000000003</c:v>
                </c:pt>
                <c:pt idx="5">
                  <c:v>0.27900000000000003</c:v>
                </c:pt>
                <c:pt idx="6">
                  <c:v>0.14699999999999999</c:v>
                </c:pt>
                <c:pt idx="7">
                  <c:v>0.371</c:v>
                </c:pt>
                <c:pt idx="8">
                  <c:v>0.42099999999999999</c:v>
                </c:pt>
                <c:pt idx="9">
                  <c:v>0.57299999999999995</c:v>
                </c:pt>
                <c:pt idx="10">
                  <c:v>0.60299999999999998</c:v>
                </c:pt>
                <c:pt idx="11">
                  <c:v>0.58099999999999996</c:v>
                </c:pt>
                <c:pt idx="12">
                  <c:v>0.15</c:v>
                </c:pt>
                <c:pt idx="13">
                  <c:v>0.193</c:v>
                </c:pt>
                <c:pt idx="14">
                  <c:v>3.1E-2</c:v>
                </c:pt>
                <c:pt idx="15">
                  <c:v>1.2999999999999999E-2</c:v>
                </c:pt>
                <c:pt idx="16">
                  <c:v>1.2999999999999999E-2</c:v>
                </c:pt>
                <c:pt idx="17">
                  <c:v>4.8000000000000001E-2</c:v>
                </c:pt>
                <c:pt idx="18">
                  <c:v>4.2000000000000003E-2</c:v>
                </c:pt>
                <c:pt idx="19">
                  <c:v>3.3000000000000002E-2</c:v>
                </c:pt>
                <c:pt idx="20">
                  <c:v>0.04</c:v>
                </c:pt>
                <c:pt idx="21">
                  <c:v>4.8000000000000001E-2</c:v>
                </c:pt>
                <c:pt idx="22">
                  <c:v>1.9E-2</c:v>
                </c:pt>
                <c:pt idx="23">
                  <c:v>3.3000000000000002E-2</c:v>
                </c:pt>
                <c:pt idx="24">
                  <c:v>4.8000000000000001E-2</c:v>
                </c:pt>
                <c:pt idx="25">
                  <c:v>2.5999999999999999E-2</c:v>
                </c:pt>
                <c:pt idx="26" formatCode="0.000">
                  <c:v>8.0649999999999993E-3</c:v>
                </c:pt>
                <c:pt idx="27" formatCode="0.000">
                  <c:v>2.7E-2</c:v>
                </c:pt>
                <c:pt idx="28" formatCode="0.000">
                  <c:v>3.2613999999999997E-2</c:v>
                </c:pt>
                <c:pt idx="29" formatCode="0.000">
                  <c:v>1.2632999999999998E-2</c:v>
                </c:pt>
                <c:pt idx="30" formatCode="0.000">
                  <c:v>5.0460000000000001E-3</c:v>
                </c:pt>
                <c:pt idx="31" formatCode="0.000">
                  <c:v>6.9899999999999997E-4</c:v>
                </c:pt>
                <c:pt idx="32" formatCode="0.000">
                  <c:v>1.0409999999999998E-3</c:v>
                </c:pt>
                <c:pt idx="33" formatCode="0.000">
                  <c:v>0</c:v>
                </c:pt>
                <c:pt idx="34" formatCode="0.000">
                  <c:v>1.4206E-2</c:v>
                </c:pt>
                <c:pt idx="35" formatCode="0.000">
                  <c:v>1.1708999999999999E-2</c:v>
                </c:pt>
                <c:pt idx="36" formatCode="0.000">
                  <c:v>8.0000000000000002E-3</c:v>
                </c:pt>
                <c:pt idx="37" formatCode="0.000">
                  <c:v>1.7000000000000001E-2</c:v>
                </c:pt>
                <c:pt idx="38" formatCode="0.000">
                  <c:v>7.1320000000000003E-3</c:v>
                </c:pt>
                <c:pt idx="39" formatCode="0.000">
                  <c:v>5.4099999999999999E-3</c:v>
                </c:pt>
              </c:numCache>
            </c:numRef>
          </c:val>
        </c:ser>
        <c:ser>
          <c:idx val="2"/>
          <c:order val="2"/>
          <c:tx>
            <c:strRef>
              <c:f>元データ!$A$23</c:f>
              <c:strCache>
                <c:ptCount val="1"/>
                <c:pt idx="0">
                  <c:v>韓国</c:v>
                </c:pt>
              </c:strCache>
            </c:strRef>
          </c:tx>
          <c:spPr>
            <a:solidFill>
              <a:srgbClr val="CCFFCC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元データ!$B$23:$AO$23</c:f>
              <c:numCache>
                <c:formatCode>General</c:formatCode>
                <c:ptCount val="40"/>
                <c:pt idx="0">
                  <c:v>0.312</c:v>
                </c:pt>
                <c:pt idx="1">
                  <c:v>0.41499999999999998</c:v>
                </c:pt>
                <c:pt idx="2">
                  <c:v>0.221</c:v>
                </c:pt>
                <c:pt idx="3">
                  <c:v>0.8</c:v>
                </c:pt>
                <c:pt idx="4">
                  <c:v>0.43</c:v>
                </c:pt>
                <c:pt idx="5">
                  <c:v>0.16800000000000001</c:v>
                </c:pt>
                <c:pt idx="6">
                  <c:v>0.29899999999999999</c:v>
                </c:pt>
                <c:pt idx="7">
                  <c:v>2.1760000000000002</c:v>
                </c:pt>
                <c:pt idx="8">
                  <c:v>3.8959999999999999</c:v>
                </c:pt>
                <c:pt idx="9">
                  <c:v>4.149</c:v>
                </c:pt>
                <c:pt idx="10">
                  <c:v>2.5510000000000002</c:v>
                </c:pt>
                <c:pt idx="11">
                  <c:v>2.569</c:v>
                </c:pt>
                <c:pt idx="12">
                  <c:v>1.254</c:v>
                </c:pt>
                <c:pt idx="13">
                  <c:v>0.11600000000000001</c:v>
                </c:pt>
                <c:pt idx="14">
                  <c:v>0.158</c:v>
                </c:pt>
                <c:pt idx="15">
                  <c:v>4.0000000000000001E-3</c:v>
                </c:pt>
                <c:pt idx="16">
                  <c:v>8.0000000000000002E-3</c:v>
                </c:pt>
                <c:pt idx="17">
                  <c:v>2E-3</c:v>
                </c:pt>
                <c:pt idx="18">
                  <c:v>5.0000000000000001E-3</c:v>
                </c:pt>
                <c:pt idx="19">
                  <c:v>0</c:v>
                </c:pt>
                <c:pt idx="20">
                  <c:v>3.0000000000000001E-3</c:v>
                </c:pt>
                <c:pt idx="21">
                  <c:v>4.0000000000000001E-3</c:v>
                </c:pt>
                <c:pt idx="22">
                  <c:v>0</c:v>
                </c:pt>
                <c:pt idx="23">
                  <c:v>0</c:v>
                </c:pt>
                <c:pt idx="24">
                  <c:v>7.0000000000000001E-3</c:v>
                </c:pt>
                <c:pt idx="25">
                  <c:v>1E-3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2.3029999999999999E-3</c:v>
                </c:pt>
                <c:pt idx="29" formatCode="0.000">
                  <c:v>5.7999999999999996E-3</c:v>
                </c:pt>
                <c:pt idx="30" formatCode="0.000">
                  <c:v>4.6700000000000002E-4</c:v>
                </c:pt>
                <c:pt idx="31" formatCode="0.000">
                  <c:v>0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6.3699999999999998E-4</c:v>
                </c:pt>
                <c:pt idx="35" formatCode="0.000">
                  <c:v>0</c:v>
                </c:pt>
                <c:pt idx="36" formatCode="0.000">
                  <c:v>0</c:v>
                </c:pt>
                <c:pt idx="37" formatCode="0.000">
                  <c:v>0</c:v>
                </c:pt>
                <c:pt idx="38" formatCode="0.000">
                  <c:v>1.1246000000000001E-2</c:v>
                </c:pt>
                <c:pt idx="39" formatCode="0.000">
                  <c:v>1.0502000000000001E-2</c:v>
                </c:pt>
              </c:numCache>
            </c:numRef>
          </c:val>
        </c:ser>
        <c:ser>
          <c:idx val="3"/>
          <c:order val="3"/>
          <c:tx>
            <c:strRef>
              <c:f>元データ!$A$24</c:f>
              <c:strCache>
                <c:ptCount val="1"/>
                <c:pt idx="0">
                  <c:v>パキスタン</c:v>
                </c:pt>
              </c:strCache>
            </c:strRef>
          </c:tx>
          <c:spPr>
            <a:solidFill>
              <a:srgbClr val="FF99CC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元データ!$B$24:$AO$24</c:f>
              <c:numCache>
                <c:formatCode>General</c:formatCode>
                <c:ptCount val="40"/>
                <c:pt idx="0">
                  <c:v>0.27</c:v>
                </c:pt>
                <c:pt idx="1">
                  <c:v>0.13900000000000001</c:v>
                </c:pt>
                <c:pt idx="2">
                  <c:v>0.29899999999999999</c:v>
                </c:pt>
                <c:pt idx="3">
                  <c:v>0.64200000000000002</c:v>
                </c:pt>
                <c:pt idx="4">
                  <c:v>0.20499999999999999</c:v>
                </c:pt>
                <c:pt idx="5">
                  <c:v>0.3</c:v>
                </c:pt>
                <c:pt idx="6">
                  <c:v>0.76600000000000001</c:v>
                </c:pt>
                <c:pt idx="7">
                  <c:v>1.605</c:v>
                </c:pt>
                <c:pt idx="8">
                  <c:v>1.6890000000000001</c:v>
                </c:pt>
                <c:pt idx="9">
                  <c:v>1.121</c:v>
                </c:pt>
                <c:pt idx="10">
                  <c:v>1.143</c:v>
                </c:pt>
                <c:pt idx="11">
                  <c:v>0.86099999999999999</c:v>
                </c:pt>
                <c:pt idx="12">
                  <c:v>0.64500000000000002</c:v>
                </c:pt>
                <c:pt idx="13">
                  <c:v>0.20899999999999999</c:v>
                </c:pt>
                <c:pt idx="14">
                  <c:v>3.9E-2</c:v>
                </c:pt>
                <c:pt idx="15">
                  <c:v>2E-3</c:v>
                </c:pt>
                <c:pt idx="16">
                  <c:v>0.44500000000000001</c:v>
                </c:pt>
                <c:pt idx="17">
                  <c:v>0.72899999999999998</c:v>
                </c:pt>
                <c:pt idx="18">
                  <c:v>0.91700000000000004</c:v>
                </c:pt>
                <c:pt idx="19">
                  <c:v>2.1659999999999999</c:v>
                </c:pt>
                <c:pt idx="20">
                  <c:v>1.67</c:v>
                </c:pt>
                <c:pt idx="21">
                  <c:v>2.0619999999999998</c:v>
                </c:pt>
                <c:pt idx="22">
                  <c:v>0.93</c:v>
                </c:pt>
                <c:pt idx="23">
                  <c:v>2.21</c:v>
                </c:pt>
                <c:pt idx="24">
                  <c:v>2.38</c:v>
                </c:pt>
                <c:pt idx="25">
                  <c:v>0.78900000000000003</c:v>
                </c:pt>
                <c:pt idx="26" formatCode="0.000">
                  <c:v>1.7386400000000002</c:v>
                </c:pt>
                <c:pt idx="27" formatCode="0.000">
                  <c:v>0.997</c:v>
                </c:pt>
                <c:pt idx="28" formatCode="0.000">
                  <c:v>0.81696100000000005</c:v>
                </c:pt>
                <c:pt idx="29" formatCode="0.000">
                  <c:v>0.20905500000000002</c:v>
                </c:pt>
                <c:pt idx="30" formatCode="0.000">
                  <c:v>4.7530000000000003E-2</c:v>
                </c:pt>
                <c:pt idx="31" formatCode="0.000">
                  <c:v>0.18698699999999999</c:v>
                </c:pt>
                <c:pt idx="32" formatCode="0.000">
                  <c:v>0.37960100000000002</c:v>
                </c:pt>
                <c:pt idx="33" formatCode="0.000">
                  <c:v>0.27393699999999999</c:v>
                </c:pt>
                <c:pt idx="34" formatCode="0.000">
                  <c:v>2.1006370000000003</c:v>
                </c:pt>
                <c:pt idx="35" formatCode="0.000">
                  <c:v>2.4433039999999999</c:v>
                </c:pt>
                <c:pt idx="36" formatCode="0.000">
                  <c:v>3.0139999999999998</c:v>
                </c:pt>
                <c:pt idx="37" formatCode="0.000">
                  <c:v>5.5</c:v>
                </c:pt>
                <c:pt idx="38" formatCode="0.000">
                  <c:v>5.3764430000000001</c:v>
                </c:pt>
                <c:pt idx="39" formatCode="0.000">
                  <c:v>4.0929710000000004</c:v>
                </c:pt>
              </c:numCache>
            </c:numRef>
          </c:val>
        </c:ser>
        <c:ser>
          <c:idx val="4"/>
          <c:order val="4"/>
          <c:tx>
            <c:strRef>
              <c:f>元データ!$A$25</c:f>
              <c:strCache>
                <c:ptCount val="1"/>
                <c:pt idx="0">
                  <c:v>イタリア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元データ!$B$25:$AO$25</c:f>
              <c:numCache>
                <c:formatCode>General</c:formatCode>
                <c:ptCount val="40"/>
                <c:pt idx="0">
                  <c:v>0.16400000000000001</c:v>
                </c:pt>
                <c:pt idx="1">
                  <c:v>0.156</c:v>
                </c:pt>
                <c:pt idx="2">
                  <c:v>0.22900000000000001</c:v>
                </c:pt>
                <c:pt idx="3">
                  <c:v>0.16500000000000001</c:v>
                </c:pt>
                <c:pt idx="4">
                  <c:v>0.17899999999999999</c:v>
                </c:pt>
                <c:pt idx="5">
                  <c:v>0.10100000000000001</c:v>
                </c:pt>
                <c:pt idx="6">
                  <c:v>0.105</c:v>
                </c:pt>
                <c:pt idx="7">
                  <c:v>7.9000000000000001E-2</c:v>
                </c:pt>
                <c:pt idx="8">
                  <c:v>0.30599999999999999</c:v>
                </c:pt>
                <c:pt idx="9">
                  <c:v>0.13800000000000001</c:v>
                </c:pt>
                <c:pt idx="10">
                  <c:v>0.19800000000000001</c:v>
                </c:pt>
                <c:pt idx="11">
                  <c:v>0.311</c:v>
                </c:pt>
                <c:pt idx="12">
                  <c:v>0.11700000000000001</c:v>
                </c:pt>
                <c:pt idx="13">
                  <c:v>0.13400000000000001</c:v>
                </c:pt>
                <c:pt idx="14">
                  <c:v>2.1999999999999999E-2</c:v>
                </c:pt>
                <c:pt idx="15">
                  <c:v>7.0000000000000001E-3</c:v>
                </c:pt>
                <c:pt idx="16">
                  <c:v>8.0000000000000002E-3</c:v>
                </c:pt>
                <c:pt idx="17">
                  <c:v>1.0999999999999999E-2</c:v>
                </c:pt>
                <c:pt idx="18">
                  <c:v>8.9999999999999993E-3</c:v>
                </c:pt>
                <c:pt idx="19">
                  <c:v>5.0000000000000001E-3</c:v>
                </c:pt>
                <c:pt idx="20">
                  <c:v>1E-3</c:v>
                </c:pt>
                <c:pt idx="21">
                  <c:v>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2E-3</c:v>
                </c:pt>
                <c:pt idx="26" formatCode="0.000">
                  <c:v>7.3540000000000003E-3</c:v>
                </c:pt>
                <c:pt idx="27" formatCode="0.000">
                  <c:v>2E-3</c:v>
                </c:pt>
                <c:pt idx="28" formatCode="0.000">
                  <c:v>6.7739999999999996E-3</c:v>
                </c:pt>
                <c:pt idx="29" formatCode="0.000">
                  <c:v>5.8099999999999992E-4</c:v>
                </c:pt>
                <c:pt idx="30" formatCode="0.000">
                  <c:v>0</c:v>
                </c:pt>
                <c:pt idx="31" formatCode="0.000">
                  <c:v>1.25E-4</c:v>
                </c:pt>
                <c:pt idx="32" formatCode="0.000">
                  <c:v>5.9699999999999998E-4</c:v>
                </c:pt>
                <c:pt idx="33" formatCode="0.000">
                  <c:v>0</c:v>
                </c:pt>
                <c:pt idx="34" formatCode="0.000">
                  <c:v>0</c:v>
                </c:pt>
                <c:pt idx="35" formatCode="0.000">
                  <c:v>1.433E-3</c:v>
                </c:pt>
                <c:pt idx="36" formatCode="0.000">
                  <c:v>0</c:v>
                </c:pt>
                <c:pt idx="37" formatCode="0.000">
                  <c:v>0</c:v>
                </c:pt>
                <c:pt idx="38" formatCode="0.000">
                  <c:v>0</c:v>
                </c:pt>
                <c:pt idx="39" formatCode="0.000">
                  <c:v>1.06E-4</c:v>
                </c:pt>
              </c:numCache>
            </c:numRef>
          </c:val>
        </c:ser>
        <c:ser>
          <c:idx val="5"/>
          <c:order val="5"/>
          <c:tx>
            <c:strRef>
              <c:f>元データ!$A$26</c:f>
              <c:strCache>
                <c:ptCount val="1"/>
                <c:pt idx="0">
                  <c:v>クロアチア</c:v>
                </c:pt>
              </c:strCache>
            </c:strRef>
          </c:tx>
          <c:spPr>
            <a:solidFill>
              <a:srgbClr val="666699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元データ!$B$26:$AO$26</c:f>
              <c:numCache>
                <c:formatCode>General</c:formatCode>
                <c:ptCount val="40"/>
                <c:pt idx="0">
                  <c:v>0.14899999999999999</c:v>
                </c:pt>
                <c:pt idx="1">
                  <c:v>0.123</c:v>
                </c:pt>
                <c:pt idx="2">
                  <c:v>0.151</c:v>
                </c:pt>
                <c:pt idx="3">
                  <c:v>0.129</c:v>
                </c:pt>
                <c:pt idx="4">
                  <c:v>0.12</c:v>
                </c:pt>
                <c:pt idx="5">
                  <c:v>6.2E-2</c:v>
                </c:pt>
                <c:pt idx="6">
                  <c:v>5.7000000000000002E-2</c:v>
                </c:pt>
                <c:pt idx="7">
                  <c:v>0.13100000000000001</c:v>
                </c:pt>
                <c:pt idx="8">
                  <c:v>0.106</c:v>
                </c:pt>
                <c:pt idx="9">
                  <c:v>7.8E-2</c:v>
                </c:pt>
                <c:pt idx="10">
                  <c:v>0.13</c:v>
                </c:pt>
                <c:pt idx="11">
                  <c:v>9.7000000000000003E-2</c:v>
                </c:pt>
                <c:pt idx="12">
                  <c:v>2.1999999999999999E-2</c:v>
                </c:pt>
                <c:pt idx="13">
                  <c:v>8.9999999999999993E-3</c:v>
                </c:pt>
                <c:pt idx="14">
                  <c:v>1.4999999999999999E-2</c:v>
                </c:pt>
                <c:pt idx="15">
                  <c:v>1E-3</c:v>
                </c:pt>
                <c:pt idx="16">
                  <c:v>4.0000000000000001E-3</c:v>
                </c:pt>
                <c:pt idx="17">
                  <c:v>0</c:v>
                </c:pt>
                <c:pt idx="18">
                  <c:v>0</c:v>
                </c:pt>
                <c:pt idx="19">
                  <c:v>1E-3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 formatCode="0.000">
                  <c:v>1.34E-4</c:v>
                </c:pt>
                <c:pt idx="27" formatCode="0.000">
                  <c:v>1E-3</c:v>
                </c:pt>
                <c:pt idx="28" formatCode="0.000">
                  <c:v>1.8979999999999999E-3</c:v>
                </c:pt>
                <c:pt idx="29" formatCode="0.000">
                  <c:v>8.3099999999999992E-4</c:v>
                </c:pt>
                <c:pt idx="30" formatCode="0.000">
                  <c:v>8.8900000000000003E-4</c:v>
                </c:pt>
                <c:pt idx="31" formatCode="0.000">
                  <c:v>4.0300000000000004E-4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0</c:v>
                </c:pt>
                <c:pt idx="35" formatCode="0.000">
                  <c:v>4.9200000000000003E-4</c:v>
                </c:pt>
                <c:pt idx="36" formatCode="0.000">
                  <c:v>1E-3</c:v>
                </c:pt>
                <c:pt idx="37" formatCode="0.000">
                  <c:v>3.0000000000000001E-3</c:v>
                </c:pt>
                <c:pt idx="38" formatCode="0.000">
                  <c:v>8.5499999999999997E-4</c:v>
                </c:pt>
                <c:pt idx="39" formatCode="0.000">
                  <c:v>4.6300000000000003E-4</c:v>
                </c:pt>
              </c:numCache>
            </c:numRef>
          </c:val>
        </c:ser>
        <c:ser>
          <c:idx val="7"/>
          <c:order val="6"/>
          <c:tx>
            <c:strRef>
              <c:f>元データ!$A$28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元データ!$B$28:$AO$28</c:f>
              <c:numCache>
                <c:formatCode>General</c:formatCode>
                <c:ptCount val="40"/>
                <c:pt idx="0">
                  <c:v>0.09</c:v>
                </c:pt>
                <c:pt idx="1">
                  <c:v>4.1000000000000002E-2</c:v>
                </c:pt>
                <c:pt idx="2">
                  <c:v>1.7000000000000001E-2</c:v>
                </c:pt>
                <c:pt idx="3">
                  <c:v>0.128</c:v>
                </c:pt>
                <c:pt idx="4">
                  <c:v>2.4E-2</c:v>
                </c:pt>
                <c:pt idx="5">
                  <c:v>7.0000000000000001E-3</c:v>
                </c:pt>
                <c:pt idx="6">
                  <c:v>1.0999999999999999E-2</c:v>
                </c:pt>
                <c:pt idx="7">
                  <c:v>0</c:v>
                </c:pt>
                <c:pt idx="8">
                  <c:v>0.13200000000000001</c:v>
                </c:pt>
                <c:pt idx="9">
                  <c:v>2.1139999999999999</c:v>
                </c:pt>
                <c:pt idx="10">
                  <c:v>5.0190000000000001</c:v>
                </c:pt>
                <c:pt idx="11">
                  <c:v>4.5670000000000002</c:v>
                </c:pt>
                <c:pt idx="12">
                  <c:v>1.887</c:v>
                </c:pt>
                <c:pt idx="13">
                  <c:v>0.55600000000000005</c:v>
                </c:pt>
                <c:pt idx="14">
                  <c:v>0.47699999999999998</c:v>
                </c:pt>
                <c:pt idx="15">
                  <c:v>8.1000000000000003E-2</c:v>
                </c:pt>
                <c:pt idx="16">
                  <c:v>0.17199999999999999</c:v>
                </c:pt>
                <c:pt idx="17">
                  <c:v>2.2130000000000001</c:v>
                </c:pt>
                <c:pt idx="18">
                  <c:v>5.7859999999999996</c:v>
                </c:pt>
                <c:pt idx="19">
                  <c:v>2.8479999999999999</c:v>
                </c:pt>
                <c:pt idx="20">
                  <c:v>0.754</c:v>
                </c:pt>
                <c:pt idx="21">
                  <c:v>0.104</c:v>
                </c:pt>
                <c:pt idx="22">
                  <c:v>9.9000000000000005E-2</c:v>
                </c:pt>
                <c:pt idx="23">
                  <c:v>0.55000000000000004</c:v>
                </c:pt>
                <c:pt idx="24">
                  <c:v>2.5640000000000001</c:v>
                </c:pt>
                <c:pt idx="25">
                  <c:v>2.637</c:v>
                </c:pt>
                <c:pt idx="26" formatCode="0.000">
                  <c:v>2.509792</c:v>
                </c:pt>
                <c:pt idx="27" formatCode="0.000">
                  <c:v>3.1389999999999998</c:v>
                </c:pt>
                <c:pt idx="28" formatCode="0.000">
                  <c:v>5.5824759999999998</c:v>
                </c:pt>
                <c:pt idx="29" formatCode="0.000">
                  <c:v>1.5380670000000001</c:v>
                </c:pt>
                <c:pt idx="30" formatCode="0.000">
                  <c:v>0.151089</c:v>
                </c:pt>
                <c:pt idx="31" formatCode="0.000">
                  <c:v>0.25414599999999998</c:v>
                </c:pt>
                <c:pt idx="32" formatCode="0.000">
                  <c:v>0.34073799999999999</c:v>
                </c:pt>
                <c:pt idx="33" formatCode="0.000">
                  <c:v>0</c:v>
                </c:pt>
                <c:pt idx="34" formatCode="0.000">
                  <c:v>7.73773</c:v>
                </c:pt>
                <c:pt idx="35" formatCode="0.000">
                  <c:v>4.7231509999999997</c:v>
                </c:pt>
                <c:pt idx="36" formatCode="0.000">
                  <c:v>5.9690000000000003</c:v>
                </c:pt>
                <c:pt idx="37" formatCode="0.000">
                  <c:v>8.1679999999999993</c:v>
                </c:pt>
                <c:pt idx="38" formatCode="0.000">
                  <c:v>7.0835360000000005</c:v>
                </c:pt>
                <c:pt idx="39" formatCode="0.000">
                  <c:v>4.9755270000000005</c:v>
                </c:pt>
              </c:numCache>
            </c:numRef>
          </c:val>
        </c:ser>
        <c:ser>
          <c:idx val="9"/>
          <c:order val="7"/>
          <c:tx>
            <c:strRef>
              <c:f>元データ!$A$30</c:f>
              <c:strCache>
                <c:ptCount val="1"/>
                <c:pt idx="0">
                  <c:v>バングラディシュ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元データ!$B$30:$AO$30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4.2000000000000003E-2</c:v>
                </c:pt>
                <c:pt idx="7">
                  <c:v>0.223</c:v>
                </c:pt>
                <c:pt idx="8">
                  <c:v>0.39100000000000001</c:v>
                </c:pt>
                <c:pt idx="9">
                  <c:v>0.64100000000000001</c:v>
                </c:pt>
                <c:pt idx="10">
                  <c:v>0.81799999999999995</c:v>
                </c:pt>
                <c:pt idx="11">
                  <c:v>0.26800000000000002</c:v>
                </c:pt>
                <c:pt idx="12">
                  <c:v>0.318</c:v>
                </c:pt>
                <c:pt idx="13">
                  <c:v>0.47899999999999998</c:v>
                </c:pt>
                <c:pt idx="14">
                  <c:v>0.34699999999999998</c:v>
                </c:pt>
                <c:pt idx="15">
                  <c:v>0.217</c:v>
                </c:pt>
                <c:pt idx="16">
                  <c:v>0.51200000000000001</c:v>
                </c:pt>
                <c:pt idx="17">
                  <c:v>1.181</c:v>
                </c:pt>
                <c:pt idx="18">
                  <c:v>1.3959999999999999</c:v>
                </c:pt>
                <c:pt idx="19">
                  <c:v>2.1339999999999999</c:v>
                </c:pt>
                <c:pt idx="20">
                  <c:v>2.5390000000000001</c:v>
                </c:pt>
                <c:pt idx="21">
                  <c:v>2.1960000000000002</c:v>
                </c:pt>
                <c:pt idx="22">
                  <c:v>2.2280000000000002</c:v>
                </c:pt>
                <c:pt idx="23">
                  <c:v>2.6259999999999999</c:v>
                </c:pt>
                <c:pt idx="24">
                  <c:v>3.7989999999999999</c:v>
                </c:pt>
                <c:pt idx="25">
                  <c:v>2.407</c:v>
                </c:pt>
                <c:pt idx="26" formatCode="0.000">
                  <c:v>4.9924020000000002</c:v>
                </c:pt>
                <c:pt idx="27" formatCode="0.000">
                  <c:v>4.8940000000000001</c:v>
                </c:pt>
                <c:pt idx="28" formatCode="0.000">
                  <c:v>2.8899079999999997</c:v>
                </c:pt>
                <c:pt idx="29" formatCode="0.000">
                  <c:v>3.3565369999999999</c:v>
                </c:pt>
                <c:pt idx="30" formatCode="0.000">
                  <c:v>2.1137649999999999</c:v>
                </c:pt>
                <c:pt idx="31" formatCode="0.000">
                  <c:v>2.8825030000000003</c:v>
                </c:pt>
                <c:pt idx="32" formatCode="0.000">
                  <c:v>1.837988</c:v>
                </c:pt>
                <c:pt idx="33" formatCode="0.000">
                  <c:v>4.1928459999999994</c:v>
                </c:pt>
                <c:pt idx="34" formatCode="0.000">
                  <c:v>6.6085310000000002</c:v>
                </c:pt>
                <c:pt idx="35" formatCode="0.000">
                  <c:v>3.9272969999999998</c:v>
                </c:pt>
                <c:pt idx="36" formatCode="0.000">
                  <c:v>5.8369999999999997</c:v>
                </c:pt>
                <c:pt idx="37" formatCode="0.000">
                  <c:v>8.8379999999999992</c:v>
                </c:pt>
                <c:pt idx="38" formatCode="0.000">
                  <c:v>7.3047839999999997</c:v>
                </c:pt>
                <c:pt idx="39" formatCode="0.000">
                  <c:v>5.5190349999999997</c:v>
                </c:pt>
              </c:numCache>
            </c:numRef>
          </c:val>
        </c:ser>
        <c:ser>
          <c:idx val="8"/>
          <c:order val="8"/>
          <c:tx>
            <c:strRef>
              <c:f>元データ!$A$29</c:f>
              <c:strCache>
                <c:ptCount val="1"/>
                <c:pt idx="0">
                  <c:v>インド</c:v>
                </c:pt>
              </c:strCache>
            </c:strRef>
          </c:tx>
          <c:spPr>
            <a:solidFill>
              <a:srgbClr val="FFFF99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元データ!$B$29:$AO$29</c:f>
              <c:numCache>
                <c:formatCode>General</c:formatCode>
                <c:ptCount val="40"/>
                <c:pt idx="0">
                  <c:v>0</c:v>
                </c:pt>
                <c:pt idx="1">
                  <c:v>5.0999999999999997E-2</c:v>
                </c:pt>
                <c:pt idx="2">
                  <c:v>6.6000000000000003E-2</c:v>
                </c:pt>
                <c:pt idx="3">
                  <c:v>1.2999999999999999E-2</c:v>
                </c:pt>
                <c:pt idx="4">
                  <c:v>0.129</c:v>
                </c:pt>
                <c:pt idx="5">
                  <c:v>0.13600000000000001</c:v>
                </c:pt>
                <c:pt idx="6">
                  <c:v>0.14299999999999999</c:v>
                </c:pt>
                <c:pt idx="7">
                  <c:v>0.313</c:v>
                </c:pt>
                <c:pt idx="8">
                  <c:v>0.52400000000000002</c:v>
                </c:pt>
                <c:pt idx="9">
                  <c:v>0.45900000000000002</c:v>
                </c:pt>
                <c:pt idx="10">
                  <c:v>1.3029999999999999</c:v>
                </c:pt>
                <c:pt idx="11">
                  <c:v>0.63600000000000001</c:v>
                </c:pt>
                <c:pt idx="12">
                  <c:v>1.6839999999999999</c:v>
                </c:pt>
                <c:pt idx="13">
                  <c:v>0.46200000000000002</c:v>
                </c:pt>
                <c:pt idx="14">
                  <c:v>0.67800000000000005</c:v>
                </c:pt>
                <c:pt idx="15">
                  <c:v>1.0920000000000001</c:v>
                </c:pt>
                <c:pt idx="16">
                  <c:v>0.69599999999999995</c:v>
                </c:pt>
                <c:pt idx="17">
                  <c:v>1.925</c:v>
                </c:pt>
                <c:pt idx="18">
                  <c:v>1.911</c:v>
                </c:pt>
                <c:pt idx="19">
                  <c:v>2.802</c:v>
                </c:pt>
                <c:pt idx="20">
                  <c:v>2.81</c:v>
                </c:pt>
                <c:pt idx="21">
                  <c:v>4.92</c:v>
                </c:pt>
                <c:pt idx="22">
                  <c:v>4.9480000000000004</c:v>
                </c:pt>
                <c:pt idx="23">
                  <c:v>6.2560000000000002</c:v>
                </c:pt>
                <c:pt idx="24">
                  <c:v>6.8029999999999999</c:v>
                </c:pt>
                <c:pt idx="25">
                  <c:v>5.9870000000000001</c:v>
                </c:pt>
                <c:pt idx="26" formatCode="0.000">
                  <c:v>4.7679330000000002</c:v>
                </c:pt>
                <c:pt idx="27" formatCode="0.000">
                  <c:v>6.7510000000000003</c:v>
                </c:pt>
                <c:pt idx="28" formatCode="0.000">
                  <c:v>5.8862589999999999</c:v>
                </c:pt>
                <c:pt idx="29" formatCode="0.000">
                  <c:v>1.6195050000000002</c:v>
                </c:pt>
                <c:pt idx="30" formatCode="0.000">
                  <c:v>1.1234870000000001</c:v>
                </c:pt>
                <c:pt idx="31" formatCode="0.000">
                  <c:v>0.85299000000000003</c:v>
                </c:pt>
                <c:pt idx="32" formatCode="0.000">
                  <c:v>1.332492</c:v>
                </c:pt>
                <c:pt idx="33" formatCode="0.000">
                  <c:v>2.4564400000000002</c:v>
                </c:pt>
                <c:pt idx="34" formatCode="0.000">
                  <c:v>7.5612579999999996</c:v>
                </c:pt>
                <c:pt idx="35" formatCode="0.000">
                  <c:v>6.5339539999999996</c:v>
                </c:pt>
                <c:pt idx="36" formatCode="0.000">
                  <c:v>8.5050000000000008</c:v>
                </c:pt>
                <c:pt idx="37" formatCode="0.000">
                  <c:v>12.21</c:v>
                </c:pt>
                <c:pt idx="38" formatCode="0.000">
                  <c:v>8.0870960000000007</c:v>
                </c:pt>
                <c:pt idx="39" formatCode="0.000">
                  <c:v>6.7948909999999998</c:v>
                </c:pt>
              </c:numCache>
            </c:numRef>
          </c:val>
        </c:ser>
        <c:ser>
          <c:idx val="10"/>
          <c:order val="9"/>
          <c:tx>
            <c:strRef>
              <c:f>元データ!$A$31</c:f>
              <c:strCache>
                <c:ptCount val="1"/>
                <c:pt idx="0">
                  <c:v>その他諸国（日本含む）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元データ!$B$20:$AO$20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元データ!$B$31:$AO$31</c:f>
              <c:numCache>
                <c:formatCode>General</c:formatCode>
                <c:ptCount val="40"/>
                <c:pt idx="0">
                  <c:v>0.72899999999999998</c:v>
                </c:pt>
                <c:pt idx="1">
                  <c:v>0.79</c:v>
                </c:pt>
                <c:pt idx="2">
                  <c:v>0.65300000000000002</c:v>
                </c:pt>
                <c:pt idx="3">
                  <c:v>0.753</c:v>
                </c:pt>
                <c:pt idx="4">
                  <c:v>0.51600000000000001</c:v>
                </c:pt>
                <c:pt idx="5">
                  <c:v>0.43099999999999999</c:v>
                </c:pt>
                <c:pt idx="6">
                  <c:v>0.34200000000000003</c:v>
                </c:pt>
                <c:pt idx="7">
                  <c:v>0.60199999999999998</c:v>
                </c:pt>
                <c:pt idx="8">
                  <c:v>0.97399999999999998</c:v>
                </c:pt>
                <c:pt idx="9">
                  <c:v>0.878</c:v>
                </c:pt>
                <c:pt idx="10">
                  <c:v>1.669</c:v>
                </c:pt>
                <c:pt idx="11">
                  <c:v>1.855</c:v>
                </c:pt>
                <c:pt idx="12">
                  <c:v>0.90900000000000003</c:v>
                </c:pt>
                <c:pt idx="13">
                  <c:v>1.161</c:v>
                </c:pt>
                <c:pt idx="14">
                  <c:v>0.501</c:v>
                </c:pt>
                <c:pt idx="15">
                  <c:v>0.315</c:v>
                </c:pt>
                <c:pt idx="16">
                  <c:v>0.126</c:v>
                </c:pt>
                <c:pt idx="17">
                  <c:v>0.151</c:v>
                </c:pt>
                <c:pt idx="18">
                  <c:v>0.55000000000000004</c:v>
                </c:pt>
                <c:pt idx="19">
                  <c:v>0.41699999999999998</c:v>
                </c:pt>
                <c:pt idx="20">
                  <c:v>0.56000000000000005</c:v>
                </c:pt>
                <c:pt idx="21">
                  <c:v>0.308</c:v>
                </c:pt>
                <c:pt idx="22">
                  <c:v>0.45300000000000001</c:v>
                </c:pt>
                <c:pt idx="23">
                  <c:v>0.58499999999999996</c:v>
                </c:pt>
                <c:pt idx="24">
                  <c:v>0.54</c:v>
                </c:pt>
                <c:pt idx="25">
                  <c:v>0.44700000000000001</c:v>
                </c:pt>
                <c:pt idx="26" formatCode="0.000">
                  <c:v>0.25963999999999943</c:v>
                </c:pt>
                <c:pt idx="27" formatCode="0.000">
                  <c:v>0.54100000000000004</c:v>
                </c:pt>
                <c:pt idx="28" formatCode="0.000">
                  <c:v>0.66300000000000003</c:v>
                </c:pt>
                <c:pt idx="29" formatCode="0.000">
                  <c:v>0.446716</c:v>
                </c:pt>
                <c:pt idx="30" formatCode="0.000">
                  <c:v>0.32993699999999992</c:v>
                </c:pt>
                <c:pt idx="31" formatCode="0.000">
                  <c:v>0.41307999999999995</c:v>
                </c:pt>
                <c:pt idx="32" formatCode="0.000">
                  <c:v>0.2603899999999994</c:v>
                </c:pt>
                <c:pt idx="33" formatCode="0.000">
                  <c:v>1.3221399999999994</c:v>
                </c:pt>
                <c:pt idx="34" formatCode="0.000">
                  <c:v>0.93453100000000267</c:v>
                </c:pt>
                <c:pt idx="35" formatCode="0.000">
                  <c:v>0.98698600000000081</c:v>
                </c:pt>
                <c:pt idx="36" formatCode="0.000">
                  <c:v>1.6819999999999999</c:v>
                </c:pt>
                <c:pt idx="37" formatCode="0.000">
                  <c:v>2.0840000000000001</c:v>
                </c:pt>
                <c:pt idx="38" formatCode="0.000">
                  <c:v>1.9480920000000006</c:v>
                </c:pt>
                <c:pt idx="39" formatCode="0.000">
                  <c:v>1.3564500000000008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530328"/>
        <c:axId val="297533464"/>
      </c:areaChart>
      <c:catAx>
        <c:axId val="2975303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975334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975334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97530328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0.22626</cdr:x>
      <cdr:y>0.78651</cdr:y>
    </cdr:from>
    <cdr:to>
      <cdr:x>0.3237</cdr:x>
      <cdr:y>0.84207</cdr:y>
    </cdr:to>
    <cdr:sp macro="" textlink="">
      <cdr:nvSpPr>
        <cdr:cNvPr id="1505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8476" y="3459275"/>
          <a:ext cx="761650" cy="24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Taiwan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0.05788</cdr:x>
      <cdr:y>0.68988</cdr:y>
    </cdr:from>
    <cdr:to>
      <cdr:x>0.1284</cdr:x>
      <cdr:y>0.72062</cdr:y>
    </cdr:to>
    <cdr:sp macro="" textlink="">
      <cdr:nvSpPr>
        <cdr:cNvPr id="15053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2431" y="3034262"/>
          <a:ext cx="551203" cy="135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18288" rIns="36576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125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Spain</a:t>
          </a:r>
          <a:endParaRPr lang="ja-JP" altLang="en-US" sz="1125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0.2497</cdr:x>
      <cdr:y>0.65326</cdr:y>
    </cdr:from>
    <cdr:to>
      <cdr:x>0.32334</cdr:x>
      <cdr:y>0.70724</cdr:y>
    </cdr:to>
    <cdr:sp macro="" textlink="">
      <cdr:nvSpPr>
        <cdr:cNvPr id="15053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5493" y="3969843"/>
          <a:ext cx="700523" cy="328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Korea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0.86186</cdr:x>
      <cdr:y>0.70118</cdr:y>
    </cdr:from>
    <cdr:to>
      <cdr:x>0.95463</cdr:x>
      <cdr:y>0.76008</cdr:y>
    </cdr:to>
    <cdr:sp macro="" textlink="">
      <cdr:nvSpPr>
        <cdr:cNvPr id="15053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6522" y="3083971"/>
          <a:ext cx="725080" cy="2590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China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0.5986</cdr:x>
      <cdr:y>0.63134</cdr:y>
    </cdr:from>
    <cdr:to>
      <cdr:x>0.67432</cdr:x>
      <cdr:y>0.68046</cdr:y>
    </cdr:to>
    <cdr:sp macro="" textlink="">
      <cdr:nvSpPr>
        <cdr:cNvPr id="15053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9568" y="3835448"/>
          <a:ext cx="704521" cy="298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India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0.57028</cdr:x>
      <cdr:y>0.73058</cdr:y>
    </cdr:from>
    <cdr:to>
      <cdr:x>0.75388</cdr:x>
      <cdr:y>0.77755</cdr:y>
    </cdr:to>
    <cdr:sp macro="" textlink="">
      <cdr:nvSpPr>
        <cdr:cNvPr id="15053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57487" y="3213280"/>
          <a:ext cx="1435066" cy="206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Bangladesh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0.24484</cdr:x>
      <cdr:y>0.27727</cdr:y>
    </cdr:from>
    <cdr:to>
      <cdr:x>0.47189</cdr:x>
      <cdr:y>0.32448</cdr:y>
    </cdr:to>
    <cdr:sp macro="" textlink="">
      <cdr:nvSpPr>
        <cdr:cNvPr id="15053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13763" y="1219505"/>
          <a:ext cx="1774680" cy="2076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dirty="0" smtClean="0">
              <a:solidFill>
                <a:srgbClr val="000000"/>
              </a:solidFill>
              <a:latin typeface="ＭＳ Ｐゴシック"/>
              <a:ea typeface="ＭＳ Ｐゴシック"/>
            </a:rPr>
            <a:t>Other Countries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0.31922</cdr:x>
      <cdr:y>0.3173</cdr:y>
    </cdr:from>
    <cdr:to>
      <cdr:x>0.32112</cdr:x>
      <cdr:y>0.46983</cdr:y>
    </cdr:to>
    <cdr:sp macro="" textlink="">
      <cdr:nvSpPr>
        <cdr:cNvPr id="15054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36834" y="1928232"/>
          <a:ext cx="18136" cy="9268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0.85234</cdr:x>
      <cdr:y>0.79136</cdr:y>
    </cdr:from>
    <cdr:to>
      <cdr:x>0.97317</cdr:x>
      <cdr:y>0.85726</cdr:y>
    </cdr:to>
    <cdr:sp macro="" textlink="">
      <cdr:nvSpPr>
        <cdr:cNvPr id="150544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27696" y="3303614"/>
          <a:ext cx="911196" cy="275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ja-JP" sz="1400" b="1" i="0" u="none" strike="noStrike" baseline="0" dirty="0" smtClean="0">
              <a:solidFill>
                <a:srgbClr val="000000"/>
              </a:solidFill>
              <a:latin typeface="ＭＳ Ｐゴシック"/>
              <a:ea typeface="ＭＳ Ｐゴシック"/>
            </a:rPr>
            <a:t>Pakistan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0.53724</cdr:x>
      <cdr:y>0.51898</cdr:y>
    </cdr:from>
    <cdr:to>
      <cdr:x>0.56733</cdr:x>
      <cdr:y>0.67092</cdr:y>
    </cdr:to>
    <cdr:sp macro="" textlink="">
      <cdr:nvSpPr>
        <cdr:cNvPr id="15054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110977" y="3153816"/>
          <a:ext cx="286252" cy="9233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0.26912</cdr:x>
      <cdr:y>0.95806</cdr:y>
    </cdr:from>
    <cdr:to>
      <cdr:x>0.28001</cdr:x>
      <cdr:y>0.99026</cdr:y>
    </cdr:to>
    <cdr:sp macro="" textlink="">
      <cdr:nvSpPr>
        <cdr:cNvPr id="15054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8650" y="5566573"/>
          <a:ext cx="107554" cy="144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0.44827</cdr:x>
      <cdr:y>0.45279</cdr:y>
    </cdr:from>
    <cdr:to>
      <cdr:x>0.67532</cdr:x>
      <cdr:y>0.5</cdr:y>
    </cdr:to>
    <cdr:sp macro="" textlink="">
      <cdr:nvSpPr>
        <cdr:cNvPr id="1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3803" y="1991483"/>
          <a:ext cx="1774680" cy="20764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22860" rIns="36576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altLang="ja-JP" sz="1400" b="1" dirty="0" smtClean="0">
              <a:solidFill>
                <a:srgbClr val="000000"/>
              </a:solidFill>
              <a:latin typeface="ＭＳ Ｐゴシック"/>
              <a:ea typeface="ＭＳ Ｐゴシック"/>
            </a:rPr>
            <a:t>Other Countries</a:t>
          </a:r>
          <a:endParaRPr lang="ja-JP" altLang="en-US" sz="1400" b="1" i="0" u="none" strike="noStrike" baseline="0" dirty="0">
            <a:solidFill>
              <a:srgbClr val="000000"/>
            </a:solidFill>
            <a:latin typeface="ＭＳ Ｐゴシック"/>
            <a:ea typeface="ＭＳ Ｐゴシック"/>
          </a:endParaRPr>
        </a:p>
      </cdr:txBody>
    </cdr:sp>
  </cdr:relSizeAnchor>
  <cdr:relSizeAnchor xmlns:cdr="http://schemas.openxmlformats.org/drawingml/2006/chartDrawing">
    <cdr:from>
      <cdr:x>0.0919</cdr:x>
      <cdr:y>0.72239</cdr:y>
    </cdr:from>
    <cdr:to>
      <cdr:x>0.09298</cdr:x>
      <cdr:y>0.78537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718344" y="3177259"/>
          <a:ext cx="8379" cy="27701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24ED-D8D4-4DB7-8272-7024F6E3CE6D}" type="datetimeFigureOut">
              <a:rPr kumimoji="1" lang="ja-JP" altLang="en-US" smtClean="0"/>
              <a:pPr/>
              <a:t>2015/10/27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2E737-1EFF-472B-A996-E30BA298AF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51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86" cy="493862"/>
          </a:xfrm>
          <a:prstGeom prst="rect">
            <a:avLst/>
          </a:prstGeom>
        </p:spPr>
        <p:txBody>
          <a:bodyPr vert="horz" lIns="69330" tIns="34665" rIns="69330" bIns="34665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188" y="0"/>
            <a:ext cx="2919386" cy="493862"/>
          </a:xfrm>
          <a:prstGeom prst="rect">
            <a:avLst/>
          </a:prstGeom>
        </p:spPr>
        <p:txBody>
          <a:bodyPr vert="horz" lIns="69330" tIns="34665" rIns="69330" bIns="34665" rtlCol="0"/>
          <a:lstStyle>
            <a:lvl1pPr algn="r">
              <a:defRPr sz="900"/>
            </a:lvl1pPr>
          </a:lstStyle>
          <a:p>
            <a:fld id="{BF5C899A-59BE-4036-995C-C7A284634EDE}" type="datetimeFigureOut">
              <a:rPr kumimoji="1" lang="ja-JP" altLang="en-US" smtClean="0"/>
              <a:pPr/>
              <a:t>2015/10/27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9330" tIns="34665" rIns="69330" bIns="3466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339" y="4686226"/>
            <a:ext cx="5389086" cy="4439902"/>
          </a:xfrm>
          <a:prstGeom prst="rect">
            <a:avLst/>
          </a:prstGeom>
        </p:spPr>
        <p:txBody>
          <a:bodyPr vert="horz" lIns="69330" tIns="34665" rIns="69330" bIns="3466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38"/>
            <a:ext cx="2919386" cy="493861"/>
          </a:xfrm>
          <a:prstGeom prst="rect">
            <a:avLst/>
          </a:prstGeom>
        </p:spPr>
        <p:txBody>
          <a:bodyPr vert="horz" lIns="69330" tIns="34665" rIns="69330" bIns="34665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188" y="9371238"/>
            <a:ext cx="2919386" cy="493861"/>
          </a:xfrm>
          <a:prstGeom prst="rect">
            <a:avLst/>
          </a:prstGeom>
        </p:spPr>
        <p:txBody>
          <a:bodyPr vert="horz" lIns="69330" tIns="34665" rIns="69330" bIns="34665" rtlCol="0" anchor="b"/>
          <a:lstStyle>
            <a:lvl1pPr algn="r">
              <a:defRPr sz="900"/>
            </a:lvl1pPr>
          </a:lstStyle>
          <a:p>
            <a:fld id="{A61DB10A-218F-415B-B3A0-B4D08D9DF8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96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A579-205A-4E5C-A668-7ABFF0CBD96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96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56AF-21CA-4F8F-99A7-30DDFF8053E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2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56AF-21CA-4F8F-99A7-30DDFF8053E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892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7799294" cy="739588"/>
          </a:xfrm>
        </p:spPr>
        <p:txBody>
          <a:bodyPr/>
          <a:lstStyle>
            <a:lvl1pPr>
              <a:defRPr i="1" u="sng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0748-BBAD-49A6-B12A-05D35CE66F4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83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7F4B-7376-42BB-807F-60EB2B862D4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69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E30-0FEF-44CD-8EE0-2407C743B0E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51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1D9-20C1-4908-AFA2-EDE814AB23E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7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9255C-851D-4FA6-99F3-E451FC968DF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78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766C-7524-4D75-8A96-D5B48FD1478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18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56AF-21CA-4F8F-99A7-30DDFF8053E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8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C1E8-38EF-4ACD-894E-663BD206315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471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56AF-21CA-4F8F-99A7-30DDFF8053E5}" type="slidenum">
              <a:rPr lang="en-US" altLang="ja-JP" smtClean="0"/>
              <a:pPr/>
              <a:t>‹#›</a:t>
            </a:fld>
            <a:endParaRPr lang="en-US" altLang="ja-JP"/>
          </a:p>
        </p:txBody>
      </p:sp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pic>
          <p:nvPicPr>
            <p:cNvPr id="8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1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2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7748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492203"/>
            <a:ext cx="8992201" cy="1470025"/>
          </a:xfrm>
        </p:spPr>
        <p:txBody>
          <a:bodyPr/>
          <a:lstStyle/>
          <a:p>
            <a:r>
              <a:rPr lang="en-US" altLang="ja-JP" sz="3400" b="1" dirty="0" smtClean="0">
                <a:latin typeface="Arial" pitchFamily="34" charset="0"/>
                <a:cs typeface="Arial" pitchFamily="34" charset="0"/>
              </a:rPr>
              <a:t>Hong Kong Convention and Sound Development of the shipbreaking Industry</a:t>
            </a:r>
            <a:endParaRPr lang="ja-JP" altLang="en-US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2131" y="4616915"/>
            <a:ext cx="8790070" cy="180313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 Akira YAKUSUE</a:t>
            </a:r>
          </a:p>
          <a:p>
            <a:r>
              <a:rPr lang="en-US" altLang="ja-JP" sz="2400" dirty="0" smtClean="0"/>
              <a:t>Akira YAKUSUE</a:t>
            </a:r>
          </a:p>
          <a:p>
            <a:r>
              <a:rPr lang="en-US" altLang="ja-JP" sz="2400" dirty="0" smtClean="0"/>
              <a:t>Assistant General Secretary</a:t>
            </a:r>
          </a:p>
          <a:p>
            <a:r>
              <a:rPr lang="en-US" altLang="ja-JP" sz="2400" dirty="0" smtClean="0"/>
              <a:t> </a:t>
            </a:r>
            <a:r>
              <a:rPr lang="en-US" altLang="ja-JP" sz="2400" dirty="0"/>
              <a:t>Japan Federation of Basic Industry Workers' Unions </a:t>
            </a:r>
            <a:r>
              <a:rPr lang="en-US" altLang="ja-JP" sz="2400" dirty="0" smtClean="0"/>
              <a:t>(JBU )</a:t>
            </a:r>
          </a:p>
          <a:p>
            <a:endParaRPr lang="en-US" altLang="ja-JP" sz="2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331421" y="188640"/>
            <a:ext cx="566078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0" algn="r">
              <a:spcBef>
                <a:spcPct val="0"/>
              </a:spcBef>
            </a:pPr>
            <a:r>
              <a:rPr kumimoji="1" lang="en-US" altLang="ja-JP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IndustriALL</a:t>
            </a:r>
            <a:r>
              <a:rPr kumimoji="1" lang="en-US" altLang="ja-JP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 Global Union</a:t>
            </a:r>
          </a:p>
          <a:p>
            <a:pPr lvl="0" algn="r"/>
            <a:r>
              <a:rPr lang="en-US" altLang="ja-JP" sz="2000" dirty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Shipbuilding-shipbreaking Action Group </a:t>
            </a:r>
            <a:r>
              <a:rPr lang="en-US" altLang="ja-JP" sz="2000" dirty="0" smtClean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Meeting</a:t>
            </a:r>
          </a:p>
          <a:p>
            <a:pPr lvl="0" algn="r"/>
            <a:r>
              <a:rPr lang="en-US" altLang="ja-JP" sz="2000" dirty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Chittagong, Bangladesh; </a:t>
            </a:r>
            <a:r>
              <a:rPr lang="en-US" altLang="ja-JP" sz="2000" dirty="0" smtClean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2</a:t>
            </a:r>
            <a:r>
              <a:rPr lang="en-US" altLang="ja-JP" sz="2000" baseline="30000" dirty="0" smtClean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nd</a:t>
            </a:r>
            <a:r>
              <a:rPr lang="en-US" altLang="ja-JP" sz="2000" dirty="0" smtClean="0">
                <a:latin typeface="Arial" pitchFamily="34" charset="0"/>
                <a:ea typeface="ＤＨＰ平成ゴシックW5" pitchFamily="2" charset="-128"/>
                <a:cs typeface="Arial" pitchFamily="34" charset="0"/>
              </a:rPr>
              <a:t>  November 2015</a:t>
            </a:r>
            <a:endParaRPr kumimoji="1" lang="ja-JP" alt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ＤＨＰ平成ゴシックW5" pitchFamily="2" charset="-128"/>
              <a:cs typeface="Arial" pitchFamily="34" charset="0"/>
            </a:endParaRPr>
          </a:p>
        </p:txBody>
      </p:sp>
      <p:graphicFrame>
        <p:nvGraphicFramePr>
          <p:cNvPr id="5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479458"/>
              </p:ext>
            </p:extLst>
          </p:nvPr>
        </p:nvGraphicFramePr>
        <p:xfrm>
          <a:off x="3261175" y="2962228"/>
          <a:ext cx="2469849" cy="198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ビットマップ イメージ" r:id="rId3" imgW="6066667" imgH="4590476" progId="PBrush">
                  <p:embed/>
                </p:oleObj>
              </mc:Choice>
              <mc:Fallback>
                <p:oleObj name="ビットマップ イメージ" r:id="rId3" imgW="6066667" imgH="4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175" y="2962228"/>
                        <a:ext cx="2469849" cy="198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Development of </a:t>
            </a:r>
            <a:r>
              <a:rPr lang="en-US" altLang="ja-JP" dirty="0"/>
              <a:t>g</a:t>
            </a:r>
            <a:r>
              <a:rPr lang="en-US" altLang="ja-JP" dirty="0" smtClean="0"/>
              <a:t>lobal shipbreaking</a:t>
            </a:r>
            <a:endParaRPr lang="ja-JP" altLang="en-US" dirty="0"/>
          </a:p>
        </p:txBody>
      </p:sp>
      <p:graphicFrame>
        <p:nvGraphicFramePr>
          <p:cNvPr id="12" name="グラフ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57777"/>
              </p:ext>
            </p:extLst>
          </p:nvPr>
        </p:nvGraphicFramePr>
        <p:xfrm>
          <a:off x="887505" y="343595"/>
          <a:ext cx="7541227" cy="417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72410" y="6573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million</a:t>
            </a:r>
          </a:p>
          <a:p>
            <a:r>
              <a:rPr kumimoji="1" lang="en-US" altLang="ja-JP" sz="1400" dirty="0" smtClean="0"/>
              <a:t>LDT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2001" y="822029"/>
            <a:ext cx="241123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Major recycling countries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(2014)</a:t>
            </a:r>
          </a:p>
          <a:p>
            <a:pPr marL="274638" indent="-274638">
              <a:buFont typeface="+mj-lt"/>
              <a:buAutoNum type="arabicPeriod"/>
              <a:tabLst>
                <a:tab pos="1701800" algn="l"/>
              </a:tabLst>
            </a:pPr>
            <a:r>
              <a:rPr lang="en-US" altLang="ja-JP" sz="1400" dirty="0" smtClean="0"/>
              <a:t>India	29.8%</a:t>
            </a:r>
          </a:p>
          <a:p>
            <a:pPr marL="274638" indent="-274638">
              <a:buFont typeface="+mj-lt"/>
              <a:buAutoNum type="arabicPeriod"/>
              <a:tabLst>
                <a:tab pos="1701800" algn="l"/>
              </a:tabLst>
            </a:pPr>
            <a:r>
              <a:rPr kumimoji="1" lang="en-US" altLang="ja-JP" sz="1400" dirty="0" smtClean="0"/>
              <a:t>Bangladesh	24.2%</a:t>
            </a:r>
          </a:p>
          <a:p>
            <a:pPr marL="274638" indent="-274638">
              <a:buFont typeface="+mj-lt"/>
              <a:buAutoNum type="arabicPeriod"/>
              <a:tabLst>
                <a:tab pos="1701800" algn="l"/>
              </a:tabLst>
            </a:pPr>
            <a:r>
              <a:rPr lang="en-US" altLang="ja-JP" sz="1400" dirty="0" smtClean="0"/>
              <a:t>China, PR	21.9%</a:t>
            </a:r>
          </a:p>
          <a:p>
            <a:pPr marL="274638" indent="-274638">
              <a:buFont typeface="+mj-lt"/>
              <a:buAutoNum type="arabicPeriod"/>
              <a:tabLst>
                <a:tab pos="1701800" algn="l"/>
              </a:tabLst>
            </a:pPr>
            <a:r>
              <a:rPr kumimoji="1" lang="en-US" altLang="ja-JP" sz="1400" dirty="0" smtClean="0"/>
              <a:t>Pakistan	18.0%</a:t>
            </a:r>
            <a:endParaRPr kumimoji="1" lang="ja-JP" altLang="en-US" sz="1400" dirty="0"/>
          </a:p>
        </p:txBody>
      </p:sp>
      <p:sp>
        <p:nvSpPr>
          <p:cNvPr id="2" name="正方形/長方形 1"/>
          <p:cNvSpPr/>
          <p:nvPr/>
        </p:nvSpPr>
        <p:spPr>
          <a:xfrm>
            <a:off x="251160" y="4323198"/>
            <a:ext cx="8381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Shipbreaking </a:t>
            </a:r>
            <a:r>
              <a:rPr lang="en-US" altLang="ja-JP" sz="1600" dirty="0"/>
              <a:t>plays a significant role in the maritime industry to ensure sustainable development of seaborne trade</a:t>
            </a:r>
            <a:r>
              <a:rPr lang="en-US" altLang="ja-JP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The volume of recycled ships are expected to be kept at the level of recent years. shipbreaking industry will generate a number of the employment in local communities.</a:t>
            </a:r>
            <a:endParaRPr lang="en-US" altLang="ja-JP" sz="1600" dirty="0"/>
          </a:p>
        </p:txBody>
      </p:sp>
      <p:pic>
        <p:nvPicPr>
          <p:cNvPr id="15" name="Picture 3" descr="C:\Users\AbleGDD\Documents\ABLE Work\IMAGES\Ship Breaking!\006c8a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059" y="5574334"/>
            <a:ext cx="1677815" cy="1126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DSC044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83239" y="5574334"/>
            <a:ext cx="1485764" cy="1121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395673" y="5673207"/>
            <a:ext cx="4288589" cy="92333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Shipbreaking activities pose an enormous threat to the health and safety of the workers involved.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01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Importance of HKC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851" y="656665"/>
            <a:ext cx="8750300" cy="13766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2014,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IndustriALL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adopted resolution that all the major shipbuilding, shipbreaking and shipping states expedite ratification of HKC.</a:t>
            </a:r>
          </a:p>
          <a:p>
            <a:pPr marL="0" indent="0">
              <a:buNone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IndustriALL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Union world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conference on shipbuilding-shipbreaking held in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Nagasaki Japan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コンテンツ プレースホルダー 4"/>
          <p:cNvSpPr txBox="1">
            <a:spLocks/>
          </p:cNvSpPr>
          <p:nvPr/>
        </p:nvSpPr>
        <p:spPr bwMode="auto">
          <a:xfrm>
            <a:off x="196851" y="1677510"/>
            <a:ext cx="8947149" cy="92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sz="1600" u="sng" kern="0" dirty="0" smtClean="0"/>
              <a:t>The resolution referred to all existing international regulations and standards as follows.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ja-JP" sz="1400" kern="0" dirty="0" smtClean="0"/>
              <a:t>The Basel Convention Technical Guidelines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ja-JP" sz="1400" kern="0" dirty="0" smtClean="0"/>
              <a:t>The International </a:t>
            </a:r>
            <a:r>
              <a:rPr lang="en-US" altLang="ja-JP" sz="1400" kern="0" dirty="0" err="1" smtClean="0"/>
              <a:t>Labour</a:t>
            </a:r>
            <a:r>
              <a:rPr lang="en-US" altLang="ja-JP" sz="1400" kern="0" dirty="0" smtClean="0"/>
              <a:t> Organization (ILO) guidelines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ja-JP" sz="1400" kern="0" dirty="0" smtClean="0"/>
              <a:t>EU SRR (EU Ship Recycling Regulation)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ja-JP" sz="1400" b="1" u="sng" kern="0" dirty="0" smtClean="0"/>
              <a:t>The Hong Kong International Convention for the Safe and Environmentally Sound Recycling of Ships (HKC)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38130" y="3430919"/>
            <a:ext cx="8709022" cy="18348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1231" y="3220781"/>
            <a:ext cx="2095445" cy="36933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80000">
                <a:srgbClr val="00B050"/>
              </a:gs>
              <a:gs pos="100000">
                <a:srgbClr val="92D050"/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 smtClean="0">
                <a:solidFill>
                  <a:sysClr val="window" lastClr="FFFFFF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Advantage of HKC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1616" y="3610790"/>
            <a:ext cx="588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Covers from the cradle to the grave</a:t>
            </a:r>
          </a:p>
          <a:p>
            <a:pPr lvl="1">
              <a:buNone/>
            </a:pPr>
            <a:r>
              <a:rPr lang="en-US" altLang="ja-JP" sz="1400" dirty="0" smtClean="0">
                <a:sym typeface="Wingdings" pitchFamily="2" charset="2"/>
              </a:rPr>
              <a:t> </a:t>
            </a:r>
            <a:r>
              <a:rPr lang="en-US" altLang="ja-JP" sz="1400" dirty="0">
                <a:sym typeface="Wingdings" pitchFamily="2" charset="2"/>
              </a:rPr>
              <a:t>Every stakeholder involved: equipment manufacturers, shipyards, </a:t>
            </a:r>
            <a:r>
              <a:rPr lang="en-US" altLang="ja-JP" sz="1400" dirty="0" smtClean="0">
                <a:sym typeface="Wingdings" pitchFamily="2" charset="2"/>
              </a:rPr>
              <a:t>ship </a:t>
            </a:r>
            <a:r>
              <a:rPr lang="en-US" altLang="ja-JP" sz="1400" dirty="0">
                <a:sym typeface="Wingdings" pitchFamily="2" charset="2"/>
              </a:rPr>
              <a:t>operators, </a:t>
            </a:r>
            <a:r>
              <a:rPr lang="en-US" altLang="ja-JP" sz="1400" dirty="0" smtClean="0">
                <a:sym typeface="Wingdings" pitchFamily="2" charset="2"/>
              </a:rPr>
              <a:t>shipbreaking </a:t>
            </a:r>
            <a:r>
              <a:rPr lang="en-US" altLang="ja-JP" sz="1400" dirty="0">
                <a:sym typeface="Wingdings" pitchFamily="2" charset="2"/>
              </a:rPr>
              <a:t>Facilities (SRFs)</a:t>
            </a:r>
            <a:endParaRPr lang="en-US" altLang="ja-JP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201616" y="4434807"/>
            <a:ext cx="5141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 smtClean="0"/>
              <a:t>Applied to all over the world</a:t>
            </a:r>
            <a:endParaRPr lang="en-US" altLang="ja-JP" u="sng" dirty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altLang="ja-JP" sz="1400" dirty="0" smtClean="0">
                <a:sym typeface="Wingdings" pitchFamily="2" charset="2"/>
              </a:rPr>
              <a:t>HKC will be applicable to all over the world.</a:t>
            </a:r>
          </a:p>
          <a:p>
            <a:pPr lvl="1"/>
            <a:r>
              <a:rPr lang="en-US" altLang="ja-JP" sz="1400" dirty="0">
                <a:sym typeface="Wingdings" pitchFamily="2" charset="2"/>
              </a:rPr>
              <a:t> </a:t>
            </a:r>
            <a:r>
              <a:rPr lang="en-US" altLang="ja-JP" sz="1400" dirty="0" smtClean="0">
                <a:sym typeface="Wingdings" pitchFamily="2" charset="2"/>
              </a:rPr>
              <a:t>    (EU SRR is only applicable to EU member states.)</a:t>
            </a:r>
            <a:endParaRPr lang="en-US" altLang="ja-JP" sz="2000" dirty="0"/>
          </a:p>
        </p:txBody>
      </p:sp>
      <p:pic>
        <p:nvPicPr>
          <p:cNvPr id="10" name="Picture 73" descr="j042281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62755" y="3704364"/>
            <a:ext cx="1259670" cy="147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2" descr="IMG_2924"/>
          <p:cNvPicPr>
            <a:picLocks noChangeAspect="1" noChangeArrowheads="1"/>
          </p:cNvPicPr>
          <p:nvPr/>
        </p:nvPicPr>
        <p:blipFill>
          <a:blip r:embed="rId3" cstate="print"/>
          <a:srcRect r="14918"/>
          <a:stretch>
            <a:fillRect/>
          </a:stretch>
        </p:blipFill>
        <p:spPr bwMode="auto">
          <a:xfrm>
            <a:off x="7142838" y="3704364"/>
            <a:ext cx="1672139" cy="147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0" y="5356896"/>
            <a:ext cx="934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HKC is the most appropriate framework to ensure safe working conditions.</a:t>
            </a: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Early entry into force of HKC is important.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6851" y="6089821"/>
            <a:ext cx="883863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Since only three states ratified HKC, </a:t>
            </a:r>
            <a:r>
              <a:rPr lang="en-US" altLang="ja-JP" sz="1400" dirty="0" smtClean="0"/>
              <a:t>(Regrettably, no state ratified since adoption of the resolution.)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t is important to demand that their governments ratify HKC.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3375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56" y="202396"/>
            <a:ext cx="7956373" cy="47625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EU Ship Recycling Regulation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700" y="2356006"/>
            <a:ext cx="878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buFont typeface="Wingdings" pitchFamily="2" charset="2"/>
              <a:buChar char="u"/>
            </a:pPr>
            <a:r>
              <a:rPr kumimoji="1" lang="en-US" altLang="ja-JP" sz="2000" dirty="0" smtClean="0"/>
              <a:t>In </a:t>
            </a:r>
            <a:r>
              <a:rPr lang="en-US" altLang="ja-JP" sz="2000" dirty="0" smtClean="0"/>
              <a:t>order to recycle EU flagged ships, </a:t>
            </a:r>
            <a:r>
              <a:rPr kumimoji="1" lang="en-US" altLang="ja-JP" sz="2000" dirty="0" smtClean="0"/>
              <a:t>SRFs located outside of EU shall be listed in “European List”.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456" y="983501"/>
            <a:ext cx="80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The EU Ship Recycling Regulation (SRR) will be applied to EU ships as early as by the end of 2016.</a:t>
            </a:r>
          </a:p>
        </p:txBody>
      </p:sp>
      <p:pic>
        <p:nvPicPr>
          <p:cNvPr id="9218" name="Picture 2" descr="http://upload.wikimedia.org/wikipedia/commons/thumb/b/b7/Flag_of_Europe.svg/800px-Flag_of_Europ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829" y="977444"/>
            <a:ext cx="1080675" cy="720000"/>
          </a:xfrm>
          <a:prstGeom prst="rect">
            <a:avLst/>
          </a:prstGeom>
          <a:noFill/>
        </p:spPr>
      </p:pic>
      <p:sp>
        <p:nvSpPr>
          <p:cNvPr id="25" name="コンテンツ プレースホルダー 4"/>
          <p:cNvSpPr txBox="1">
            <a:spLocks/>
          </p:cNvSpPr>
          <p:nvPr/>
        </p:nvSpPr>
        <p:spPr bwMode="auto">
          <a:xfrm>
            <a:off x="393700" y="1915056"/>
            <a:ext cx="8750300" cy="48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requirements on the HKC to be imposed.</a:t>
            </a:r>
          </a:p>
        </p:txBody>
      </p:sp>
      <p:sp>
        <p:nvSpPr>
          <p:cNvPr id="2" name="右矢印 1"/>
          <p:cNvSpPr/>
          <p:nvPr/>
        </p:nvSpPr>
        <p:spPr>
          <a:xfrm>
            <a:off x="228600" y="3733232"/>
            <a:ext cx="660317" cy="649599"/>
          </a:xfrm>
          <a:prstGeom prst="rightArrow">
            <a:avLst>
              <a:gd name="adj1" fmla="val 44939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88449" y="3554725"/>
            <a:ext cx="7933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/>
              <a:t>EU SRR may exclude shipbreaking yards in South Asia, even if they meet the requirements of HKC, causing the loss of employment in South Asia.</a:t>
            </a:r>
            <a:endParaRPr lang="en-US" altLang="ja-JP" sz="2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048489" y="3508971"/>
            <a:ext cx="7893805" cy="1061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3700" y="5105737"/>
            <a:ext cx="8548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u="sng" dirty="0" smtClean="0">
                <a:solidFill>
                  <a:srgbClr val="FF0000"/>
                </a:solidFill>
              </a:rPr>
              <a:t>EU SRR may affect shipbreaking business in South Asia seriously.</a:t>
            </a:r>
          </a:p>
        </p:txBody>
      </p:sp>
      <p:sp>
        <p:nvSpPr>
          <p:cNvPr id="29" name="コンテンツ プレースホルダー 4"/>
          <p:cNvSpPr txBox="1">
            <a:spLocks/>
          </p:cNvSpPr>
          <p:nvPr/>
        </p:nvSpPr>
        <p:spPr bwMode="auto">
          <a:xfrm>
            <a:off x="604446" y="5591659"/>
            <a:ext cx="8297888" cy="70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ja-JP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Even worse, excluding shipbreaking yards in South Asia may become global de-facto standards.</a:t>
            </a:r>
          </a:p>
        </p:txBody>
      </p:sp>
    </p:spTree>
    <p:extLst>
      <p:ext uri="{BB962C8B-B14F-4D97-AF65-F5344CB8AC3E}">
        <p14:creationId xmlns:p14="http://schemas.microsoft.com/office/powerpoint/2010/main" val="2284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12886" y="2996286"/>
            <a:ext cx="8987572" cy="1204904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70025"/>
            <a:ext cx="7799294" cy="693501"/>
          </a:xfrm>
        </p:spPr>
        <p:txBody>
          <a:bodyPr/>
          <a:lstStyle/>
          <a:p>
            <a:r>
              <a:rPr lang="en-US" altLang="ja-JP" dirty="0"/>
              <a:t>Certification </a:t>
            </a:r>
            <a:r>
              <a:rPr lang="en-US" altLang="ja-JP" dirty="0" smtClean="0"/>
              <a:t>by </a:t>
            </a:r>
            <a:r>
              <a:rPr lang="en-US" altLang="ja-JP" dirty="0" err="1" smtClean="0"/>
              <a:t>ClassNK</a:t>
            </a:r>
            <a:r>
              <a:rPr lang="en-US" altLang="ja-JP" dirty="0" smtClean="0"/>
              <a:t> and other actions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428" y="487992"/>
            <a:ext cx="8841276" cy="9081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On September 29, 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ClassNK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, one of the world’s leading classification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1"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certified two shipbreaking yards in India (</a:t>
            </a:r>
            <a:r>
              <a:rPr kumimoji="1" lang="en-US" altLang="ja-JP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Kalthia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Shipbreaking and </a:t>
            </a:r>
            <a:r>
              <a:rPr lang="en-US" altLang="ja-JP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Priya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Blue Industries</a:t>
            </a:r>
            <a:r>
              <a:rPr kumimoji="1"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as meeting the requirements of HKC.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7405" y="5522944"/>
            <a:ext cx="8750299" cy="607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2886" y="2996286"/>
            <a:ext cx="4303939" cy="38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sz="1800" u="sng" kern="0" dirty="0" smtClean="0"/>
              <a:t>Significance of the certification</a:t>
            </a:r>
            <a:endParaRPr lang="ja-JP" altLang="en-US" sz="1800" u="sng" kern="0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198363" y="3308724"/>
            <a:ext cx="9123057" cy="95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8731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kern="0" dirty="0" smtClean="0"/>
              <a:t>Improved safety (ex. Training </a:t>
            </a:r>
            <a:r>
              <a:rPr lang="en-US" altLang="ja-JP" sz="1600" kern="0" dirty="0" err="1" smtClean="0"/>
              <a:t>programme</a:t>
            </a:r>
            <a:r>
              <a:rPr lang="en-US" altLang="ja-JP" sz="1600" kern="0" dirty="0" smtClean="0"/>
              <a:t>, emergency preparedness, prevention of falling from heights, personal protective equipment (PPE), provision of gas detector, </a:t>
            </a:r>
            <a:r>
              <a:rPr lang="en-US" altLang="ja-JP" sz="1600" kern="0" dirty="0" err="1" smtClean="0"/>
              <a:t>etc</a:t>
            </a:r>
            <a:r>
              <a:rPr lang="en-US" altLang="ja-JP" sz="1600" kern="0" dirty="0" smtClean="0"/>
              <a:t>)</a:t>
            </a:r>
          </a:p>
          <a:p>
            <a:pPr marL="174625" indent="-873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sz="1600" kern="0" dirty="0" smtClean="0"/>
              <a:t> Demonstrated that shipbreaking in South Asia can be improved up to international standards.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56" y="1469262"/>
            <a:ext cx="1887899" cy="1415925"/>
          </a:xfrm>
          <a:prstGeom prst="rect">
            <a:avLst/>
          </a:prstGeom>
        </p:spPr>
      </p:pic>
      <p:sp>
        <p:nvSpPr>
          <p:cNvPr id="17" name="コンテンツ プレースホルダー 4"/>
          <p:cNvSpPr txBox="1">
            <a:spLocks/>
          </p:cNvSpPr>
          <p:nvPr/>
        </p:nvSpPr>
        <p:spPr bwMode="auto">
          <a:xfrm>
            <a:off x="42324" y="4413898"/>
            <a:ext cx="9244722" cy="17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174625">
              <a:buFont typeface="Wingdings" panose="05000000000000000000" pitchFamily="2" charset="2"/>
              <a:buChar char="Ø"/>
            </a:pPr>
            <a:r>
              <a:rPr lang="en-US" altLang="ja-JP" sz="2000" kern="0" dirty="0" smtClean="0"/>
              <a:t>Other actions for improving safety of the workers</a:t>
            </a:r>
          </a:p>
          <a:p>
            <a:pPr marL="261938" lvl="1" indent="-87313">
              <a:buFont typeface="Arial" panose="020B0604020202020204" pitchFamily="34" charset="0"/>
              <a:buChar char="•"/>
            </a:pPr>
            <a:r>
              <a:rPr lang="en-US" altLang="ja-JP" sz="1600" kern="0" dirty="0" smtClean="0"/>
              <a:t>IMO, Norway and Bangladesh started the project to ensure safe and environmentally sound shipbreaking.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41905" y="5565454"/>
            <a:ext cx="864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Many of shipbreaking yards in South Asia have improved safety and environmental protection significantly. Continuous and further improvements are expected.</a:t>
            </a:r>
            <a:endParaRPr lang="en-US" altLang="ja-JP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4400" y="6170013"/>
            <a:ext cx="79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International community should support such efforts for the safe and sustainable employment of shipbreaking.</a:t>
            </a:r>
          </a:p>
        </p:txBody>
      </p:sp>
      <p:sp>
        <p:nvSpPr>
          <p:cNvPr id="20" name="右矢印 19"/>
          <p:cNvSpPr/>
          <p:nvPr/>
        </p:nvSpPr>
        <p:spPr>
          <a:xfrm>
            <a:off x="187304" y="6238045"/>
            <a:ext cx="727096" cy="51376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8"/>
          <a:stretch/>
        </p:blipFill>
        <p:spPr bwMode="auto">
          <a:xfrm>
            <a:off x="2512715" y="1461066"/>
            <a:ext cx="1904110" cy="1414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3807" y="1466049"/>
            <a:ext cx="1889597" cy="14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20654" r="20357" b="23870"/>
          <a:stretch/>
        </p:blipFill>
        <p:spPr>
          <a:xfrm>
            <a:off x="4664685" y="1456838"/>
            <a:ext cx="2065894" cy="142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0" u="none" dirty="0" smtClean="0"/>
              <a:t> </a:t>
            </a:r>
            <a:r>
              <a:rPr kumimoji="1" lang="en-US" altLang="ja-JP" dirty="0" smtClean="0"/>
              <a:t>JBU : expedited ratification of HKC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899" y="739589"/>
            <a:ext cx="5222538" cy="28262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3887" y="3565815"/>
            <a:ext cx="798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09-09-2015, Satoshi KUDOH (President JBU)directly demanded to Akihiro </a:t>
            </a:r>
          </a:p>
          <a:p>
            <a:r>
              <a:rPr lang="en-US" altLang="ja-JP" dirty="0" err="1" smtClean="0"/>
              <a:t>Ohta</a:t>
            </a:r>
            <a:r>
              <a:rPr lang="en-US" altLang="ja-JP" dirty="0" smtClean="0"/>
              <a:t> , Minister of MILT to expedite the ratification of the HKC by Japanese </a:t>
            </a:r>
          </a:p>
          <a:p>
            <a:r>
              <a:rPr lang="en-US" altLang="ja-JP" dirty="0" smtClean="0"/>
              <a:t>Government.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86" y="4489145"/>
            <a:ext cx="1638026" cy="21735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91912" y="4851133"/>
            <a:ext cx="1934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Youichi</a:t>
            </a:r>
            <a:r>
              <a:rPr kumimoji="1" lang="en-US" altLang="ja-JP" dirty="0" smtClean="0"/>
              <a:t> KANEKO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Member of the House of Councilors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371" y="4489144"/>
            <a:ext cx="1816981" cy="217358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61268" y="4837273"/>
            <a:ext cx="2223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Rintaro </a:t>
            </a:r>
            <a:r>
              <a:rPr lang="en-US" altLang="ja-JP" dirty="0" smtClean="0"/>
              <a:t>OGATA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Member of the House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94998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58776" y="717178"/>
            <a:ext cx="8426450" cy="49585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ja-JP" sz="2400" dirty="0" smtClean="0"/>
              <a:t>Ensuring safe and environmentally sound shipbreaking is essential for workers of shipbreaking yards.</a:t>
            </a:r>
            <a:endParaRPr lang="en-US" altLang="ja-JP" sz="1000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ja-JP" sz="2400" dirty="0"/>
              <a:t>HKC is the most appropriate framework to </a:t>
            </a:r>
            <a:r>
              <a:rPr lang="en-US" altLang="ja-JP" sz="2400" dirty="0" smtClean="0"/>
              <a:t>improve safety of the workers.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ja-JP" sz="2400" dirty="0" smtClean="0"/>
              <a:t>Early </a:t>
            </a:r>
            <a:r>
              <a:rPr lang="en-US" altLang="ja-JP" sz="2400" dirty="0"/>
              <a:t>entry into force of HKC is important.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ja-JP" sz="2400" dirty="0" smtClean="0"/>
              <a:t>Many yards are being improved. Further improvements are expected.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ja-JP" sz="2400" dirty="0" smtClean="0"/>
              <a:t>International community should support such efforts for the safe and sustainable employment of shipbreaking.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kumimoji="1" lang="ja-JP" altLang="en-US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88877" y="6059051"/>
            <a:ext cx="6166248" cy="6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aseline="0">
                <a:solidFill>
                  <a:srgbClr val="4087C8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3400" b="1" i="1" u="sng" kern="0" dirty="0" smtClean="0">
                <a:solidFill>
                  <a:schemeClr val="tx1"/>
                </a:solidFill>
                <a:cs typeface="Arial" pitchFamily="34" charset="0"/>
              </a:rPr>
              <a:t>Thank you for your attention.</a:t>
            </a:r>
            <a:endParaRPr lang="ja-JP" altLang="en-US" sz="3400" b="1" i="1" u="sng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5655</TotalTime>
  <Words>703</Words>
  <Application>Microsoft Office PowerPoint</Application>
  <PresentationFormat>画面に合わせる (4:3)</PresentationFormat>
  <Paragraphs>79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ＤＨＰ平成ゴシックW5</vt:lpstr>
      <vt:lpstr>HGP創英角ｺﾞｼｯｸUB</vt:lpstr>
      <vt:lpstr>ＭＳ Ｐゴシック</vt:lpstr>
      <vt:lpstr>Arial</vt:lpstr>
      <vt:lpstr>Calibri</vt:lpstr>
      <vt:lpstr>Calibri Light</vt:lpstr>
      <vt:lpstr>Wingdings</vt:lpstr>
      <vt:lpstr>Office テーマ</vt:lpstr>
      <vt:lpstr>ビットマップ イメージ</vt:lpstr>
      <vt:lpstr>Hong Kong Convention and Sound Development of the shipbreaking Industry</vt:lpstr>
      <vt:lpstr>Development of global shipbreaking</vt:lpstr>
      <vt:lpstr>Importance of HKC</vt:lpstr>
      <vt:lpstr>EU Ship Recycling Regulation</vt:lpstr>
      <vt:lpstr>Certification by ClassNK and other actions</vt:lpstr>
      <vt:lpstr> JBU : expedited ratification of HKC</vt:lpstr>
      <vt:lpstr>Conclusion</vt:lpstr>
    </vt:vector>
  </TitlesOfParts>
  <Company>国土交通省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行政情報システム室</dc:creator>
  <cp:lastModifiedBy>Akira</cp:lastModifiedBy>
  <cp:revision>541</cp:revision>
  <cp:lastPrinted>2015-10-23T06:06:45Z</cp:lastPrinted>
  <dcterms:created xsi:type="dcterms:W3CDTF">2007-11-06T12:19:33Z</dcterms:created>
  <dcterms:modified xsi:type="dcterms:W3CDTF">2015-10-27T07:12:21Z</dcterms:modified>
</cp:coreProperties>
</file>