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6">
          <p15:clr>
            <a:srgbClr val="A4A3A4"/>
          </p15:clr>
        </p15:guide>
        <p15:guide id="4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11C"/>
    <a:srgbClr val="A8DC16"/>
    <a:srgbClr val="B4E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558" autoAdjust="0"/>
  </p:normalViewPr>
  <p:slideViewPr>
    <p:cSldViewPr snapToGrid="0" showGuides="1">
      <p:cViewPr varScale="1">
        <p:scale>
          <a:sx n="121" d="100"/>
          <a:sy n="121" d="100"/>
        </p:scale>
        <p:origin x="2056" y="168"/>
      </p:cViewPr>
      <p:guideLst>
        <p:guide orient="horz" pos="1620"/>
        <p:guide pos="2880"/>
        <p:guide orient="horz" pos="336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-3808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31DE-342A-D640-9C4C-2EC2741B4DC7}" type="datetimeFigureOut">
              <a:rPr lang="fr-FR" smtClean="0">
                <a:latin typeface="Arial"/>
              </a:rPr>
              <a:t>13/10/2022</a:t>
            </a:fld>
            <a:endParaRPr lang="fr-FR" dirty="0">
              <a:latin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2F02-7B86-194D-882E-B31E90F8A9E5}" type="slidenum">
              <a:rPr lang="fr-FR" smtClean="0">
                <a:latin typeface="Arial"/>
              </a:rPr>
              <a:t>‹#›</a:t>
            </a:fld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44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0B9D2-17B5-674E-9FAF-0358B9D7D8B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0567-E4A3-7E44-BCB2-CD6CCA41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Fundamental workers’ rights, with full implementation of ILO Convention 87 and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Convention 98, and labour laws at national level that allow workers to defend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themselves;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Enhanced collective bargaining coverage, with better conditions delivered by strong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unions;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Union density: we need to organize more workers in more sectors and bring them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under the umbrella of collective agreements;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Decent wages. Workers everywhere need a pay rise that reflects the inflation rate and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the sacrifices made during the Covid pandemic; they need wages that reflect their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essential part in value creation;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Social protection, including unemployment, sick pay, maternity and paternity leave,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funds for retraining and properly funded pensions;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Human rights due diligence that allows us to hold companies to account using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accessible legal mechanisms;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Gender equality that ensures women have their share of well-paying jobs, and receive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equal pay for work of equal value;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Global solidarity against the scourge of racism, with support for migrants and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refugees;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The redistribution of wealth through tax justice, including a windfall tax on those who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made a fortune from Covid, and investment in society;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Just transition. We need a funded plan, developed through social dialogue, to manage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the transition to net zero and replace carbon-intensive work with quality, green,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unionized jobs;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Food and energy security to provide sustainable access to basic needs at an affordable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cost, especially in relation to the growing number of low-income households;</a:t>
            </a:r>
            <a:br>
              <a:rPr lang="en-GB" dirty="0"/>
            </a:br>
            <a:r>
              <a:rPr lang="en-GB" dirty="0">
                <a:effectLst/>
                <a:latin typeface="Courier New" panose="02070309020205020404" pitchFamily="49" charset="0"/>
              </a:rPr>
              <a:t>• </a:t>
            </a:r>
            <a:r>
              <a:rPr lang="en-GB" dirty="0">
                <a:effectLst/>
                <a:latin typeface="Arial" panose="020B0604020202020204" pitchFamily="34" charset="0"/>
              </a:rPr>
              <a:t>Social dialogue that enables all stakeholders, including workers, to engage in national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policy formulations to improve their living standards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2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620688"/>
            <a:ext cx="8208912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5400" b="1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539552" y="1772816"/>
            <a:ext cx="8208912" cy="1296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4196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new_1b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7632848" cy="4248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 marL="288000" indent="-171450">
              <a:spcBef>
                <a:spcPts val="264"/>
              </a:spcBef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576000" indent="-17145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 err="1"/>
              <a:t>Paragraph</a:t>
            </a:r>
            <a:endParaRPr lang="fr-FR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371178"/>
            <a:ext cx="820891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24744"/>
            <a:ext cx="8208912" cy="72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sp>
        <p:nvSpPr>
          <p:cNvPr id="15" name="Текст 4"/>
          <p:cNvSpPr txBox="1">
            <a:spLocks/>
          </p:cNvSpPr>
          <p:nvPr userDrawn="1"/>
        </p:nvSpPr>
        <p:spPr>
          <a:xfrm>
            <a:off x="8532440" y="6597352"/>
            <a:ext cx="288032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C1DA0A-0D44-B84C-8AE3-4421A170D966}" type="slidenum">
              <a:rPr lang="en-US" sz="800" b="1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pPr algn="r"/>
              <a:t>‹#›</a:t>
            </a:fld>
            <a:endParaRPr lang="ru-RU" sz="800" b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Текст 4"/>
          <p:cNvSpPr txBox="1">
            <a:spLocks/>
          </p:cNvSpPr>
          <p:nvPr userDrawn="1"/>
        </p:nvSpPr>
        <p:spPr>
          <a:xfrm>
            <a:off x="251520" y="6597352"/>
            <a:ext cx="6192688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rgbClr val="E5011C"/>
                </a:solidFill>
                <a:latin typeface="Arial"/>
                <a:ea typeface="Arial"/>
                <a:cs typeface="Arial"/>
              </a:rPr>
              <a:t>Title</a:t>
            </a:r>
            <a:endParaRPr lang="ru-RU" sz="1000" b="1" dirty="0">
              <a:solidFill>
                <a:srgbClr val="E5011C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44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new_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4425"/>
            <a:ext cx="9144000" cy="1549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7584" y="5483747"/>
            <a:ext cx="6264696" cy="6095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United for a Just Future - </a:t>
            </a:r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827584" y="6123393"/>
            <a:ext cx="6264696" cy="72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Time to Pay Up</a:t>
            </a:r>
            <a:endParaRPr lang="ru-RU" dirty="0"/>
          </a:p>
        </p:txBody>
      </p:sp>
      <p:pic>
        <p:nvPicPr>
          <p:cNvPr id="13" name="Picture 12" descr="ppt new_1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2D86224-9B85-C367-CA01-146260D730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52" y="62223"/>
            <a:ext cx="6999784" cy="52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35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4"/>
          <p:cNvSpPr txBox="1">
            <a:spLocks/>
          </p:cNvSpPr>
          <p:nvPr userDrawn="1"/>
        </p:nvSpPr>
        <p:spPr>
          <a:xfrm>
            <a:off x="8532440" y="6597352"/>
            <a:ext cx="288032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C1DA0A-0D44-B84C-8AE3-4421A170D966}" type="slidenum">
              <a:rPr lang="en-US" sz="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pPr algn="r"/>
              <a:t>‹#›</a:t>
            </a:fld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Picture 1" descr="ppt new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54" y="-1116"/>
            <a:ext cx="3657600" cy="6858000"/>
          </a:xfrm>
          <a:prstGeom prst="rect">
            <a:avLst/>
          </a:prstGeom>
        </p:spPr>
      </p:pic>
      <p:pic>
        <p:nvPicPr>
          <p:cNvPr id="3" name="Picture 2" descr="ppt new_2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461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8478" y="802973"/>
            <a:ext cx="302072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5818478" y="1556538"/>
            <a:ext cx="3029189" cy="3929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6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new_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54" y="0"/>
            <a:ext cx="3657600" cy="6858000"/>
          </a:xfrm>
          <a:prstGeom prst="rect">
            <a:avLst/>
          </a:prstGeom>
        </p:spPr>
      </p:pic>
      <p:pic>
        <p:nvPicPr>
          <p:cNvPr id="4" name="Picture 3" descr="ppt new_3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1508" y="0"/>
            <a:ext cx="5461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8478" y="533400"/>
            <a:ext cx="302072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5818478" y="1286965"/>
            <a:ext cx="3029189" cy="4165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21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ck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new_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54" y="0"/>
            <a:ext cx="3657600" cy="6858000"/>
          </a:xfrm>
          <a:prstGeom prst="rect">
            <a:avLst/>
          </a:prstGeom>
        </p:spPr>
      </p:pic>
      <p:pic>
        <p:nvPicPr>
          <p:cNvPr id="4" name="Picture 3" descr="ppt new_4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8478" y="533400"/>
            <a:ext cx="302072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5818478" y="1286965"/>
            <a:ext cx="3029189" cy="4165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6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new_4a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pic>
        <p:nvPicPr>
          <p:cNvPr id="2" name="Picture 1" descr="ppt new_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4" y="0"/>
            <a:ext cx="4622800" cy="6858000"/>
          </a:xfrm>
          <a:prstGeom prst="rect">
            <a:avLst/>
          </a:prstGeom>
        </p:spPr>
      </p:pic>
      <p:pic>
        <p:nvPicPr>
          <p:cNvPr id="4" name="Picture 3" descr="ppt new_5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6858000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54410" y="999069"/>
            <a:ext cx="3435590" cy="452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8" y="414862"/>
            <a:ext cx="302072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new_1c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7632848" cy="4248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288000" indent="-171450">
              <a:spcBef>
                <a:spcPts val="264"/>
              </a:spcBef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576000" indent="-17145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 err="1"/>
              <a:t>Paragraph</a:t>
            </a:r>
            <a:endParaRPr lang="fr-FR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371178"/>
            <a:ext cx="820891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24744"/>
            <a:ext cx="8208912" cy="72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8532440" y="6597352"/>
            <a:ext cx="288032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C1DA0A-0D44-B84C-8AE3-4421A170D966}" type="slidenum">
              <a:rPr lang="en-US" sz="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pPr algn="r"/>
              <a:t>‹#›</a:t>
            </a:fld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Текст 4"/>
          <p:cNvSpPr txBox="1">
            <a:spLocks/>
          </p:cNvSpPr>
          <p:nvPr userDrawn="1"/>
        </p:nvSpPr>
        <p:spPr>
          <a:xfrm>
            <a:off x="251520" y="6597352"/>
            <a:ext cx="6192688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rgbClr val="E5011C"/>
                </a:solidFill>
                <a:latin typeface="Arial"/>
                <a:ea typeface="Arial"/>
                <a:cs typeface="Arial"/>
              </a:rPr>
              <a:t>United for a Just Future – Time to Pay Up!</a:t>
            </a:r>
            <a:endParaRPr lang="ru-RU" sz="1000" b="1" dirty="0">
              <a:solidFill>
                <a:srgbClr val="E5011C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65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new_1aa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7632848" cy="4248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 marL="288000" indent="-171450">
              <a:spcBef>
                <a:spcPts val="264"/>
              </a:spcBef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576000" indent="-17145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 err="1"/>
              <a:t>Paragraph</a:t>
            </a:r>
            <a:endParaRPr lang="fr-FR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371178"/>
            <a:ext cx="820891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24744"/>
            <a:ext cx="8208912" cy="72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 userDrawn="1"/>
        </p:nvSpPr>
        <p:spPr>
          <a:xfrm>
            <a:off x="8532440" y="6597352"/>
            <a:ext cx="288032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C1DA0A-0D44-B84C-8AE3-4421A170D966}" type="slidenum">
              <a:rPr lang="en-US" sz="800" b="1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pPr algn="r"/>
              <a:t>‹#›</a:t>
            </a:fld>
            <a:endParaRPr lang="ru-RU" sz="800" b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Текст 4"/>
          <p:cNvSpPr txBox="1">
            <a:spLocks/>
          </p:cNvSpPr>
          <p:nvPr userDrawn="1"/>
        </p:nvSpPr>
        <p:spPr>
          <a:xfrm>
            <a:off x="251520" y="6597352"/>
            <a:ext cx="6192688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Title</a:t>
            </a:r>
            <a:endParaRPr lang="ru-RU" sz="10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26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9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3" r:id="rId3"/>
    <p:sldLayoutId id="2147483672" r:id="rId4"/>
    <p:sldLayoutId id="2147483662" r:id="rId5"/>
    <p:sldLayoutId id="2147483650" r:id="rId6"/>
    <p:sldLayoutId id="214748365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2528-028F-866A-A6BA-8B2CE8E1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United for a Just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DB538-B6B4-5796-27E7-2A62663A881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Time to Pay Up!</a:t>
            </a:r>
          </a:p>
        </p:txBody>
      </p:sp>
    </p:spTree>
    <p:extLst>
      <p:ext uri="{BB962C8B-B14F-4D97-AF65-F5344CB8AC3E}">
        <p14:creationId xmlns:p14="http://schemas.microsoft.com/office/powerpoint/2010/main" val="357356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EB9A37-EBFE-03F0-3F70-293BEAFB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Pakistan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3D097-7DEC-C08C-1578-99B6CC6CAB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Workers’ Rights – core ILO Conventions including 176</a:t>
            </a:r>
          </a:p>
        </p:txBody>
      </p:sp>
      <p:pic>
        <p:nvPicPr>
          <p:cNvPr id="6" name="Picture 5" descr="A group of people holding a banner&#10;&#10;Description automatically generated with medium confidence">
            <a:extLst>
              <a:ext uri="{FF2B5EF4-FFF2-40B4-BE49-F238E27FC236}">
                <a16:creationId xmlns:a16="http://schemas.microsoft.com/office/drawing/2014/main" id="{C891ECCA-4E7B-A004-6412-ED382B3C7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7" y="1607864"/>
            <a:ext cx="69215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2C2087-1B1D-B24B-B7AB-BA3BA784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Germany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87F9C-F6FF-2AEE-37D2-3BF9C02CC87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Decent work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92F1B6-248B-A85E-2918-A1D3F0DCC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4" y="498108"/>
            <a:ext cx="5584715" cy="58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11F2D6-B572-AD9D-B882-B18F788F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Tanzania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8E116-E6C0-0E0E-C403-A54BCDF724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Decent Work</a:t>
            </a:r>
          </a:p>
        </p:txBody>
      </p:sp>
      <p:pic>
        <p:nvPicPr>
          <p:cNvPr id="6" name="Picture 5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5F92C885-42D5-F09D-4A8B-779DA1E4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4795"/>
            <a:ext cx="7167682" cy="47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37BB590D-1586-F6ED-C3A9-1F224D63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0938" cy="2597223"/>
          </a:xfrm>
          <a:prstGeom prst="rect">
            <a:avLst/>
          </a:prstGeom>
        </p:spPr>
      </p:pic>
      <p:pic>
        <p:nvPicPr>
          <p:cNvPr id="7" name="Picture 6" descr="A group of people holding up signs&#10;&#10;Description automatically generated with low confidence">
            <a:extLst>
              <a:ext uri="{FF2B5EF4-FFF2-40B4-BE49-F238E27FC236}">
                <a16:creationId xmlns:a16="http://schemas.microsoft.com/office/drawing/2014/main" id="{69D78165-F3D8-1FE8-D48D-B90EE617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0"/>
            <a:ext cx="2289164" cy="2186152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B5BBB5B-152A-7FE1-68C6-4D3E61278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02" y="0"/>
            <a:ext cx="1790700" cy="1778000"/>
          </a:xfrm>
          <a:prstGeom prst="rect">
            <a:avLst/>
          </a:prstGeom>
        </p:spPr>
      </p:pic>
      <p:pic>
        <p:nvPicPr>
          <p:cNvPr id="11" name="Picture 10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BF5550F5-CC2D-E16E-3FBA-6E6E7E199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02" y="-16764"/>
            <a:ext cx="2370667" cy="1778000"/>
          </a:xfrm>
          <a:prstGeom prst="rect">
            <a:avLst/>
          </a:prstGeom>
        </p:spPr>
      </p:pic>
      <p:pic>
        <p:nvPicPr>
          <p:cNvPr id="13" name="Picture 12" descr="A person holding a sign&#10;&#10;Description automatically generated with low confidence">
            <a:extLst>
              <a:ext uri="{FF2B5EF4-FFF2-40B4-BE49-F238E27FC236}">
                <a16:creationId xmlns:a16="http://schemas.microsoft.com/office/drawing/2014/main" id="{5371E066-3157-999D-E792-5CBF7DE150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86" y="1"/>
            <a:ext cx="1378896" cy="1838528"/>
          </a:xfrm>
          <a:prstGeom prst="rect">
            <a:avLst/>
          </a:prstGeom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50F94BFF-9AA9-0651-D7E3-7B03D0FCC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614"/>
            <a:ext cx="2179585" cy="2935468"/>
          </a:xfrm>
          <a:prstGeom prst="rect">
            <a:avLst/>
          </a:prstGeom>
        </p:spPr>
      </p:pic>
      <p:pic>
        <p:nvPicPr>
          <p:cNvPr id="17" name="Picture 16" descr="A perso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BB944F9D-6C0A-656C-E3DD-FD6A3660E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73" y="1793013"/>
            <a:ext cx="1717696" cy="2369236"/>
          </a:xfrm>
          <a:prstGeom prst="rect">
            <a:avLst/>
          </a:prstGeom>
        </p:spPr>
      </p:pic>
      <p:pic>
        <p:nvPicPr>
          <p:cNvPr id="19" name="Picture 18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F7AD3252-50AE-1B2B-ACB2-37EDEAF204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4" y="2186152"/>
            <a:ext cx="3998710" cy="2369236"/>
          </a:xfrm>
          <a:prstGeom prst="rect">
            <a:avLst/>
          </a:prstGeom>
        </p:spPr>
      </p:pic>
      <p:pic>
        <p:nvPicPr>
          <p:cNvPr id="21" name="Picture 20" descr="A group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948D6EBC-4283-7B2D-FD35-9276323A8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86" y="4207765"/>
            <a:ext cx="1987677" cy="2650236"/>
          </a:xfrm>
          <a:prstGeom prst="rect">
            <a:avLst/>
          </a:prstGeom>
        </p:spPr>
      </p:pic>
      <p:pic>
        <p:nvPicPr>
          <p:cNvPr id="25" name="Picture 24" descr="A person holding a sign&#10;&#10;Description automatically generated">
            <a:extLst>
              <a:ext uri="{FF2B5EF4-FFF2-40B4-BE49-F238E27FC236}">
                <a16:creationId xmlns:a16="http://schemas.microsoft.com/office/drawing/2014/main" id="{7857A34F-1F0B-9B22-3B95-765762FE39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45" y="1603798"/>
            <a:ext cx="1639614" cy="2186152"/>
          </a:xfrm>
          <a:prstGeom prst="rect">
            <a:avLst/>
          </a:prstGeom>
        </p:spPr>
      </p:pic>
      <p:pic>
        <p:nvPicPr>
          <p:cNvPr id="29" name="Picture 28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D04BAAE2-6BF9-E23F-16C3-6A15D34C23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68" y="3913640"/>
            <a:ext cx="1882931" cy="2824396"/>
          </a:xfrm>
          <a:prstGeom prst="rect">
            <a:avLst/>
          </a:prstGeom>
        </p:spPr>
      </p:pic>
      <p:pic>
        <p:nvPicPr>
          <p:cNvPr id="31" name="Picture 30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E8874D02-D545-BC61-24D6-D785A71264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92" y="1838528"/>
            <a:ext cx="1589735" cy="2119646"/>
          </a:xfrm>
          <a:prstGeom prst="rect">
            <a:avLst/>
          </a:prstGeom>
        </p:spPr>
      </p:pic>
      <p:pic>
        <p:nvPicPr>
          <p:cNvPr id="33" name="Picture 32" descr="A person holding a yellow sign&#10;&#10;Description automatically generated with medium confidence">
            <a:extLst>
              <a:ext uri="{FF2B5EF4-FFF2-40B4-BE49-F238E27FC236}">
                <a16:creationId xmlns:a16="http://schemas.microsoft.com/office/drawing/2014/main" id="{D6DE35A0-17D1-4ED4-C2BD-B55C0705E0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80" y="1714838"/>
            <a:ext cx="2121510" cy="2121510"/>
          </a:xfrm>
          <a:prstGeom prst="rect">
            <a:avLst/>
          </a:prstGeom>
        </p:spPr>
      </p:pic>
      <p:pic>
        <p:nvPicPr>
          <p:cNvPr id="35" name="Picture 3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7B9EB4B7-099B-E97D-FCDE-F5C8C7EBB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48" y="3819618"/>
            <a:ext cx="4011275" cy="30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7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A54C6-3088-A528-0076-891F96D83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Workers’ rights violations, attacks on unions and democracy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cost of living crisis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Income inequality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gap between productivity gains and wage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unfair distribution of wealth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Jobs threatened by Industry 4.0 and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food and energy security crisis caused by the war in Ukraine and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Supply chain disruption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Waves of migration and refugees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New forms of precarity through platform work</a:t>
            </a:r>
            <a:endParaRPr lang="en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43964-8D06-80EC-0764-727ADDC7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Define the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B811B-9089-88DF-4868-B89B082AD1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Inequality is growing globally</a:t>
            </a:r>
          </a:p>
        </p:txBody>
      </p:sp>
    </p:spTree>
    <p:extLst>
      <p:ext uri="{BB962C8B-B14F-4D97-AF65-F5344CB8AC3E}">
        <p14:creationId xmlns:p14="http://schemas.microsoft.com/office/powerpoint/2010/main" val="133421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8D3A2-821E-1054-36A7-BC1CE9A44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Inequality</a:t>
            </a:r>
            <a:r>
              <a:rPr lang="fr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growing</a:t>
            </a:r>
            <a:r>
              <a:rPr lang="fr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globally</a:t>
            </a:r>
            <a:r>
              <a:rPr lang="fr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en-C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…but people experience it differently in different sectors, regions and countries</a:t>
            </a:r>
            <a:endParaRPr lang="en-C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represent a diverse range of affiliates and need a campaign that works for everyone</a:t>
            </a:r>
            <a:endParaRPr lang="en-C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14386-D3CD-1E87-97CB-F407DB88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The idea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801CE-50BC-156E-0B48-A8E8D12E793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An IndustriALL Global Union campaign that works for everyone</a:t>
            </a:r>
          </a:p>
        </p:txBody>
      </p:sp>
    </p:spTree>
    <p:extLst>
      <p:ext uri="{BB962C8B-B14F-4D97-AF65-F5344CB8AC3E}">
        <p14:creationId xmlns:p14="http://schemas.microsoft.com/office/powerpoint/2010/main" val="257808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479F1F-C483-83FA-0273-0A0AAF31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Suggest solutions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69AD1-38E6-96AE-A3B9-91E057FAD5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Building blocks for a Just Future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A85AFA2-C82C-E8C2-E2FB-12984A60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6739420" cy="50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7E384-732A-B476-056E-94C5B1510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Unions can chose the most relevant building blocks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They can chose the most appropriate action</a:t>
            </a:r>
          </a:p>
          <a:p>
            <a:endParaRPr lang="en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C99E5-7DFC-B13C-6CEA-F3346760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Unite around 7 October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E5D4C-70E1-0373-A3E6-9A4876F0932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World Day for Decent Work is already in the calendar</a:t>
            </a:r>
          </a:p>
        </p:txBody>
      </p:sp>
      <p:pic>
        <p:nvPicPr>
          <p:cNvPr id="6" name="Picture 5" descr="A person holding a sign&#10;&#10;Description automatically generated with low confidence">
            <a:extLst>
              <a:ext uri="{FF2B5EF4-FFF2-40B4-BE49-F238E27FC236}">
                <a16:creationId xmlns:a16="http://schemas.microsoft.com/office/drawing/2014/main" id="{EFDD35D5-389F-9193-9785-4D2CBAEB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6" y="2869325"/>
            <a:ext cx="5439845" cy="3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1F941-CEED-B0AE-21C7-C174C2776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8882" y="1582066"/>
            <a:ext cx="2328208" cy="4248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Across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Indonesia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The Philippines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Bangladesh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Pakistan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Madagascar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Mauritius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Botswana</a:t>
            </a:r>
          </a:p>
          <a:p>
            <a:endParaRPr lang="en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1DDE8-187C-B26D-3ABC-F260C431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Action taken around the world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8DEDA40-E4A3-92C2-1144-9E6DA06BEB5D}"/>
              </a:ext>
            </a:extLst>
          </p:cNvPr>
          <p:cNvSpPr txBox="1">
            <a:spLocks/>
          </p:cNvSpPr>
          <p:nvPr/>
        </p:nvSpPr>
        <p:spPr>
          <a:xfrm>
            <a:off x="4782041" y="1676658"/>
            <a:ext cx="2328208" cy="424847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288000" indent="-171450" algn="l" defTabSz="914400" rtl="0" eaLnBrk="1" latinLnBrk="0" hangingPunct="1">
              <a:spcBef>
                <a:spcPts val="264"/>
              </a:spcBef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576000" indent="-171450" algn="l" defTabSz="914400" rtl="0" eaLnBrk="1" latinLnBrk="0" hangingPunct="1">
              <a:spcBef>
                <a:spcPts val="200"/>
              </a:spcBef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Peru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Kenya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Georgia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Tanzania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Iraq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New Zealand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H" sz="2400" dirty="0">
                <a:latin typeface="Calibri" panose="020F0502020204030204" pitchFamily="34" charset="0"/>
                <a:cs typeface="Calibri" panose="020F0502020204030204" pitchFamily="34" charset="0"/>
              </a:rPr>
              <a:t>South Korea</a:t>
            </a:r>
          </a:p>
          <a:p>
            <a:pPr marL="342900" indent="-342900">
              <a:buFont typeface="Arial" pitchFamily="34" charset="0"/>
              <a:buChar char="•"/>
            </a:pPr>
            <a:endParaRPr lang="en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2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EC0071-D467-61EB-549A-F22DCA10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Japan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B5ED6-962E-02DE-455A-20820C8625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Seminar on decent wages to prepare for the next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roundof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wage negotiations</a:t>
            </a:r>
            <a:endParaRPr lang="en-CH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person, indoor, hall, conference room&#10;&#10;Description automatically generated">
            <a:extLst>
              <a:ext uri="{FF2B5EF4-FFF2-40B4-BE49-F238E27FC236}">
                <a16:creationId xmlns:a16="http://schemas.microsoft.com/office/drawing/2014/main" id="{F6F33F03-AD73-9B83-2F81-804B6DF8A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6" y="1826432"/>
            <a:ext cx="8026748" cy="39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D83A54-CF2C-68F9-EF6D-91CDC2EF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Iraq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3D7DD-E51E-9DC1-2B09-DE778A95E8C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Global solidarity, food and energy security, decent work</a:t>
            </a:r>
          </a:p>
        </p:txBody>
      </p:sp>
      <p:pic>
        <p:nvPicPr>
          <p:cNvPr id="6" name="Picture 5" descr="A picture containing text, wall, person, standing&#10;&#10;Description automatically generated">
            <a:extLst>
              <a:ext uri="{FF2B5EF4-FFF2-40B4-BE49-F238E27FC236}">
                <a16:creationId xmlns:a16="http://schemas.microsoft.com/office/drawing/2014/main" id="{E1DF4E4C-D4A3-3EE2-9E5A-4E3676B34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8698"/>
            <a:ext cx="6197499" cy="46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0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E5345B-6F5E-54E2-998B-8A864602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New Zealand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C69EE-98AD-DF7B-99DD-6543A4E0FB0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H" dirty="0"/>
              <a:t>Decent work</a:t>
            </a:r>
          </a:p>
        </p:txBody>
      </p:sp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2BCC626-ACBA-490A-A26B-9F66DBEE6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093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ner">
  <a:themeElements>
    <a:clrScheme name="Gonet Couleurs">
      <a:dk1>
        <a:sysClr val="windowText" lastClr="000000"/>
      </a:dk1>
      <a:lt1>
        <a:sysClr val="window" lastClr="FFFFFF"/>
      </a:lt1>
      <a:dk2>
        <a:srgbClr val="4C4C4C"/>
      </a:dk2>
      <a:lt2>
        <a:srgbClr val="FBFBFB"/>
      </a:lt2>
      <a:accent1>
        <a:srgbClr val="D1021D"/>
      </a:accent1>
      <a:accent2>
        <a:srgbClr val="AC071D"/>
      </a:accent2>
      <a:accent3>
        <a:srgbClr val="9A081E"/>
      </a:accent3>
      <a:accent4>
        <a:srgbClr val="666666"/>
      </a:accent4>
      <a:accent5>
        <a:srgbClr val="4C4C4C"/>
      </a:accent5>
      <a:accent6>
        <a:srgbClr val="333333"/>
      </a:accent6>
      <a:hlink>
        <a:srgbClr val="D1021D"/>
      </a:hlink>
      <a:folHlink>
        <a:srgbClr val="D1021D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559</Words>
  <Application>Microsoft Macintosh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Open Sans</vt:lpstr>
      <vt:lpstr>Wingdings</vt:lpstr>
      <vt:lpstr>Cover</vt:lpstr>
      <vt:lpstr>Inner</vt:lpstr>
      <vt:lpstr>United for a Just Future</vt:lpstr>
      <vt:lpstr>Define the problem</vt:lpstr>
      <vt:lpstr>The idea</vt:lpstr>
      <vt:lpstr>Suggest solutions</vt:lpstr>
      <vt:lpstr>Unite around 7 October</vt:lpstr>
      <vt:lpstr>Action taken around the world</vt:lpstr>
      <vt:lpstr>Japan</vt:lpstr>
      <vt:lpstr>Iraq</vt:lpstr>
      <vt:lpstr>New Zealand</vt:lpstr>
      <vt:lpstr>Pakistan</vt:lpstr>
      <vt:lpstr>Germany</vt:lpstr>
      <vt:lpstr>Tanzania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Gonet PowerPoint</dc:title>
  <dc:subject/>
  <dc:creator>Tandem Advertising</dc:creator>
  <cp:keywords/>
  <dc:description/>
  <cp:lastModifiedBy>Walton Pantland</cp:lastModifiedBy>
  <cp:revision>312</cp:revision>
  <dcterms:created xsi:type="dcterms:W3CDTF">2012-07-12T08:05:06Z</dcterms:created>
  <dcterms:modified xsi:type="dcterms:W3CDTF">2022-10-13T12:27:00Z</dcterms:modified>
  <cp:category/>
</cp:coreProperties>
</file>