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9" r:id="rId1"/>
  </p:sldMasterIdLst>
  <p:sldIdLst>
    <p:sldId id="256" r:id="rId2"/>
    <p:sldId id="257" r:id="rId3"/>
    <p:sldId id="259" r:id="rId4"/>
    <p:sldId id="266" r:id="rId5"/>
    <p:sldId id="270" r:id="rId6"/>
    <p:sldId id="274" r:id="rId7"/>
    <p:sldId id="277" r:id="rId8"/>
    <p:sldId id="275" r:id="rId9"/>
    <p:sldId id="261" r:id="rId10"/>
    <p:sldId id="273" r:id="rId11"/>
    <p:sldId id="276" r:id="rId12"/>
    <p:sldId id="272" r:id="rId13"/>
    <p:sldId id="271" r:id="rId14"/>
    <p:sldId id="267" r:id="rId15"/>
    <p:sldId id="268" r:id="rId16"/>
    <p:sldId id="269" r:id="rId17"/>
    <p:sldId id="264" r:id="rId18"/>
    <p:sldId id="265" r:id="rId19"/>
    <p:sldId id="25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595"/>
  </p:normalViewPr>
  <p:slideViewPr>
    <p:cSldViewPr snapToGrid="0" snapToObjects="1">
      <p:cViewPr varScale="1">
        <p:scale>
          <a:sx n="113" d="100"/>
          <a:sy n="113" d="100"/>
        </p:scale>
        <p:origin x="5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7282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78355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42976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19428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72688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78143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59030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49425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66254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5189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9424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009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95021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5219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848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1310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756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8/20/19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78010426"/>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4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CAF5-6C81-A24D-8950-FCF625F4756D}"/>
              </a:ext>
            </a:extLst>
          </p:cNvPr>
          <p:cNvSpPr>
            <a:spLocks noGrp="1"/>
          </p:cNvSpPr>
          <p:nvPr>
            <p:ph type="ctrTitle"/>
          </p:nvPr>
        </p:nvSpPr>
        <p:spPr>
          <a:xfrm>
            <a:off x="2453268" y="1728439"/>
            <a:ext cx="7987720" cy="2081559"/>
          </a:xfrm>
        </p:spPr>
        <p:txBody>
          <a:bodyPr>
            <a:normAutofit fontScale="90000"/>
          </a:bodyPr>
          <a:lstStyle/>
          <a:p>
            <a:r>
              <a:rPr lang="en-US" dirty="0" err="1"/>
              <a:t>Formalising</a:t>
            </a:r>
            <a:r>
              <a:rPr lang="en-US" dirty="0"/>
              <a:t> Artisanal and Small Scale Mining: Problems, contradictions and possibilities</a:t>
            </a:r>
          </a:p>
        </p:txBody>
      </p:sp>
      <p:sp>
        <p:nvSpPr>
          <p:cNvPr id="3" name="Subtitle 2">
            <a:extLst>
              <a:ext uri="{FF2B5EF4-FFF2-40B4-BE49-F238E27FC236}">
                <a16:creationId xmlns:a16="http://schemas.microsoft.com/office/drawing/2014/main" id="{BCDE8F19-E2B7-284F-89CB-C1964BFC7027}"/>
              </a:ext>
            </a:extLst>
          </p:cNvPr>
          <p:cNvSpPr>
            <a:spLocks noGrp="1"/>
          </p:cNvSpPr>
          <p:nvPr>
            <p:ph type="subTitle" idx="1"/>
          </p:nvPr>
        </p:nvSpPr>
        <p:spPr/>
        <p:txBody>
          <a:bodyPr>
            <a:noAutofit/>
          </a:bodyPr>
          <a:lstStyle/>
          <a:p>
            <a:pPr algn="ctr"/>
            <a:endParaRPr lang="en-US" sz="1400" dirty="0"/>
          </a:p>
          <a:p>
            <a:pPr algn="ctr"/>
            <a:r>
              <a:rPr lang="en-US" dirty="0" err="1">
                <a:solidFill>
                  <a:schemeClr val="tx2"/>
                </a:solidFill>
              </a:rPr>
              <a:t>Hibist</a:t>
            </a:r>
            <a:r>
              <a:rPr lang="en-US" dirty="0">
                <a:solidFill>
                  <a:schemeClr val="tx2"/>
                </a:solidFill>
              </a:rPr>
              <a:t> </a:t>
            </a:r>
            <a:r>
              <a:rPr lang="en-US" dirty="0" err="1">
                <a:solidFill>
                  <a:schemeClr val="tx2"/>
                </a:solidFill>
              </a:rPr>
              <a:t>Wendemu</a:t>
            </a:r>
            <a:r>
              <a:rPr lang="en-US" dirty="0">
                <a:solidFill>
                  <a:schemeClr val="tx2"/>
                </a:solidFill>
              </a:rPr>
              <a:t> </a:t>
            </a:r>
            <a:r>
              <a:rPr lang="en-US" dirty="0" err="1">
                <a:solidFill>
                  <a:schemeClr val="tx2"/>
                </a:solidFill>
              </a:rPr>
              <a:t>Kassa</a:t>
            </a:r>
            <a:r>
              <a:rPr lang="en-US" dirty="0">
                <a:solidFill>
                  <a:schemeClr val="tx2"/>
                </a:solidFill>
              </a:rPr>
              <a:t>, PhD</a:t>
            </a:r>
          </a:p>
          <a:p>
            <a:pPr algn="ctr"/>
            <a:r>
              <a:rPr lang="en-US" dirty="0">
                <a:solidFill>
                  <a:schemeClr val="tx2"/>
                </a:solidFill>
              </a:rPr>
              <a:t>Postdoctoral Research Fellow</a:t>
            </a:r>
          </a:p>
          <a:p>
            <a:pPr algn="ctr"/>
            <a:r>
              <a:rPr lang="en-US" dirty="0">
                <a:solidFill>
                  <a:schemeClr val="tx2"/>
                </a:solidFill>
              </a:rPr>
              <a:t>Southern Centre for Inequality Studies</a:t>
            </a:r>
          </a:p>
          <a:p>
            <a:pPr algn="ctr"/>
            <a:r>
              <a:rPr lang="en-US" dirty="0">
                <a:solidFill>
                  <a:schemeClr val="tx2"/>
                </a:solidFill>
              </a:rPr>
              <a:t>University of Witwatersrand</a:t>
            </a:r>
          </a:p>
        </p:txBody>
      </p:sp>
    </p:spTree>
    <p:extLst>
      <p:ext uri="{BB962C8B-B14F-4D97-AF65-F5344CB8AC3E}">
        <p14:creationId xmlns:p14="http://schemas.microsoft.com/office/powerpoint/2010/main" val="3597078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E644-63E6-9348-9824-F9BD328D3A69}"/>
              </a:ext>
            </a:extLst>
          </p:cNvPr>
          <p:cNvSpPr>
            <a:spLocks noGrp="1"/>
          </p:cNvSpPr>
          <p:nvPr>
            <p:ph type="title"/>
          </p:nvPr>
        </p:nvSpPr>
        <p:spPr/>
        <p:txBody>
          <a:bodyPr/>
          <a:lstStyle/>
          <a:p>
            <a:r>
              <a:rPr lang="en-US" dirty="0"/>
              <a:t>Large scale siltation device, ASM mineworkers in Central Region</a:t>
            </a:r>
          </a:p>
        </p:txBody>
      </p:sp>
      <p:sp>
        <p:nvSpPr>
          <p:cNvPr id="3" name="Content Placeholder 2">
            <a:extLst>
              <a:ext uri="{FF2B5EF4-FFF2-40B4-BE49-F238E27FC236}">
                <a16:creationId xmlns:a16="http://schemas.microsoft.com/office/drawing/2014/main" id="{238DDBFA-2867-0B41-979E-612534A0EE0B}"/>
              </a:ext>
            </a:extLst>
          </p:cNvPr>
          <p:cNvSpPr>
            <a:spLocks noGrp="1"/>
          </p:cNvSpPr>
          <p:nvPr>
            <p:ph sz="quarter" idx="13"/>
          </p:nvPr>
        </p:nvSpPr>
        <p:spPr/>
        <p:txBody>
          <a:bodyPr/>
          <a:lstStyle/>
          <a:p>
            <a:endParaRPr lang="en-US" dirty="0"/>
          </a:p>
        </p:txBody>
      </p:sp>
      <p:pic>
        <p:nvPicPr>
          <p:cNvPr id="4" name="Picture 3">
            <a:extLst>
              <a:ext uri="{FF2B5EF4-FFF2-40B4-BE49-F238E27FC236}">
                <a16:creationId xmlns:a16="http://schemas.microsoft.com/office/drawing/2014/main" id="{4A396E78-AF48-244C-96E7-01632384C5F4}"/>
              </a:ext>
            </a:extLst>
          </p:cNvPr>
          <p:cNvPicPr>
            <a:picLocks noChangeAspect="1"/>
          </p:cNvPicPr>
          <p:nvPr/>
        </p:nvPicPr>
        <p:blipFill>
          <a:blip r:embed="rId2"/>
          <a:stretch>
            <a:fillRect/>
          </a:stretch>
        </p:blipFill>
        <p:spPr>
          <a:xfrm>
            <a:off x="677334" y="1828800"/>
            <a:ext cx="8596668" cy="4815784"/>
          </a:xfrm>
          <a:prstGeom prst="rect">
            <a:avLst/>
          </a:prstGeom>
        </p:spPr>
      </p:pic>
    </p:spTree>
    <p:extLst>
      <p:ext uri="{BB962C8B-B14F-4D97-AF65-F5344CB8AC3E}">
        <p14:creationId xmlns:p14="http://schemas.microsoft.com/office/powerpoint/2010/main" val="194311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1C220-4D68-F448-923A-B20B4128D90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88D48D9-0D77-E94A-A0D4-35BD1DF3C6B3}"/>
              </a:ext>
            </a:extLst>
          </p:cNvPr>
          <p:cNvSpPr>
            <a:spLocks noGrp="1"/>
          </p:cNvSpPr>
          <p:nvPr>
            <p:ph sz="quarter" idx="13"/>
          </p:nvPr>
        </p:nvSpPr>
        <p:spPr>
          <a:xfrm>
            <a:off x="530578" y="1828800"/>
            <a:ext cx="10747022" cy="4323644"/>
          </a:xfrm>
        </p:spPr>
        <p:txBody>
          <a:bodyPr>
            <a:normAutofit lnSpcReduction="10000"/>
          </a:bodyPr>
          <a:lstStyle/>
          <a:p>
            <a:r>
              <a:rPr lang="en-ZA" dirty="0"/>
              <a:t>Mr. </a:t>
            </a:r>
            <a:r>
              <a:rPr lang="en-ZA" dirty="0" err="1"/>
              <a:t>Elimah</a:t>
            </a:r>
            <a:r>
              <a:rPr lang="en-ZA" dirty="0"/>
              <a:t> (Interview, 2017) explains the manner that criminalisation has placed constraints on small scale investors and producers. </a:t>
            </a:r>
          </a:p>
          <a:p>
            <a:pPr marL="0" indent="0">
              <a:buNone/>
            </a:pPr>
            <a:r>
              <a:rPr lang="en-ZA" dirty="0"/>
              <a:t>Instead of bastardizing the Chinese … why don’t we have a certain kind of collaboration with them tell them that you can’t do mining - but then we’ll buy your technology because they are able to recover more of the gold than what our own indigenous people are able to do. So why don’t we buy their technology and then apply that to our own indigenous mining business so that they can recover more of the gold and then save our environment in some way... </a:t>
            </a:r>
          </a:p>
          <a:p>
            <a:pPr marL="0" indent="0">
              <a:buNone/>
            </a:pPr>
            <a:r>
              <a:rPr lang="en-ZA" dirty="0"/>
              <a:t>So the issue is not so much the involvement of Chinese but more about their involvement in small-scale mining. So we need to be attracting more Chinese into large-scale mining so that we reserve the small-scale mining for Ghanaians as the law seeks to do...I am talking about well-established Chinese companies dealing with the state and then acquiring the license through the normal processes we know and then doing mining like all other multinational companies are doing. That for me is a better option than the current chaotic approach, where every Chinese who gets a few dollars can move from Beijing to Accra, meet a Ghanaian middle man who gets them a concession and they move equipment in there, destroys the environment and leave the place as it is and move out. </a:t>
            </a:r>
          </a:p>
          <a:p>
            <a:endParaRPr lang="en-US" dirty="0"/>
          </a:p>
        </p:txBody>
      </p:sp>
    </p:spTree>
    <p:extLst>
      <p:ext uri="{BB962C8B-B14F-4D97-AF65-F5344CB8AC3E}">
        <p14:creationId xmlns:p14="http://schemas.microsoft.com/office/powerpoint/2010/main" val="1461373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CDAEB-BF0D-264E-A1DF-53C99EAED272}"/>
              </a:ext>
            </a:extLst>
          </p:cNvPr>
          <p:cNvSpPr>
            <a:spLocks noGrp="1"/>
          </p:cNvSpPr>
          <p:nvPr>
            <p:ph type="title"/>
          </p:nvPr>
        </p:nvSpPr>
        <p:spPr/>
        <p:txBody>
          <a:bodyPr/>
          <a:lstStyle/>
          <a:p>
            <a:r>
              <a:rPr lang="en-US" dirty="0"/>
              <a:t>Reclaimed ASM site</a:t>
            </a:r>
          </a:p>
        </p:txBody>
      </p:sp>
      <p:pic>
        <p:nvPicPr>
          <p:cNvPr id="5" name="Content Placeholder 4">
            <a:extLst>
              <a:ext uri="{FF2B5EF4-FFF2-40B4-BE49-F238E27FC236}">
                <a16:creationId xmlns:a16="http://schemas.microsoft.com/office/drawing/2014/main" id="{608D673C-1AF2-5D42-A97E-9691A682D383}"/>
              </a:ext>
            </a:extLst>
          </p:cNvPr>
          <p:cNvPicPr>
            <a:picLocks noGrp="1" noChangeAspect="1"/>
          </p:cNvPicPr>
          <p:nvPr>
            <p:ph sz="quarter" idx="13"/>
          </p:nvPr>
        </p:nvPicPr>
        <p:blipFill>
          <a:blip r:embed="rId2"/>
          <a:stretch>
            <a:fillRect/>
          </a:stretch>
        </p:blipFill>
        <p:spPr>
          <a:xfrm>
            <a:off x="4811911" y="2366963"/>
            <a:ext cx="2568177" cy="3424237"/>
          </a:xfrm>
        </p:spPr>
      </p:pic>
      <p:pic>
        <p:nvPicPr>
          <p:cNvPr id="11" name="Picture 10">
            <a:extLst>
              <a:ext uri="{FF2B5EF4-FFF2-40B4-BE49-F238E27FC236}">
                <a16:creationId xmlns:a16="http://schemas.microsoft.com/office/drawing/2014/main" id="{0E095831-1B10-1347-8DAC-419B177373C3}"/>
              </a:ext>
            </a:extLst>
          </p:cNvPr>
          <p:cNvPicPr>
            <a:picLocks noChangeAspect="1"/>
          </p:cNvPicPr>
          <p:nvPr/>
        </p:nvPicPr>
        <p:blipFill>
          <a:blip r:embed="rId3"/>
          <a:stretch>
            <a:fillRect/>
          </a:stretch>
        </p:blipFill>
        <p:spPr>
          <a:xfrm>
            <a:off x="677334" y="1676864"/>
            <a:ext cx="8596668" cy="4881980"/>
          </a:xfrm>
          <a:prstGeom prst="rect">
            <a:avLst/>
          </a:prstGeom>
        </p:spPr>
      </p:pic>
    </p:spTree>
    <p:extLst>
      <p:ext uri="{BB962C8B-B14F-4D97-AF65-F5344CB8AC3E}">
        <p14:creationId xmlns:p14="http://schemas.microsoft.com/office/powerpoint/2010/main" val="3239221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D9E5B-403B-5E43-A2C9-3FDDD0C660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4A531D-FB19-2E4B-9632-B97227C62EB8}"/>
              </a:ext>
            </a:extLst>
          </p:cNvPr>
          <p:cNvSpPr>
            <a:spLocks noGrp="1"/>
          </p:cNvSpPr>
          <p:nvPr>
            <p:ph sz="quarter" idx="13"/>
          </p:nvPr>
        </p:nvSpPr>
        <p:spPr/>
        <p:txBody>
          <a:bodyPr/>
          <a:lstStyle/>
          <a:p>
            <a:pPr marL="0" indent="0">
              <a:buNone/>
            </a:pPr>
            <a:r>
              <a:rPr lang="en-ZA" dirty="0"/>
              <a:t>Stimulates retail sector beyond mining</a:t>
            </a:r>
          </a:p>
          <a:p>
            <a:pPr marL="0" indent="0">
              <a:buNone/>
            </a:pPr>
            <a:r>
              <a:rPr lang="en-ZA" dirty="0"/>
              <a:t>Mr Haruna </a:t>
            </a:r>
            <a:r>
              <a:rPr lang="en-ZA" dirty="0" err="1"/>
              <a:t>Essiedu</a:t>
            </a:r>
            <a:r>
              <a:rPr lang="en-ZA" dirty="0"/>
              <a:t> explains further. </a:t>
            </a:r>
          </a:p>
          <a:p>
            <a:pPr marL="0" indent="0">
              <a:buNone/>
            </a:pPr>
            <a:r>
              <a:rPr lang="en-ZA" dirty="0"/>
              <a:t>There were those who [were] also selling items such as rice, cooking oil, tin tomato, fish, all these people were gainfully employed by the </a:t>
            </a:r>
            <a:r>
              <a:rPr lang="en-ZA" i="1" dirty="0"/>
              <a:t>galamsey</a:t>
            </a:r>
            <a:r>
              <a:rPr lang="en-ZA" dirty="0"/>
              <a:t>. Let me give you some examples, there were some Lebanese who moved to Obuasi to rent stores at Horsey Park and were selling the items I have mentioned above in large quantities, they are no more there because the </a:t>
            </a:r>
            <a:r>
              <a:rPr lang="en-ZA" i="1" dirty="0"/>
              <a:t>galamsey </a:t>
            </a:r>
            <a:r>
              <a:rPr lang="en-ZA" dirty="0"/>
              <a:t>has shut down. The sector really helped the local community in so many ways, as we speak I have...sponsored six people by paying for their medical bills for hernia operations. </a:t>
            </a:r>
          </a:p>
          <a:p>
            <a:endParaRPr lang="en-US" dirty="0"/>
          </a:p>
        </p:txBody>
      </p:sp>
    </p:spTree>
    <p:extLst>
      <p:ext uri="{BB962C8B-B14F-4D97-AF65-F5344CB8AC3E}">
        <p14:creationId xmlns:p14="http://schemas.microsoft.com/office/powerpoint/2010/main" val="3952056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4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5D69-E974-DD42-93A7-F5BE54656405}"/>
              </a:ext>
            </a:extLst>
          </p:cNvPr>
          <p:cNvSpPr>
            <a:spLocks noGrp="1"/>
          </p:cNvSpPr>
          <p:nvPr>
            <p:ph type="title"/>
          </p:nvPr>
        </p:nvSpPr>
        <p:spPr/>
        <p:txBody>
          <a:bodyPr/>
          <a:lstStyle/>
          <a:p>
            <a:r>
              <a:rPr lang="en-US" dirty="0"/>
              <a:t>Obuasi occupation</a:t>
            </a:r>
          </a:p>
        </p:txBody>
      </p:sp>
      <p:sp>
        <p:nvSpPr>
          <p:cNvPr id="3" name="Content Placeholder 2">
            <a:extLst>
              <a:ext uri="{FF2B5EF4-FFF2-40B4-BE49-F238E27FC236}">
                <a16:creationId xmlns:a16="http://schemas.microsoft.com/office/drawing/2014/main" id="{9B39289D-F9C6-1041-80CC-F2B31145FC06}"/>
              </a:ext>
            </a:extLst>
          </p:cNvPr>
          <p:cNvSpPr>
            <a:spLocks noGrp="1"/>
          </p:cNvSpPr>
          <p:nvPr>
            <p:ph sz="quarter" idx="13"/>
          </p:nvPr>
        </p:nvSpPr>
        <p:spPr>
          <a:xfrm>
            <a:off x="913774" y="1546578"/>
            <a:ext cx="10363826" cy="4244621"/>
          </a:xfrm>
        </p:spPr>
        <p:txBody>
          <a:bodyPr>
            <a:normAutofit/>
          </a:bodyPr>
          <a:lstStyle/>
          <a:p>
            <a:r>
              <a:rPr lang="en-ZA" dirty="0"/>
              <a:t>In 2013, the military and police unit, which had been stationed at the site ‘to maintain law and order’ was withdrawn (Nartey, 2016).  </a:t>
            </a:r>
          </a:p>
          <a:p>
            <a:r>
              <a:rPr lang="en-ZA" dirty="0"/>
              <a:t>two years after the mine had stopped production and shifted to ‘care and maintenance’ while continuing to process its existing stock of ore. 3,000 small scale miners occupied the AGA shafts. The entry into the shafts is through pits and a shaft which connects into the network of tunnels underground. </a:t>
            </a:r>
          </a:p>
          <a:p>
            <a:r>
              <a:rPr lang="en-ZA" dirty="0"/>
              <a:t>Movement Committee was set up in Obuasi to negotiate the miners departure from those shafts. This committee was composed of the Minerals Commission, </a:t>
            </a:r>
            <a:r>
              <a:rPr lang="en-ZA" dirty="0" err="1"/>
              <a:t>Adansi</a:t>
            </a:r>
            <a:r>
              <a:rPr lang="en-ZA" dirty="0"/>
              <a:t> Traditional Council, Obuasi Small Scale Miners Association, Ghana National Small Scale Miners Association, Obuasi Municipal Assembly and the Ghana Police Service. </a:t>
            </a:r>
          </a:p>
          <a:p>
            <a:endParaRPr lang="en-ZA" dirty="0"/>
          </a:p>
        </p:txBody>
      </p:sp>
    </p:spTree>
    <p:extLst>
      <p:ext uri="{BB962C8B-B14F-4D97-AF65-F5344CB8AC3E}">
        <p14:creationId xmlns:p14="http://schemas.microsoft.com/office/powerpoint/2010/main" val="3851537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4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33BFE-712E-DF47-A5F6-1E536266D6B0}"/>
              </a:ext>
            </a:extLst>
          </p:cNvPr>
          <p:cNvSpPr>
            <a:spLocks noGrp="1"/>
          </p:cNvSpPr>
          <p:nvPr>
            <p:ph type="title"/>
          </p:nvPr>
        </p:nvSpPr>
        <p:spPr/>
        <p:txBody>
          <a:bodyPr/>
          <a:lstStyle/>
          <a:p>
            <a:r>
              <a:rPr lang="en-US" dirty="0"/>
              <a:t>Compromise?</a:t>
            </a:r>
          </a:p>
        </p:txBody>
      </p:sp>
      <p:sp>
        <p:nvSpPr>
          <p:cNvPr id="3" name="Content Placeholder 2">
            <a:extLst>
              <a:ext uri="{FF2B5EF4-FFF2-40B4-BE49-F238E27FC236}">
                <a16:creationId xmlns:a16="http://schemas.microsoft.com/office/drawing/2014/main" id="{C6370B7B-1526-4F4C-AF75-EA407983B683}"/>
              </a:ext>
            </a:extLst>
          </p:cNvPr>
          <p:cNvSpPr>
            <a:spLocks noGrp="1"/>
          </p:cNvSpPr>
          <p:nvPr>
            <p:ph sz="quarter" idx="13"/>
          </p:nvPr>
        </p:nvSpPr>
        <p:spPr>
          <a:xfrm>
            <a:off x="913774" y="1636890"/>
            <a:ext cx="10363826" cy="4154310"/>
          </a:xfrm>
        </p:spPr>
        <p:txBody>
          <a:bodyPr>
            <a:normAutofit/>
          </a:bodyPr>
          <a:lstStyle/>
          <a:p>
            <a:r>
              <a:rPr lang="en-ZA" dirty="0"/>
              <a:t>60% of their concession for ASM miners. This was to be transferred to the Government of Ghana through the Minerals Commission to other parties and could be worked on by ASM miners once the moratorium is lifted. </a:t>
            </a:r>
          </a:p>
          <a:p>
            <a:r>
              <a:rPr lang="en-ZA" dirty="0"/>
              <a:t>Galamsey doubt that these areas will be profitable for ASM miners. mapping exercise was conducted by AGA on behalf of the Minerals Commission showing the areas which are profitable for ASM operators. </a:t>
            </a:r>
          </a:p>
          <a:p>
            <a:r>
              <a:rPr lang="en-ZA" dirty="0"/>
              <a:t>Pessimism validated with government attempt to license Angel Group of Companies to set up an operation on 60% ceded by AGA. </a:t>
            </a:r>
            <a:endParaRPr lang="en-US" dirty="0"/>
          </a:p>
        </p:txBody>
      </p:sp>
    </p:spTree>
    <p:extLst>
      <p:ext uri="{BB962C8B-B14F-4D97-AF65-F5344CB8AC3E}">
        <p14:creationId xmlns:p14="http://schemas.microsoft.com/office/powerpoint/2010/main" val="2177926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4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8A2A-1F49-6241-A9CA-BA6DA21A3314}"/>
              </a:ext>
            </a:extLst>
          </p:cNvPr>
          <p:cNvSpPr>
            <a:spLocks noGrp="1"/>
          </p:cNvSpPr>
          <p:nvPr>
            <p:ph type="title"/>
          </p:nvPr>
        </p:nvSpPr>
        <p:spPr/>
        <p:txBody>
          <a:bodyPr/>
          <a:lstStyle/>
          <a:p>
            <a:r>
              <a:rPr lang="en-US" dirty="0"/>
              <a:t>Response from GNASSM</a:t>
            </a:r>
          </a:p>
        </p:txBody>
      </p:sp>
      <p:sp>
        <p:nvSpPr>
          <p:cNvPr id="3" name="Content Placeholder 2">
            <a:extLst>
              <a:ext uri="{FF2B5EF4-FFF2-40B4-BE49-F238E27FC236}">
                <a16:creationId xmlns:a16="http://schemas.microsoft.com/office/drawing/2014/main" id="{00446710-32A4-BA4B-BAB3-7BE2D5DB9DD7}"/>
              </a:ext>
            </a:extLst>
          </p:cNvPr>
          <p:cNvSpPr>
            <a:spLocks noGrp="1"/>
          </p:cNvSpPr>
          <p:nvPr>
            <p:ph sz="quarter" idx="13"/>
          </p:nvPr>
        </p:nvSpPr>
        <p:spPr>
          <a:xfrm>
            <a:off x="913774" y="1478844"/>
            <a:ext cx="10363826" cy="4312355"/>
          </a:xfrm>
        </p:spPr>
        <p:txBody>
          <a:bodyPr>
            <a:normAutofit/>
          </a:bodyPr>
          <a:lstStyle/>
          <a:p>
            <a:pPr marL="0" indent="0">
              <a:buNone/>
            </a:pPr>
            <a:r>
              <a:rPr lang="en-ZA" dirty="0"/>
              <a:t>The Obuasi Branch of the GNASSM condemned this in a press conference held on November 28, 2018 (Abeam, 2018). </a:t>
            </a:r>
          </a:p>
          <a:p>
            <a:pPr marL="0" indent="0">
              <a:buNone/>
            </a:pPr>
            <a:endParaRPr lang="en-ZA" dirty="0"/>
          </a:p>
          <a:p>
            <a:pPr marL="0" indent="0">
              <a:buNone/>
            </a:pPr>
            <a:r>
              <a:rPr lang="en-ZA" dirty="0"/>
              <a:t>‘The chiefs, elders, opinion leaders, small-scale miners in the Obuasi Municipality and </a:t>
            </a:r>
            <a:r>
              <a:rPr lang="en-ZA" dirty="0" err="1"/>
              <a:t>Amansie</a:t>
            </a:r>
            <a:r>
              <a:rPr lang="en-ZA" dirty="0"/>
              <a:t> strongly object ... to Angel Group of Companies, and warn the Minerals Commission to immediately stop processing particulars on the concession and avoid any conflict...We want AGA to have their peace to work without any problem with the Obuasi Community to ensure investor confidence for the progress of Obuasi and Mother Ghana.’</a:t>
            </a:r>
          </a:p>
          <a:p>
            <a:pPr marL="0" indent="0">
              <a:buNone/>
            </a:pPr>
            <a:endParaRPr lang="en-US" dirty="0"/>
          </a:p>
        </p:txBody>
      </p:sp>
    </p:spTree>
    <p:extLst>
      <p:ext uri="{BB962C8B-B14F-4D97-AF65-F5344CB8AC3E}">
        <p14:creationId xmlns:p14="http://schemas.microsoft.com/office/powerpoint/2010/main" val="4567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4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70EE-D9AD-084D-BA2F-100677FEACB1}"/>
              </a:ext>
            </a:extLst>
          </p:cNvPr>
          <p:cNvSpPr>
            <a:spLocks noGrp="1"/>
          </p:cNvSpPr>
          <p:nvPr>
            <p:ph type="title"/>
          </p:nvPr>
        </p:nvSpPr>
        <p:spPr/>
        <p:txBody>
          <a:bodyPr/>
          <a:lstStyle/>
          <a:p>
            <a:r>
              <a:rPr lang="en-US" dirty="0"/>
              <a:t>a galamsey miner on the state</a:t>
            </a:r>
          </a:p>
        </p:txBody>
      </p:sp>
      <p:sp>
        <p:nvSpPr>
          <p:cNvPr id="3" name="Content Placeholder 2">
            <a:extLst>
              <a:ext uri="{FF2B5EF4-FFF2-40B4-BE49-F238E27FC236}">
                <a16:creationId xmlns:a16="http://schemas.microsoft.com/office/drawing/2014/main" id="{CF46FF7B-D92F-FA44-B90D-E9CC857354B3}"/>
              </a:ext>
            </a:extLst>
          </p:cNvPr>
          <p:cNvSpPr>
            <a:spLocks noGrp="1"/>
          </p:cNvSpPr>
          <p:nvPr>
            <p:ph sz="quarter" idx="13"/>
          </p:nvPr>
        </p:nvSpPr>
        <p:spPr>
          <a:xfrm>
            <a:off x="913774" y="1701210"/>
            <a:ext cx="10363826" cy="4089990"/>
          </a:xfrm>
        </p:spPr>
        <p:txBody>
          <a:bodyPr>
            <a:normAutofit/>
          </a:bodyPr>
          <a:lstStyle/>
          <a:p>
            <a:pPr marL="0" indent="0">
              <a:buNone/>
            </a:pPr>
            <a:r>
              <a:rPr lang="en-ZA" dirty="0"/>
              <a:t>In the aftermath of a mass arrest of mineworkers a financier explains:</a:t>
            </a:r>
          </a:p>
          <a:p>
            <a:pPr marL="0" indent="0">
              <a:buNone/>
            </a:pPr>
            <a:r>
              <a:rPr lang="en-ZA" dirty="0"/>
              <a:t>So when I went to the police station to write my statements, they called the Municipal Chief Executive (MCE) what he said was if I have been arrested then they need to arrest the chief of the area as well. they brought the chief to the police station as we all know chiefs don’t do illegal mining (galamsey) so they should leave him alone and deal with me. So I told them I wasn’t an illegal miner, because if I were I wouldn’t have done </a:t>
            </a:r>
            <a:r>
              <a:rPr lang="en-ZA" b="1" dirty="0"/>
              <a:t>renovation at their police station and at the clinic. </a:t>
            </a:r>
          </a:p>
          <a:p>
            <a:pPr marL="0" indent="0">
              <a:buNone/>
            </a:pPr>
            <a:r>
              <a:rPr lang="en-ZA" dirty="0"/>
              <a:t>When I was renovating their station for them (Police) why didn’t they question me on what basis was I doing it, but instead looked on for me to do it for them only to come back and arrest me for doing illegal mining? </a:t>
            </a:r>
            <a:r>
              <a:rPr lang="en-ZA" b="1" dirty="0"/>
              <a:t>If the government had supported me, I would have gone far. The state should rather support the sector to thrive than kicking against it. It got to a point the company even told me they want to pay me off so I can leave their concession for them but I refused. </a:t>
            </a:r>
          </a:p>
          <a:p>
            <a:endParaRPr lang="en-US" dirty="0"/>
          </a:p>
        </p:txBody>
      </p:sp>
    </p:spTree>
    <p:extLst>
      <p:ext uri="{BB962C8B-B14F-4D97-AF65-F5344CB8AC3E}">
        <p14:creationId xmlns:p14="http://schemas.microsoft.com/office/powerpoint/2010/main" val="188294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4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CFDA2-F3DC-B44A-901E-FE70ED851DA9}"/>
              </a:ext>
            </a:extLst>
          </p:cNvPr>
          <p:cNvSpPr>
            <a:spLocks noGrp="1"/>
          </p:cNvSpPr>
          <p:nvPr>
            <p:ph type="title"/>
          </p:nvPr>
        </p:nvSpPr>
        <p:spPr/>
        <p:txBody>
          <a:bodyPr/>
          <a:lstStyle/>
          <a:p>
            <a:r>
              <a:rPr lang="en-US" dirty="0"/>
              <a:t>Galamsey miner on the state</a:t>
            </a:r>
          </a:p>
        </p:txBody>
      </p:sp>
      <p:sp>
        <p:nvSpPr>
          <p:cNvPr id="3" name="Content Placeholder 2">
            <a:extLst>
              <a:ext uri="{FF2B5EF4-FFF2-40B4-BE49-F238E27FC236}">
                <a16:creationId xmlns:a16="http://schemas.microsoft.com/office/drawing/2014/main" id="{4D6F303E-1D06-2047-A5EA-7953EB729B92}"/>
              </a:ext>
            </a:extLst>
          </p:cNvPr>
          <p:cNvSpPr>
            <a:spLocks noGrp="1"/>
          </p:cNvSpPr>
          <p:nvPr>
            <p:ph sz="quarter" idx="13"/>
          </p:nvPr>
        </p:nvSpPr>
        <p:spPr>
          <a:xfrm>
            <a:off x="1025912" y="2520176"/>
            <a:ext cx="10251688" cy="3271023"/>
          </a:xfrm>
        </p:spPr>
        <p:txBody>
          <a:bodyPr>
            <a:normAutofit/>
          </a:bodyPr>
          <a:lstStyle/>
          <a:p>
            <a:pPr marL="0" indent="0">
              <a:buNone/>
            </a:pPr>
            <a:r>
              <a:rPr lang="en-ZA" dirty="0"/>
              <a:t>As </a:t>
            </a:r>
            <a:r>
              <a:rPr lang="en-ZA" dirty="0" err="1"/>
              <a:t>Alhaji</a:t>
            </a:r>
            <a:r>
              <a:rPr lang="en-ZA" dirty="0"/>
              <a:t> Ben Abdullah, a financier explains the implication of the ban:</a:t>
            </a:r>
          </a:p>
          <a:p>
            <a:pPr marL="0" indent="0">
              <a:buNone/>
            </a:pPr>
            <a:r>
              <a:rPr lang="en-ZA" dirty="0"/>
              <a:t>…so if the state stops us just in the middle of it as it has done now and we’re unable to educate our children they will also have no other choice than the galamsey and the chain will continue, you can kill all of today or tomorrow there will be another set of people doing the same work unless you allow to system to end itself. </a:t>
            </a:r>
          </a:p>
        </p:txBody>
      </p:sp>
    </p:spTree>
    <p:extLst>
      <p:ext uri="{BB962C8B-B14F-4D97-AF65-F5344CB8AC3E}">
        <p14:creationId xmlns:p14="http://schemas.microsoft.com/office/powerpoint/2010/main" val="586310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4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5EC7-034D-0143-9269-EBF4457ABF8F}"/>
              </a:ext>
            </a:extLst>
          </p:cNvPr>
          <p:cNvSpPr>
            <a:spLocks noGrp="1"/>
          </p:cNvSpPr>
          <p:nvPr>
            <p:ph type="title"/>
          </p:nvPr>
        </p:nvSpPr>
        <p:spPr/>
        <p:txBody>
          <a:bodyPr/>
          <a:lstStyle/>
          <a:p>
            <a:r>
              <a:rPr lang="en-US" dirty="0"/>
              <a:t>General Conclusions</a:t>
            </a:r>
          </a:p>
        </p:txBody>
      </p:sp>
      <p:sp>
        <p:nvSpPr>
          <p:cNvPr id="3" name="Content Placeholder 2">
            <a:extLst>
              <a:ext uri="{FF2B5EF4-FFF2-40B4-BE49-F238E27FC236}">
                <a16:creationId xmlns:a16="http://schemas.microsoft.com/office/drawing/2014/main" id="{CCE6AB5B-E4A1-9A43-8362-EAC75A7343CD}"/>
              </a:ext>
            </a:extLst>
          </p:cNvPr>
          <p:cNvSpPr>
            <a:spLocks noGrp="1"/>
          </p:cNvSpPr>
          <p:nvPr>
            <p:ph sz="quarter" idx="13"/>
          </p:nvPr>
        </p:nvSpPr>
        <p:spPr>
          <a:xfrm>
            <a:off x="913774" y="1616150"/>
            <a:ext cx="10363826" cy="4175050"/>
          </a:xfrm>
        </p:spPr>
        <p:txBody>
          <a:bodyPr>
            <a:normAutofit/>
          </a:bodyPr>
          <a:lstStyle/>
          <a:p>
            <a:r>
              <a:rPr lang="en-ZA" dirty="0"/>
              <a:t>The apparent contradictory interventions by the state are underscored by an overriding interest in preserving the dominance of LSM operations and hence disarticulation</a:t>
            </a:r>
          </a:p>
          <a:p>
            <a:r>
              <a:rPr lang="en-ZA" dirty="0"/>
              <a:t>Current measure to introduce community mining with local government guiding projects that bring together of small scale miners and investors with the aim of building the local economy; state led process. Intends to deploy mechanisation with honeycomb method; women excluded </a:t>
            </a:r>
          </a:p>
          <a:p>
            <a:r>
              <a:rPr lang="en-ZA" dirty="0"/>
              <a:t>Early stages, direction this policy initiative will take? Can the state act in the interests of small-scale producers? Can local government provide the vehicle for this? Capacity?</a:t>
            </a:r>
          </a:p>
          <a:p>
            <a:r>
              <a:rPr lang="en-ZA" dirty="0"/>
              <a:t>On October 23, 2016 at a demonstration by the GNASSM in Obuasi</a:t>
            </a:r>
          </a:p>
          <a:p>
            <a:pPr marL="0" indent="0">
              <a:buNone/>
            </a:pPr>
            <a:r>
              <a:rPr lang="en-ZA" dirty="0"/>
              <a:t>‘Is AGA bigger than Ghana? ... Is the current governing body helping AGA destroy the peace and harmony of </a:t>
            </a:r>
            <a:r>
              <a:rPr lang="en-ZA" dirty="0" err="1"/>
              <a:t>Obuaseman</a:t>
            </a:r>
            <a:r>
              <a:rPr lang="en-ZA" dirty="0"/>
              <a:t>?’ </a:t>
            </a:r>
          </a:p>
          <a:p>
            <a:endParaRPr lang="en-ZA" dirty="0"/>
          </a:p>
          <a:p>
            <a:pPr marL="0" indent="0">
              <a:buNone/>
            </a:pPr>
            <a:endParaRPr lang="en-US" dirty="0"/>
          </a:p>
        </p:txBody>
      </p:sp>
    </p:spTree>
    <p:extLst>
      <p:ext uri="{BB962C8B-B14F-4D97-AF65-F5344CB8AC3E}">
        <p14:creationId xmlns:p14="http://schemas.microsoft.com/office/powerpoint/2010/main" val="194725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4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3181F-A31A-AF45-AFA3-16E183ED6C1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A1CFE2D0-ADDF-6945-9B5C-DC7704915446}"/>
              </a:ext>
            </a:extLst>
          </p:cNvPr>
          <p:cNvSpPr>
            <a:spLocks noGrp="1"/>
          </p:cNvSpPr>
          <p:nvPr>
            <p:ph sz="quarter" idx="13"/>
          </p:nvPr>
        </p:nvSpPr>
        <p:spPr>
          <a:xfrm>
            <a:off x="913774" y="1658680"/>
            <a:ext cx="10363826" cy="4132520"/>
          </a:xfrm>
        </p:spPr>
        <p:txBody>
          <a:bodyPr>
            <a:normAutofit lnSpcReduction="10000"/>
          </a:bodyPr>
          <a:lstStyle/>
          <a:p>
            <a:r>
              <a:rPr lang="en-ZA" dirty="0"/>
              <a:t>Part of a broader PhD thesis compared gold mining in Ghana and South Africa integrates fieldwork this year; one key finding is the central role of the state; contradictory</a:t>
            </a:r>
          </a:p>
          <a:p>
            <a:r>
              <a:rPr lang="en-ZA" dirty="0"/>
              <a:t>In South Africa, after 1994 policy sought to transform the mining sector, ASM was part of this vision. Space has been created for some operations to enable the emergence of black capitalists; the dominance of LSM operations has closed the space for artisanal and small-scale forms of mining operations</a:t>
            </a:r>
          </a:p>
          <a:p>
            <a:r>
              <a:rPr lang="en-ZA" dirty="0"/>
              <a:t>ASM is a broad category and includes junior miners at the larger scale end of the spectrum. Term jumbles together rudimentary forms of mining and self employed operations with large scale more mechanised operations</a:t>
            </a:r>
          </a:p>
          <a:p>
            <a:r>
              <a:rPr lang="en-ZA" dirty="0"/>
              <a:t> criminalised forms of mining are also determined in relation to nature of commodities in question (non-precious minerals tend to attract less state interest), contestation over concessions. </a:t>
            </a:r>
          </a:p>
          <a:p>
            <a:r>
              <a:rPr lang="en-ZA" dirty="0"/>
              <a:t>Central problem: policy interventions tend to undermine the transformation of petty commodity production and petty capitalism in mining into safer or sophisticated ventures</a:t>
            </a:r>
          </a:p>
          <a:p>
            <a:endParaRPr lang="en-ZA" dirty="0"/>
          </a:p>
        </p:txBody>
      </p:sp>
    </p:spTree>
    <p:extLst>
      <p:ext uri="{BB962C8B-B14F-4D97-AF65-F5344CB8AC3E}">
        <p14:creationId xmlns:p14="http://schemas.microsoft.com/office/powerpoint/2010/main" val="255574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4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28693-AA06-2448-B39E-FDE28445F7AF}"/>
              </a:ext>
            </a:extLst>
          </p:cNvPr>
          <p:cNvSpPr>
            <a:spLocks noGrp="1"/>
          </p:cNvSpPr>
          <p:nvPr>
            <p:ph type="title"/>
          </p:nvPr>
        </p:nvSpPr>
        <p:spPr/>
        <p:txBody>
          <a:bodyPr/>
          <a:lstStyle/>
          <a:p>
            <a:r>
              <a:rPr lang="en-US" dirty="0"/>
              <a:t>General conceptual framing</a:t>
            </a:r>
          </a:p>
        </p:txBody>
      </p:sp>
      <p:sp>
        <p:nvSpPr>
          <p:cNvPr id="3" name="Content Placeholder 2">
            <a:extLst>
              <a:ext uri="{FF2B5EF4-FFF2-40B4-BE49-F238E27FC236}">
                <a16:creationId xmlns:a16="http://schemas.microsoft.com/office/drawing/2014/main" id="{EF85F17C-F54C-2D4D-9EC6-023D678BD063}"/>
              </a:ext>
            </a:extLst>
          </p:cNvPr>
          <p:cNvSpPr>
            <a:spLocks noGrp="1"/>
          </p:cNvSpPr>
          <p:nvPr>
            <p:ph sz="quarter" idx="13"/>
          </p:nvPr>
        </p:nvSpPr>
        <p:spPr>
          <a:xfrm>
            <a:off x="913774" y="1711842"/>
            <a:ext cx="10363826" cy="4079357"/>
          </a:xfrm>
        </p:spPr>
        <p:txBody>
          <a:bodyPr>
            <a:normAutofit/>
          </a:bodyPr>
          <a:lstStyle/>
          <a:p>
            <a:r>
              <a:rPr lang="en-ZA" dirty="0"/>
              <a:t>Amin (1976 :237) contrasts the articulation of developed economies, as integrated entities, with the disarticulation of underdeveloped economies which are not similarly integrated. </a:t>
            </a:r>
          </a:p>
          <a:p>
            <a:r>
              <a:rPr lang="en-ZA" dirty="0"/>
              <a:t>Amin (1976: 245) highlights consequences for capital accumulation in the periphery. Integration in the global markets undermines investment by local capital in industry. </a:t>
            </a:r>
          </a:p>
          <a:p>
            <a:r>
              <a:rPr lang="en-ZA" dirty="0"/>
              <a:t>ASM emerges in the aftermath of structural adjustment and economic reform programs as an organic response to large scale retrenchment in mining, but also crisis in livelihoods and social reproduction</a:t>
            </a:r>
            <a:endParaRPr lang="en-US" dirty="0"/>
          </a:p>
        </p:txBody>
      </p:sp>
    </p:spTree>
    <p:extLst>
      <p:ext uri="{BB962C8B-B14F-4D97-AF65-F5344CB8AC3E}">
        <p14:creationId xmlns:p14="http://schemas.microsoft.com/office/powerpoint/2010/main" val="146231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4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B323-DCDB-2248-BBC7-F4A041B88180}"/>
              </a:ext>
            </a:extLst>
          </p:cNvPr>
          <p:cNvSpPr>
            <a:spLocks noGrp="1"/>
          </p:cNvSpPr>
          <p:nvPr>
            <p:ph type="title"/>
          </p:nvPr>
        </p:nvSpPr>
        <p:spPr/>
        <p:txBody>
          <a:bodyPr>
            <a:normAutofit/>
          </a:bodyPr>
          <a:lstStyle/>
          <a:p>
            <a:r>
              <a:rPr lang="en-US" dirty="0"/>
              <a:t>Obuasi and dispossession of indigenous mining</a:t>
            </a:r>
          </a:p>
        </p:txBody>
      </p:sp>
      <p:sp>
        <p:nvSpPr>
          <p:cNvPr id="3" name="Content Placeholder 2">
            <a:extLst>
              <a:ext uri="{FF2B5EF4-FFF2-40B4-BE49-F238E27FC236}">
                <a16:creationId xmlns:a16="http://schemas.microsoft.com/office/drawing/2014/main" id="{09651E56-4EDB-4A47-AF06-0DE2CBEB2EC5}"/>
              </a:ext>
            </a:extLst>
          </p:cNvPr>
          <p:cNvSpPr>
            <a:spLocks noGrp="1"/>
          </p:cNvSpPr>
          <p:nvPr>
            <p:ph sz="quarter" idx="13"/>
          </p:nvPr>
        </p:nvSpPr>
        <p:spPr>
          <a:xfrm>
            <a:off x="913774" y="1871330"/>
            <a:ext cx="10363826" cy="3919869"/>
          </a:xfrm>
        </p:spPr>
        <p:txBody>
          <a:bodyPr>
            <a:normAutofit/>
          </a:bodyPr>
          <a:lstStyle/>
          <a:p>
            <a:r>
              <a:rPr lang="en-ZA" dirty="0"/>
              <a:t>Honeycomb method: Precolonial mining operations centred on surface deposits in soft oxides using pits as low as 5 to 20 feet. Later pits were 30 to 60 feet deep and 2 to 3 feet wide. Families worked pits together and surface level mining was worthwhile. </a:t>
            </a:r>
            <a:endParaRPr lang="en-US" dirty="0"/>
          </a:p>
          <a:p>
            <a:r>
              <a:rPr lang="en-ZA" dirty="0"/>
              <a:t>Crown Lands Bill drafted in 1894 to transfer ownership of unused or unoccupied lands. To enable the entry of British plantation agriculture and secure control over gold production. </a:t>
            </a:r>
          </a:p>
          <a:p>
            <a:r>
              <a:rPr lang="en-ZA" dirty="0"/>
              <a:t>1000 indigenous miners were dispossessed with the entry of Ashanti Gold Company formed out of the local Cot D’or mining firm</a:t>
            </a:r>
          </a:p>
          <a:p>
            <a:r>
              <a:rPr lang="en-ZA" dirty="0"/>
              <a:t>1905 indigenous gold mining banned; 1989 legalisation of ASM by PNDC repeals ban</a:t>
            </a:r>
          </a:p>
          <a:p>
            <a:pPr marL="0" indent="0">
              <a:buNone/>
            </a:pPr>
            <a:endParaRPr lang="en-ZA" dirty="0"/>
          </a:p>
          <a:p>
            <a:pPr marL="0" indent="0">
              <a:buNone/>
            </a:pPr>
            <a:endParaRPr lang="en-US" dirty="0"/>
          </a:p>
        </p:txBody>
      </p:sp>
      <p:sp>
        <p:nvSpPr>
          <p:cNvPr id="4" name="TextBox 3">
            <a:extLst>
              <a:ext uri="{FF2B5EF4-FFF2-40B4-BE49-F238E27FC236}">
                <a16:creationId xmlns:a16="http://schemas.microsoft.com/office/drawing/2014/main" id="{1B863D0A-FDFF-BB4C-80EF-8925BA274303}"/>
              </a:ext>
            </a:extLst>
          </p:cNvPr>
          <p:cNvSpPr txBox="1"/>
          <p:nvPr/>
        </p:nvSpPr>
        <p:spPr>
          <a:xfrm>
            <a:off x="8017727" y="6133171"/>
            <a:ext cx="184731" cy="646331"/>
          </a:xfrm>
          <a:prstGeom prst="rect">
            <a:avLst/>
          </a:prstGeom>
          <a:noFill/>
        </p:spPr>
        <p:txBody>
          <a:bodyPr wrap="none" rtlCol="0">
            <a:spAutoFit/>
          </a:bodyPr>
          <a:lstStyle/>
          <a:p>
            <a:endParaRPr lang="en-US" dirty="0"/>
          </a:p>
          <a:p>
            <a:endParaRPr lang="en-US" dirty="0"/>
          </a:p>
        </p:txBody>
      </p:sp>
    </p:spTree>
    <p:extLst>
      <p:ext uri="{BB962C8B-B14F-4D97-AF65-F5344CB8AC3E}">
        <p14:creationId xmlns:p14="http://schemas.microsoft.com/office/powerpoint/2010/main" val="1760962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E601-3F5E-C143-B573-6A799AA38419}"/>
              </a:ext>
            </a:extLst>
          </p:cNvPr>
          <p:cNvSpPr>
            <a:spLocks noGrp="1"/>
          </p:cNvSpPr>
          <p:nvPr>
            <p:ph type="title"/>
          </p:nvPr>
        </p:nvSpPr>
        <p:spPr/>
        <p:txBody>
          <a:bodyPr/>
          <a:lstStyle/>
          <a:p>
            <a:r>
              <a:rPr lang="en-US" dirty="0"/>
              <a:t>GHANA CONTEXT</a:t>
            </a:r>
          </a:p>
        </p:txBody>
      </p:sp>
      <p:sp>
        <p:nvSpPr>
          <p:cNvPr id="3" name="Content Placeholder 2">
            <a:extLst>
              <a:ext uri="{FF2B5EF4-FFF2-40B4-BE49-F238E27FC236}">
                <a16:creationId xmlns:a16="http://schemas.microsoft.com/office/drawing/2014/main" id="{1FA1B69B-AD09-CA4B-93FC-FDC9CD0B953D}"/>
              </a:ext>
            </a:extLst>
          </p:cNvPr>
          <p:cNvSpPr>
            <a:spLocks noGrp="1"/>
          </p:cNvSpPr>
          <p:nvPr>
            <p:ph sz="quarter" idx="13"/>
          </p:nvPr>
        </p:nvSpPr>
        <p:spPr/>
        <p:txBody>
          <a:bodyPr>
            <a:normAutofit fontScale="92500" lnSpcReduction="10000"/>
          </a:bodyPr>
          <a:lstStyle/>
          <a:p>
            <a:r>
              <a:rPr lang="en-US" dirty="0"/>
              <a:t>Ghana case: Anglo Gold Ashanti concession </a:t>
            </a:r>
            <a:r>
              <a:rPr lang="en-ZA" dirty="0"/>
              <a:t>covers almost the entire Obuasi Municipality which is 220.7 square kilometres; dominant and only corporation in Obuasi</a:t>
            </a:r>
          </a:p>
          <a:p>
            <a:r>
              <a:rPr lang="en-GB" dirty="0"/>
              <a:t>Agriculture accounts for a high share of employment at 40.65%, also has a low and falling share of GDP at 17.2% (World Bank, 2017). </a:t>
            </a:r>
          </a:p>
          <a:p>
            <a:r>
              <a:rPr lang="en-ZA" dirty="0" err="1"/>
              <a:t>Deagrarianisation</a:t>
            </a:r>
            <a:r>
              <a:rPr lang="en-ZA" dirty="0"/>
              <a:t> that is agriculture is being displaced as the main livelihood activity in rural communities</a:t>
            </a:r>
            <a:r>
              <a:rPr lang="en-GB" dirty="0"/>
              <a:t>. Combination of factors including ASM </a:t>
            </a:r>
          </a:p>
          <a:p>
            <a:r>
              <a:rPr lang="en-ZA" dirty="0"/>
              <a:t>Estimated that there are about 1 million who are directly, 4-5 million indirectly </a:t>
            </a:r>
          </a:p>
          <a:p>
            <a:r>
              <a:rPr lang="en-ZA" dirty="0"/>
              <a:t>Reforms introduced in 1989; ASM mining law as specific legislation. Regulation led to a different form of criminalisation</a:t>
            </a:r>
          </a:p>
          <a:p>
            <a:r>
              <a:rPr lang="en-ZA" dirty="0"/>
              <a:t>Culminates in 2017, the government of Ghana imposed a nationwide ban on artisanal and small scale mining. Operation Vanguard led by special military units across the country occupy Obuasi</a:t>
            </a:r>
          </a:p>
          <a:p>
            <a:endParaRPr lang="en-US" dirty="0"/>
          </a:p>
        </p:txBody>
      </p:sp>
    </p:spTree>
    <p:extLst>
      <p:ext uri="{BB962C8B-B14F-4D97-AF65-F5344CB8AC3E}">
        <p14:creationId xmlns:p14="http://schemas.microsoft.com/office/powerpoint/2010/main" val="50994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38F5-BF27-FB41-A8F3-184906FD6EF9}"/>
              </a:ext>
            </a:extLst>
          </p:cNvPr>
          <p:cNvSpPr>
            <a:spLocks noGrp="1"/>
          </p:cNvSpPr>
          <p:nvPr>
            <p:ph type="title"/>
          </p:nvPr>
        </p:nvSpPr>
        <p:spPr/>
        <p:txBody>
          <a:bodyPr/>
          <a:lstStyle/>
          <a:p>
            <a:r>
              <a:rPr lang="en-US" dirty="0"/>
              <a:t>Cocoa farm next to ASM site</a:t>
            </a:r>
          </a:p>
        </p:txBody>
      </p:sp>
      <p:sp>
        <p:nvSpPr>
          <p:cNvPr id="3" name="Content Placeholder 2">
            <a:extLst>
              <a:ext uri="{FF2B5EF4-FFF2-40B4-BE49-F238E27FC236}">
                <a16:creationId xmlns:a16="http://schemas.microsoft.com/office/drawing/2014/main" id="{3EDA4631-ED74-314D-B7DF-C816A5FDBD57}"/>
              </a:ext>
            </a:extLst>
          </p:cNvPr>
          <p:cNvSpPr>
            <a:spLocks noGrp="1"/>
          </p:cNvSpPr>
          <p:nvPr>
            <p:ph sz="quarter" idx="13"/>
          </p:nvPr>
        </p:nvSpPr>
        <p:spPr/>
        <p:txBody>
          <a:bodyPr/>
          <a:lstStyle/>
          <a:p>
            <a:endParaRPr lang="en-US" dirty="0"/>
          </a:p>
        </p:txBody>
      </p:sp>
      <p:pic>
        <p:nvPicPr>
          <p:cNvPr id="4" name="Picture 3">
            <a:extLst>
              <a:ext uri="{FF2B5EF4-FFF2-40B4-BE49-F238E27FC236}">
                <a16:creationId xmlns:a16="http://schemas.microsoft.com/office/drawing/2014/main" id="{44EB537B-467B-9447-AA07-FB15909E4D9D}"/>
              </a:ext>
            </a:extLst>
          </p:cNvPr>
          <p:cNvPicPr>
            <a:picLocks noChangeAspect="1"/>
          </p:cNvPicPr>
          <p:nvPr/>
        </p:nvPicPr>
        <p:blipFill>
          <a:blip r:embed="rId2"/>
          <a:stretch>
            <a:fillRect/>
          </a:stretch>
        </p:blipFill>
        <p:spPr>
          <a:xfrm>
            <a:off x="677334" y="1463675"/>
            <a:ext cx="8596668" cy="4784725"/>
          </a:xfrm>
          <a:prstGeom prst="rect">
            <a:avLst/>
          </a:prstGeom>
        </p:spPr>
      </p:pic>
    </p:spTree>
    <p:extLst>
      <p:ext uri="{BB962C8B-B14F-4D97-AF65-F5344CB8AC3E}">
        <p14:creationId xmlns:p14="http://schemas.microsoft.com/office/powerpoint/2010/main" val="858640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D2E4-0CE2-524C-AE82-704E37B8B88F}"/>
              </a:ext>
            </a:extLst>
          </p:cNvPr>
          <p:cNvSpPr>
            <a:spLocks noGrp="1"/>
          </p:cNvSpPr>
          <p:nvPr>
            <p:ph type="title"/>
          </p:nvPr>
        </p:nvSpPr>
        <p:spPr/>
        <p:txBody>
          <a:bodyPr>
            <a:normAutofit/>
          </a:bodyPr>
          <a:lstStyle/>
          <a:p>
            <a:r>
              <a:rPr lang="en-US" dirty="0"/>
              <a:t>Honeycomb mine shaft;</a:t>
            </a:r>
            <a:r>
              <a:rPr lang="en-ZA" dirty="0"/>
              <a:t> 40 feet deep </a:t>
            </a:r>
            <a:br>
              <a:rPr lang="en-ZA" dirty="0"/>
            </a:br>
            <a:endParaRPr lang="en-US" dirty="0"/>
          </a:p>
        </p:txBody>
      </p:sp>
      <p:pic>
        <p:nvPicPr>
          <p:cNvPr id="5" name="Content Placeholder 4">
            <a:extLst>
              <a:ext uri="{FF2B5EF4-FFF2-40B4-BE49-F238E27FC236}">
                <a16:creationId xmlns:a16="http://schemas.microsoft.com/office/drawing/2014/main" id="{EC582049-3127-4149-8CEE-53E16FA3BD03}"/>
              </a:ext>
            </a:extLst>
          </p:cNvPr>
          <p:cNvPicPr>
            <a:picLocks noGrp="1" noChangeAspect="1"/>
          </p:cNvPicPr>
          <p:nvPr>
            <p:ph sz="quarter" idx="13"/>
          </p:nvPr>
        </p:nvPicPr>
        <p:blipFill>
          <a:blip r:embed="rId2"/>
          <a:stretch>
            <a:fillRect/>
          </a:stretch>
        </p:blipFill>
        <p:spPr>
          <a:xfrm>
            <a:off x="1478845" y="1153977"/>
            <a:ext cx="7153804" cy="5354332"/>
          </a:xfrm>
        </p:spPr>
      </p:pic>
    </p:spTree>
    <p:extLst>
      <p:ext uri="{BB962C8B-B14F-4D97-AF65-F5344CB8AC3E}">
        <p14:creationId xmlns:p14="http://schemas.microsoft.com/office/powerpoint/2010/main" val="219627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E0679-650B-D44F-8163-19A926705826}"/>
              </a:ext>
            </a:extLst>
          </p:cNvPr>
          <p:cNvSpPr>
            <a:spLocks noGrp="1"/>
          </p:cNvSpPr>
          <p:nvPr>
            <p:ph type="title"/>
          </p:nvPr>
        </p:nvSpPr>
        <p:spPr/>
        <p:txBody>
          <a:bodyPr/>
          <a:lstStyle/>
          <a:p>
            <a:r>
              <a:rPr lang="en-US" dirty="0"/>
              <a:t>Milling workshop</a:t>
            </a:r>
          </a:p>
        </p:txBody>
      </p:sp>
      <p:sp>
        <p:nvSpPr>
          <p:cNvPr id="3" name="Content Placeholder 2">
            <a:extLst>
              <a:ext uri="{FF2B5EF4-FFF2-40B4-BE49-F238E27FC236}">
                <a16:creationId xmlns:a16="http://schemas.microsoft.com/office/drawing/2014/main" id="{4DD42D0E-BBC4-2E48-B48E-036D64FDC58D}"/>
              </a:ext>
            </a:extLst>
          </p:cNvPr>
          <p:cNvSpPr>
            <a:spLocks noGrp="1"/>
          </p:cNvSpPr>
          <p:nvPr>
            <p:ph sz="quarter" idx="13"/>
          </p:nvPr>
        </p:nvSpPr>
        <p:spPr/>
        <p:txBody>
          <a:bodyPr/>
          <a:lstStyle/>
          <a:p>
            <a:endParaRPr lang="en-US"/>
          </a:p>
        </p:txBody>
      </p:sp>
      <p:pic>
        <p:nvPicPr>
          <p:cNvPr id="4" name="Picture 3">
            <a:extLst>
              <a:ext uri="{FF2B5EF4-FFF2-40B4-BE49-F238E27FC236}">
                <a16:creationId xmlns:a16="http://schemas.microsoft.com/office/drawing/2014/main" id="{DA07A8EF-D122-C24D-96BC-6FFEEFCAA2B5}"/>
              </a:ext>
            </a:extLst>
          </p:cNvPr>
          <p:cNvPicPr>
            <a:picLocks noChangeAspect="1"/>
          </p:cNvPicPr>
          <p:nvPr/>
        </p:nvPicPr>
        <p:blipFill>
          <a:blip r:embed="rId2"/>
          <a:stretch>
            <a:fillRect/>
          </a:stretch>
        </p:blipFill>
        <p:spPr>
          <a:xfrm>
            <a:off x="1027289" y="1585208"/>
            <a:ext cx="8246714" cy="4430990"/>
          </a:xfrm>
          <a:prstGeom prst="rect">
            <a:avLst/>
          </a:prstGeom>
        </p:spPr>
      </p:pic>
    </p:spTree>
    <p:extLst>
      <p:ext uri="{BB962C8B-B14F-4D97-AF65-F5344CB8AC3E}">
        <p14:creationId xmlns:p14="http://schemas.microsoft.com/office/powerpoint/2010/main" val="835701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4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27256-6458-0F4D-B6B3-83FB6E55E73F}"/>
              </a:ext>
            </a:extLst>
          </p:cNvPr>
          <p:cNvSpPr>
            <a:spLocks noGrp="1"/>
          </p:cNvSpPr>
          <p:nvPr>
            <p:ph type="title"/>
          </p:nvPr>
        </p:nvSpPr>
        <p:spPr/>
        <p:txBody>
          <a:bodyPr/>
          <a:lstStyle/>
          <a:p>
            <a:r>
              <a:rPr lang="en-US" dirty="0" err="1"/>
              <a:t>Criminalisation</a:t>
            </a:r>
            <a:r>
              <a:rPr lang="en-US" dirty="0"/>
              <a:t> persists</a:t>
            </a:r>
          </a:p>
        </p:txBody>
      </p:sp>
      <p:sp>
        <p:nvSpPr>
          <p:cNvPr id="3" name="Content Placeholder 2">
            <a:extLst>
              <a:ext uri="{FF2B5EF4-FFF2-40B4-BE49-F238E27FC236}">
                <a16:creationId xmlns:a16="http://schemas.microsoft.com/office/drawing/2014/main" id="{A09D9187-D78F-F341-890E-E01B3B6306D5}"/>
              </a:ext>
            </a:extLst>
          </p:cNvPr>
          <p:cNvSpPr>
            <a:spLocks noGrp="1"/>
          </p:cNvSpPr>
          <p:nvPr>
            <p:ph sz="quarter" idx="13"/>
          </p:nvPr>
        </p:nvSpPr>
        <p:spPr>
          <a:xfrm>
            <a:off x="913774" y="1594884"/>
            <a:ext cx="10363826" cy="4196315"/>
          </a:xfrm>
        </p:spPr>
        <p:txBody>
          <a:bodyPr>
            <a:normAutofit/>
          </a:bodyPr>
          <a:lstStyle/>
          <a:p>
            <a:endParaRPr lang="en-ZA" dirty="0"/>
          </a:p>
          <a:p>
            <a:r>
              <a:rPr lang="en-ZA" dirty="0"/>
              <a:t>Regulation created new conditions for criminalisation; bureaucratic red tape, cost of accessing licenses (associations organising groups to purchase licenses), preferred concessions not being offered; exclusions persist</a:t>
            </a:r>
          </a:p>
          <a:p>
            <a:r>
              <a:rPr lang="en-ZA" dirty="0"/>
              <a:t>Chiefs facilitate access to land for unlicensed operations; transactional relations similar to LSM</a:t>
            </a:r>
          </a:p>
          <a:p>
            <a:r>
              <a:rPr lang="en-ZA" dirty="0"/>
              <a:t>In 2001, the entry of the New Patriotic Party into government, unleashed a coordinated military  response by national security council due to pressure from the Chamber of Mines</a:t>
            </a:r>
          </a:p>
          <a:p>
            <a:r>
              <a:rPr lang="en-ZA" dirty="0"/>
              <a:t>Mandate to stop unlicensed ASM operations that were on the concessions of large scale mining companies. </a:t>
            </a:r>
          </a:p>
          <a:p>
            <a:r>
              <a:rPr lang="en-ZA" dirty="0"/>
              <a:t>Arrest, destruction of mine equipment and eventually a resettlement program, negotiations with Galamsey miners. </a:t>
            </a:r>
          </a:p>
          <a:p>
            <a:r>
              <a:rPr lang="en-ZA" dirty="0"/>
              <a:t>Chinese investment significant; criminalised form of investment; collaboration with Ghanaians</a:t>
            </a:r>
          </a:p>
        </p:txBody>
      </p:sp>
    </p:spTree>
    <p:extLst>
      <p:ext uri="{BB962C8B-B14F-4D97-AF65-F5344CB8AC3E}">
        <p14:creationId xmlns:p14="http://schemas.microsoft.com/office/powerpoint/2010/main" val="292227641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{A1955450-6785-BB4F-8115-F77D41BCE866}tf10001060</Template>
  <TotalTime>2025</TotalTime>
  <Words>1860</Words>
  <Application>Microsoft Macintosh PowerPoint</Application>
  <PresentationFormat>Widescreen</PresentationFormat>
  <Paragraphs>72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Trebuchet MS</vt:lpstr>
      <vt:lpstr>Wingdings 3</vt:lpstr>
      <vt:lpstr>Facet</vt:lpstr>
      <vt:lpstr>Formalising Artisanal and Small Scale Mining: Problems, contradictions and possibilities</vt:lpstr>
      <vt:lpstr>INTRODUCTION</vt:lpstr>
      <vt:lpstr>General conceptual framing</vt:lpstr>
      <vt:lpstr>Obuasi and dispossession of indigenous mining</vt:lpstr>
      <vt:lpstr>GHANA CONTEXT</vt:lpstr>
      <vt:lpstr>Cocoa farm next to ASM site</vt:lpstr>
      <vt:lpstr>Honeycomb mine shaft; 40 feet deep  </vt:lpstr>
      <vt:lpstr>Milling workshop</vt:lpstr>
      <vt:lpstr>Criminalisation persists</vt:lpstr>
      <vt:lpstr>Large scale siltation device, ASM mineworkers in Central Region</vt:lpstr>
      <vt:lpstr>PowerPoint Presentation</vt:lpstr>
      <vt:lpstr>Reclaimed ASM site</vt:lpstr>
      <vt:lpstr>PowerPoint Presentation</vt:lpstr>
      <vt:lpstr>Obuasi occupation</vt:lpstr>
      <vt:lpstr>Compromise?</vt:lpstr>
      <vt:lpstr>Response from GNASSM</vt:lpstr>
      <vt:lpstr>a galamsey miner on the state</vt:lpstr>
      <vt:lpstr>Galamsey miner on the state</vt:lpstr>
      <vt:lpstr>General 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AND MEDIATION OF PETTY COMMODITY PRODUCTION</dc:title>
  <dc:creator>Microsoft Office User</dc:creator>
  <cp:lastModifiedBy>Microsoft Office User</cp:lastModifiedBy>
  <cp:revision>48</cp:revision>
  <dcterms:created xsi:type="dcterms:W3CDTF">2019-06-23T13:35:18Z</dcterms:created>
  <dcterms:modified xsi:type="dcterms:W3CDTF">2019-08-20T07:56:34Z</dcterms:modified>
</cp:coreProperties>
</file>