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434" r:id="rId2"/>
    <p:sldId id="256" r:id="rId3"/>
    <p:sldId id="404" r:id="rId4"/>
    <p:sldId id="343" r:id="rId5"/>
    <p:sldId id="322" r:id="rId6"/>
    <p:sldId id="394" r:id="rId7"/>
    <p:sldId id="259" r:id="rId8"/>
    <p:sldId id="263" r:id="rId9"/>
    <p:sldId id="276" r:id="rId10"/>
    <p:sldId id="344" r:id="rId11"/>
    <p:sldId id="264" r:id="rId12"/>
    <p:sldId id="349" r:id="rId13"/>
    <p:sldId id="277" r:id="rId14"/>
    <p:sldId id="278" r:id="rId15"/>
    <p:sldId id="395" r:id="rId16"/>
    <p:sldId id="280" r:id="rId17"/>
    <p:sldId id="286" r:id="rId18"/>
    <p:sldId id="345" r:id="rId19"/>
    <p:sldId id="341" r:id="rId20"/>
    <p:sldId id="258" r:id="rId21"/>
    <p:sldId id="281" r:id="rId22"/>
    <p:sldId id="336" r:id="rId23"/>
    <p:sldId id="340" r:id="rId24"/>
    <p:sldId id="273" r:id="rId25"/>
    <p:sldId id="347" r:id="rId26"/>
    <p:sldId id="330" r:id="rId27"/>
    <p:sldId id="348" r:id="rId28"/>
    <p:sldId id="333" r:id="rId29"/>
    <p:sldId id="325" r:id="rId30"/>
    <p:sldId id="285" r:id="rId31"/>
    <p:sldId id="405" r:id="rId32"/>
    <p:sldId id="406" r:id="rId33"/>
    <p:sldId id="407" r:id="rId34"/>
    <p:sldId id="408" r:id="rId35"/>
    <p:sldId id="409" r:id="rId36"/>
    <p:sldId id="410" r:id="rId37"/>
    <p:sldId id="411" r:id="rId38"/>
    <p:sldId id="412" r:id="rId39"/>
    <p:sldId id="413" r:id="rId40"/>
    <p:sldId id="414" r:id="rId41"/>
    <p:sldId id="415" r:id="rId42"/>
    <p:sldId id="416"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 id="430" r:id="rId57"/>
    <p:sldId id="431" r:id="rId58"/>
    <p:sldId id="354" r:id="rId59"/>
    <p:sldId id="339" r:id="rId60"/>
    <p:sldId id="355" r:id="rId61"/>
    <p:sldId id="432" r:id="rId62"/>
    <p:sldId id="329" r:id="rId63"/>
    <p:sldId id="362" r:id="rId64"/>
    <p:sldId id="364" r:id="rId65"/>
    <p:sldId id="363" r:id="rId66"/>
    <p:sldId id="433" r:id="rId67"/>
    <p:sldId id="359" r:id="rId68"/>
    <p:sldId id="366" r:id="rId69"/>
    <p:sldId id="365" r:id="rId70"/>
    <p:sldId id="356" r:id="rId71"/>
    <p:sldId id="361" r:id="rId72"/>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6122"/>
  </p:normalViewPr>
  <p:slideViewPr>
    <p:cSldViewPr snapToGrid="0" snapToObjects="1">
      <p:cViewPr varScale="1">
        <p:scale>
          <a:sx n="82" d="100"/>
          <a:sy n="82" d="100"/>
        </p:scale>
        <p:origin x="12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12C0E-3FB5-9B43-8D7F-8D66EFDCC9AC}" type="doc">
      <dgm:prSet loTypeId="urn:microsoft.com/office/officeart/2005/8/layout/matrix3" loCatId="relationship" qsTypeId="urn:microsoft.com/office/officeart/2005/8/quickstyle/simple1" qsCatId="simple" csTypeId="urn:microsoft.com/office/officeart/2005/8/colors/accent1_2" csCatId="accent1" phldr="1"/>
      <dgm:spPr/>
      <dgm:t>
        <a:bodyPr/>
        <a:lstStyle/>
        <a:p>
          <a:endParaRPr lang="en-GB"/>
        </a:p>
      </dgm:t>
    </dgm:pt>
    <dgm:pt modelId="{3A2DBCB9-1D60-BD4C-AAC3-77FBD7AA51EA}">
      <dgm:prSet/>
      <dgm:spPr/>
      <dgm:t>
        <a:bodyPr/>
        <a:lstStyle/>
        <a:p>
          <a:r>
            <a:rPr lang="en-FR"/>
            <a:t>1. Understand definitions and impact of GBVH</a:t>
          </a:r>
        </a:p>
      </dgm:t>
    </dgm:pt>
    <dgm:pt modelId="{059E81D2-74C8-604E-ADC7-A42E434C2836}" type="parTrans" cxnId="{A1735EFB-1E47-8B44-AF3A-D1F533CB14ED}">
      <dgm:prSet/>
      <dgm:spPr/>
      <dgm:t>
        <a:bodyPr/>
        <a:lstStyle/>
        <a:p>
          <a:endParaRPr lang="en-GB"/>
        </a:p>
      </dgm:t>
    </dgm:pt>
    <dgm:pt modelId="{3283D000-8FE4-6D47-8334-3B035BBF50D9}" type="sibTrans" cxnId="{A1735EFB-1E47-8B44-AF3A-D1F533CB14ED}">
      <dgm:prSet/>
      <dgm:spPr/>
      <dgm:t>
        <a:bodyPr/>
        <a:lstStyle/>
        <a:p>
          <a:endParaRPr lang="en-GB"/>
        </a:p>
      </dgm:t>
    </dgm:pt>
    <dgm:pt modelId="{188C901E-A31A-204C-8CBC-6CE88A80A85B}">
      <dgm:prSet/>
      <dgm:spPr/>
      <dgm:t>
        <a:bodyPr/>
        <a:lstStyle/>
        <a:p>
          <a:r>
            <a:rPr lang="en-FR"/>
            <a:t>2. Address risk factors, including where workers are disproportionately affected</a:t>
          </a:r>
        </a:p>
      </dgm:t>
    </dgm:pt>
    <dgm:pt modelId="{F6462BDE-CD28-904F-ABEB-21C585F66BCC}" type="parTrans" cxnId="{A67CD261-FCFB-0D4E-AED4-432270BCF853}">
      <dgm:prSet/>
      <dgm:spPr/>
      <dgm:t>
        <a:bodyPr/>
        <a:lstStyle/>
        <a:p>
          <a:endParaRPr lang="en-GB"/>
        </a:p>
      </dgm:t>
    </dgm:pt>
    <dgm:pt modelId="{538CADE3-07C7-4747-992A-FC8252A305A6}" type="sibTrans" cxnId="{A67CD261-FCFB-0D4E-AED4-432270BCF853}">
      <dgm:prSet/>
      <dgm:spPr/>
      <dgm:t>
        <a:bodyPr/>
        <a:lstStyle/>
        <a:p>
          <a:endParaRPr lang="en-GB"/>
        </a:p>
      </dgm:t>
    </dgm:pt>
    <dgm:pt modelId="{3D7474C1-E47B-ED4B-888C-66A0DD164E3A}">
      <dgm:prSet/>
      <dgm:spPr/>
      <dgm:t>
        <a:bodyPr/>
        <a:lstStyle/>
        <a:p>
          <a:r>
            <a:rPr lang="en-FR"/>
            <a:t>3. Build union capacity / practical strategies to prevent and address the problem in</a:t>
          </a:r>
          <a:r>
            <a:rPr lang="en-GB" dirty="0"/>
            <a:t> t</a:t>
          </a:r>
          <a:r>
            <a:rPr lang="en-FR"/>
            <a:t>he workplace</a:t>
          </a:r>
        </a:p>
      </dgm:t>
    </dgm:pt>
    <dgm:pt modelId="{70D609D6-BE0D-3C46-B559-5E9B16263A2D}" type="parTrans" cxnId="{5F899C9E-D4C2-614C-B3C7-90A808DB1333}">
      <dgm:prSet/>
      <dgm:spPr/>
      <dgm:t>
        <a:bodyPr/>
        <a:lstStyle/>
        <a:p>
          <a:endParaRPr lang="en-GB"/>
        </a:p>
      </dgm:t>
    </dgm:pt>
    <dgm:pt modelId="{CC184FB5-F590-5045-A182-1947B0453857}" type="sibTrans" cxnId="{5F899C9E-D4C2-614C-B3C7-90A808DB1333}">
      <dgm:prSet/>
      <dgm:spPr/>
      <dgm:t>
        <a:bodyPr/>
        <a:lstStyle/>
        <a:p>
          <a:endParaRPr lang="en-GB"/>
        </a:p>
      </dgm:t>
    </dgm:pt>
    <dgm:pt modelId="{1C3BED55-CD56-FB46-8837-32C1774C420A}">
      <dgm:prSet/>
      <dgm:spPr/>
      <dgm:t>
        <a:bodyPr/>
        <a:lstStyle/>
        <a:p>
          <a:r>
            <a:rPr lang="en-FR"/>
            <a:t>4. Use the framework of ILO C190 and R206 in sectoral and workplace negotations</a:t>
          </a:r>
        </a:p>
      </dgm:t>
    </dgm:pt>
    <dgm:pt modelId="{C2A6C596-BED8-AC40-B3B5-C8B659C115A9}" type="parTrans" cxnId="{2FCBEA16-1F55-9342-A63E-942A24F120DB}">
      <dgm:prSet/>
      <dgm:spPr/>
      <dgm:t>
        <a:bodyPr/>
        <a:lstStyle/>
        <a:p>
          <a:endParaRPr lang="en-GB"/>
        </a:p>
      </dgm:t>
    </dgm:pt>
    <dgm:pt modelId="{94D86949-8676-774A-A4E0-541B4D9BA69B}" type="sibTrans" cxnId="{2FCBEA16-1F55-9342-A63E-942A24F120DB}">
      <dgm:prSet/>
      <dgm:spPr/>
      <dgm:t>
        <a:bodyPr/>
        <a:lstStyle/>
        <a:p>
          <a:endParaRPr lang="en-GB"/>
        </a:p>
      </dgm:t>
    </dgm:pt>
    <dgm:pt modelId="{3B6B5C69-666B-9647-810B-03C2DD54327A}" type="pres">
      <dgm:prSet presAssocID="{73612C0E-3FB5-9B43-8D7F-8D66EFDCC9AC}" presName="matrix" presStyleCnt="0">
        <dgm:presLayoutVars>
          <dgm:chMax val="1"/>
          <dgm:dir/>
          <dgm:resizeHandles val="exact"/>
        </dgm:presLayoutVars>
      </dgm:prSet>
      <dgm:spPr/>
    </dgm:pt>
    <dgm:pt modelId="{F63A254D-C64D-2D4C-84F9-876C8A46CC79}" type="pres">
      <dgm:prSet presAssocID="{73612C0E-3FB5-9B43-8D7F-8D66EFDCC9AC}" presName="diamond" presStyleLbl="bgShp" presStyleIdx="0" presStyleCnt="1"/>
      <dgm:spPr/>
    </dgm:pt>
    <dgm:pt modelId="{1E114862-05B0-2142-B8AB-4FB01350A36F}" type="pres">
      <dgm:prSet presAssocID="{73612C0E-3FB5-9B43-8D7F-8D66EFDCC9AC}" presName="quad1" presStyleLbl="node1" presStyleIdx="0" presStyleCnt="4">
        <dgm:presLayoutVars>
          <dgm:chMax val="0"/>
          <dgm:chPref val="0"/>
          <dgm:bulletEnabled val="1"/>
        </dgm:presLayoutVars>
      </dgm:prSet>
      <dgm:spPr/>
    </dgm:pt>
    <dgm:pt modelId="{69551FE2-9DD5-8744-887B-3660C7472D85}" type="pres">
      <dgm:prSet presAssocID="{73612C0E-3FB5-9B43-8D7F-8D66EFDCC9AC}" presName="quad2" presStyleLbl="node1" presStyleIdx="1" presStyleCnt="4">
        <dgm:presLayoutVars>
          <dgm:chMax val="0"/>
          <dgm:chPref val="0"/>
          <dgm:bulletEnabled val="1"/>
        </dgm:presLayoutVars>
      </dgm:prSet>
      <dgm:spPr/>
    </dgm:pt>
    <dgm:pt modelId="{CFD17B60-FE6E-3741-9577-6EA2F229B2E5}" type="pres">
      <dgm:prSet presAssocID="{73612C0E-3FB5-9B43-8D7F-8D66EFDCC9AC}" presName="quad3" presStyleLbl="node1" presStyleIdx="2" presStyleCnt="4">
        <dgm:presLayoutVars>
          <dgm:chMax val="0"/>
          <dgm:chPref val="0"/>
          <dgm:bulletEnabled val="1"/>
        </dgm:presLayoutVars>
      </dgm:prSet>
      <dgm:spPr/>
    </dgm:pt>
    <dgm:pt modelId="{51E4D58D-ECA6-684A-8201-39B5CC87421C}" type="pres">
      <dgm:prSet presAssocID="{73612C0E-3FB5-9B43-8D7F-8D66EFDCC9AC}" presName="quad4" presStyleLbl="node1" presStyleIdx="3" presStyleCnt="4">
        <dgm:presLayoutVars>
          <dgm:chMax val="0"/>
          <dgm:chPref val="0"/>
          <dgm:bulletEnabled val="1"/>
        </dgm:presLayoutVars>
      </dgm:prSet>
      <dgm:spPr/>
    </dgm:pt>
  </dgm:ptLst>
  <dgm:cxnLst>
    <dgm:cxn modelId="{2FCBEA16-1F55-9342-A63E-942A24F120DB}" srcId="{73612C0E-3FB5-9B43-8D7F-8D66EFDCC9AC}" destId="{1C3BED55-CD56-FB46-8837-32C1774C420A}" srcOrd="3" destOrd="0" parTransId="{C2A6C596-BED8-AC40-B3B5-C8B659C115A9}" sibTransId="{94D86949-8676-774A-A4E0-541B4D9BA69B}"/>
    <dgm:cxn modelId="{3B1D9550-46A7-6A41-86CF-266CD48C246E}" type="presOf" srcId="{73612C0E-3FB5-9B43-8D7F-8D66EFDCC9AC}" destId="{3B6B5C69-666B-9647-810B-03C2DD54327A}" srcOrd="0" destOrd="0" presId="urn:microsoft.com/office/officeart/2005/8/layout/matrix3"/>
    <dgm:cxn modelId="{A67CD261-FCFB-0D4E-AED4-432270BCF853}" srcId="{73612C0E-3FB5-9B43-8D7F-8D66EFDCC9AC}" destId="{188C901E-A31A-204C-8CBC-6CE88A80A85B}" srcOrd="1" destOrd="0" parTransId="{F6462BDE-CD28-904F-ABEB-21C585F66BCC}" sibTransId="{538CADE3-07C7-4747-992A-FC8252A305A6}"/>
    <dgm:cxn modelId="{B4F90C9A-E2FD-0E4A-B9FE-9E2B3C4AD6E2}" type="presOf" srcId="{1C3BED55-CD56-FB46-8837-32C1774C420A}" destId="{51E4D58D-ECA6-684A-8201-39B5CC87421C}" srcOrd="0" destOrd="0" presId="urn:microsoft.com/office/officeart/2005/8/layout/matrix3"/>
    <dgm:cxn modelId="{5F899C9E-D4C2-614C-B3C7-90A808DB1333}" srcId="{73612C0E-3FB5-9B43-8D7F-8D66EFDCC9AC}" destId="{3D7474C1-E47B-ED4B-888C-66A0DD164E3A}" srcOrd="2" destOrd="0" parTransId="{70D609D6-BE0D-3C46-B559-5E9B16263A2D}" sibTransId="{CC184FB5-F590-5045-A182-1947B0453857}"/>
    <dgm:cxn modelId="{526EA1A8-A3C5-2C43-A4D1-B1614DF1C9A5}" type="presOf" srcId="{188C901E-A31A-204C-8CBC-6CE88A80A85B}" destId="{69551FE2-9DD5-8744-887B-3660C7472D85}" srcOrd="0" destOrd="0" presId="urn:microsoft.com/office/officeart/2005/8/layout/matrix3"/>
    <dgm:cxn modelId="{E1AD76DC-B6AA-404C-B691-58E7CE471B98}" type="presOf" srcId="{3A2DBCB9-1D60-BD4C-AAC3-77FBD7AA51EA}" destId="{1E114862-05B0-2142-B8AB-4FB01350A36F}" srcOrd="0" destOrd="0" presId="urn:microsoft.com/office/officeart/2005/8/layout/matrix3"/>
    <dgm:cxn modelId="{0BAA5AEB-2A2C-434D-A910-EF0C277C9FFD}" type="presOf" srcId="{3D7474C1-E47B-ED4B-888C-66A0DD164E3A}" destId="{CFD17B60-FE6E-3741-9577-6EA2F229B2E5}" srcOrd="0" destOrd="0" presId="urn:microsoft.com/office/officeart/2005/8/layout/matrix3"/>
    <dgm:cxn modelId="{A1735EFB-1E47-8B44-AF3A-D1F533CB14ED}" srcId="{73612C0E-3FB5-9B43-8D7F-8D66EFDCC9AC}" destId="{3A2DBCB9-1D60-BD4C-AAC3-77FBD7AA51EA}" srcOrd="0" destOrd="0" parTransId="{059E81D2-74C8-604E-ADC7-A42E434C2836}" sibTransId="{3283D000-8FE4-6D47-8334-3B035BBF50D9}"/>
    <dgm:cxn modelId="{398B8F9E-D1FA-264F-A0C0-8BF955F14036}" type="presParOf" srcId="{3B6B5C69-666B-9647-810B-03C2DD54327A}" destId="{F63A254D-C64D-2D4C-84F9-876C8A46CC79}" srcOrd="0" destOrd="0" presId="urn:microsoft.com/office/officeart/2005/8/layout/matrix3"/>
    <dgm:cxn modelId="{66E682D7-21D3-E445-8BF3-99DF15BBC397}" type="presParOf" srcId="{3B6B5C69-666B-9647-810B-03C2DD54327A}" destId="{1E114862-05B0-2142-B8AB-4FB01350A36F}" srcOrd="1" destOrd="0" presId="urn:microsoft.com/office/officeart/2005/8/layout/matrix3"/>
    <dgm:cxn modelId="{97CE4F25-A2DD-5F47-8EB4-FE0B43ADF28C}" type="presParOf" srcId="{3B6B5C69-666B-9647-810B-03C2DD54327A}" destId="{69551FE2-9DD5-8744-887B-3660C7472D85}" srcOrd="2" destOrd="0" presId="urn:microsoft.com/office/officeart/2005/8/layout/matrix3"/>
    <dgm:cxn modelId="{D33B1EF6-452B-8B4A-B25E-712AF8A8C41A}" type="presParOf" srcId="{3B6B5C69-666B-9647-810B-03C2DD54327A}" destId="{CFD17B60-FE6E-3741-9577-6EA2F229B2E5}" srcOrd="3" destOrd="0" presId="urn:microsoft.com/office/officeart/2005/8/layout/matrix3"/>
    <dgm:cxn modelId="{CB3C50BE-5F87-8848-9BB3-DDFC38C7A9A7}" type="presParOf" srcId="{3B6B5C69-666B-9647-810B-03C2DD54327A}" destId="{51E4D58D-ECA6-684A-8201-39B5CC87421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EA9DE0-A4D6-6646-8CA4-5C6FC396DA50}" type="doc">
      <dgm:prSet loTypeId="urn:microsoft.com/office/officeart/2005/8/layout/chevron1" loCatId="relationship" qsTypeId="urn:microsoft.com/office/officeart/2005/8/quickstyle/simple4" qsCatId="simple" csTypeId="urn:microsoft.com/office/officeart/2005/8/colors/accent1_2" csCatId="accent1" phldr="1"/>
      <dgm:spPr/>
      <dgm:t>
        <a:bodyPr/>
        <a:lstStyle/>
        <a:p>
          <a:endParaRPr lang="en-GB"/>
        </a:p>
      </dgm:t>
    </dgm:pt>
    <dgm:pt modelId="{512453AA-F210-074F-A270-52966803D07D}">
      <dgm:prSet/>
      <dgm:spPr/>
      <dgm:t>
        <a:bodyPr/>
        <a:lstStyle/>
        <a:p>
          <a:r>
            <a:rPr lang="en-FR"/>
            <a:t>Module 1: Introduction to gender-based violence in the world of work </a:t>
          </a:r>
        </a:p>
        <a:p>
          <a:r>
            <a:rPr lang="en-FR"/>
            <a:t>(4 hours)</a:t>
          </a:r>
        </a:p>
      </dgm:t>
    </dgm:pt>
    <dgm:pt modelId="{88E5A3F9-4DDE-2D43-9234-15B1CCC2066E}" type="sibTrans" cxnId="{7419CCC0-FA2B-FA41-A7D9-C9FADACA1476}">
      <dgm:prSet/>
      <dgm:spPr/>
      <dgm:t>
        <a:bodyPr/>
        <a:lstStyle/>
        <a:p>
          <a:endParaRPr lang="en-GB"/>
        </a:p>
      </dgm:t>
    </dgm:pt>
    <dgm:pt modelId="{A4CADDDB-6ACA-2E4E-BBCA-3861377F6DD1}" type="parTrans" cxnId="{7419CCC0-FA2B-FA41-A7D9-C9FADACA1476}">
      <dgm:prSet/>
      <dgm:spPr/>
      <dgm:t>
        <a:bodyPr/>
        <a:lstStyle/>
        <a:p>
          <a:endParaRPr lang="en-GB"/>
        </a:p>
      </dgm:t>
    </dgm:pt>
    <dgm:pt modelId="{4FEEEA80-81F0-C54B-ACB7-2A822DE704D6}">
      <dgm:prSet/>
      <dgm:spPr/>
      <dgm:t>
        <a:bodyPr/>
        <a:lstStyle/>
        <a:p>
          <a:r>
            <a:rPr lang="en-FR"/>
            <a:t>Module 2: Prevention and risks of gender-based violence  </a:t>
          </a:r>
        </a:p>
        <a:p>
          <a:r>
            <a:rPr lang="en-FR"/>
            <a:t>(4 hours)</a:t>
          </a:r>
        </a:p>
      </dgm:t>
    </dgm:pt>
    <dgm:pt modelId="{B934677F-2C47-6044-84FE-E9CBE108503A}" type="parTrans" cxnId="{F3DAC3A2-BA9A-B34E-93A7-045ED66EFE65}">
      <dgm:prSet/>
      <dgm:spPr/>
      <dgm:t>
        <a:bodyPr/>
        <a:lstStyle/>
        <a:p>
          <a:endParaRPr lang="en-GB"/>
        </a:p>
      </dgm:t>
    </dgm:pt>
    <dgm:pt modelId="{AFD28A52-FC9D-5945-BD0B-C3BF30985CAE}" type="sibTrans" cxnId="{F3DAC3A2-BA9A-B34E-93A7-045ED66EFE65}">
      <dgm:prSet/>
      <dgm:spPr/>
      <dgm:t>
        <a:bodyPr/>
        <a:lstStyle/>
        <a:p>
          <a:endParaRPr lang="en-GB"/>
        </a:p>
      </dgm:t>
    </dgm:pt>
    <dgm:pt modelId="{EEDA3410-513D-6148-90DF-FC7677E450DF}">
      <dgm:prSet/>
      <dgm:spPr/>
      <dgm:t>
        <a:bodyPr/>
        <a:lstStyle/>
        <a:p>
          <a:r>
            <a:rPr lang="en-FR"/>
            <a:t>Module 3: Practical strategies in the workpl</a:t>
          </a:r>
          <a:r>
            <a:rPr lang="fr-CH" dirty="0"/>
            <a:t>a</a:t>
          </a:r>
          <a:r>
            <a:rPr lang="en-FR"/>
            <a:t>ce</a:t>
          </a:r>
        </a:p>
        <a:p>
          <a:r>
            <a:rPr lang="en-FR"/>
            <a:t>(4 hours)</a:t>
          </a:r>
          <a:endParaRPr lang="en-GB" dirty="0"/>
        </a:p>
      </dgm:t>
    </dgm:pt>
    <dgm:pt modelId="{D4A9F4C4-80A6-A346-A03D-656D5D69C77E}" type="parTrans" cxnId="{FE9B6CCF-E0C1-D747-AE38-B979DB4AE406}">
      <dgm:prSet/>
      <dgm:spPr/>
      <dgm:t>
        <a:bodyPr/>
        <a:lstStyle/>
        <a:p>
          <a:endParaRPr lang="en-GB"/>
        </a:p>
      </dgm:t>
    </dgm:pt>
    <dgm:pt modelId="{DCD7FF6E-3E04-464F-950F-CDF474A59634}" type="sibTrans" cxnId="{FE9B6CCF-E0C1-D747-AE38-B979DB4AE406}">
      <dgm:prSet/>
      <dgm:spPr/>
      <dgm:t>
        <a:bodyPr/>
        <a:lstStyle/>
        <a:p>
          <a:endParaRPr lang="en-GB"/>
        </a:p>
      </dgm:t>
    </dgm:pt>
    <dgm:pt modelId="{646E231B-A21D-664E-80D7-649B5189AA32}" type="pres">
      <dgm:prSet presAssocID="{B1EA9DE0-A4D6-6646-8CA4-5C6FC396DA50}" presName="Name0" presStyleCnt="0">
        <dgm:presLayoutVars>
          <dgm:dir/>
          <dgm:animLvl val="lvl"/>
          <dgm:resizeHandles val="exact"/>
        </dgm:presLayoutVars>
      </dgm:prSet>
      <dgm:spPr/>
    </dgm:pt>
    <dgm:pt modelId="{19664EA3-71DA-4C4E-880A-9DB03BF5DA0B}" type="pres">
      <dgm:prSet presAssocID="{512453AA-F210-074F-A270-52966803D07D}" presName="parTxOnly" presStyleLbl="node1" presStyleIdx="0" presStyleCnt="3">
        <dgm:presLayoutVars>
          <dgm:chMax val="0"/>
          <dgm:chPref val="0"/>
          <dgm:bulletEnabled val="1"/>
        </dgm:presLayoutVars>
      </dgm:prSet>
      <dgm:spPr/>
    </dgm:pt>
    <dgm:pt modelId="{0661BCB6-840A-0349-BC2C-391719C91D50}" type="pres">
      <dgm:prSet presAssocID="{88E5A3F9-4DDE-2D43-9234-15B1CCC2066E}" presName="parTxOnlySpace" presStyleCnt="0"/>
      <dgm:spPr/>
    </dgm:pt>
    <dgm:pt modelId="{09819DD5-77EC-B64E-AAB5-60111685A9A5}" type="pres">
      <dgm:prSet presAssocID="{4FEEEA80-81F0-C54B-ACB7-2A822DE704D6}" presName="parTxOnly" presStyleLbl="node1" presStyleIdx="1" presStyleCnt="3">
        <dgm:presLayoutVars>
          <dgm:chMax val="0"/>
          <dgm:chPref val="0"/>
          <dgm:bulletEnabled val="1"/>
        </dgm:presLayoutVars>
      </dgm:prSet>
      <dgm:spPr/>
    </dgm:pt>
    <dgm:pt modelId="{F4F3BD12-D854-F047-86E3-B166D9A3F695}" type="pres">
      <dgm:prSet presAssocID="{AFD28A52-FC9D-5945-BD0B-C3BF30985CAE}" presName="parTxOnlySpace" presStyleCnt="0"/>
      <dgm:spPr/>
    </dgm:pt>
    <dgm:pt modelId="{735705C3-DC30-8848-AE7B-333244A3948A}" type="pres">
      <dgm:prSet presAssocID="{EEDA3410-513D-6148-90DF-FC7677E450DF}" presName="parTxOnly" presStyleLbl="node1" presStyleIdx="2" presStyleCnt="3">
        <dgm:presLayoutVars>
          <dgm:chMax val="0"/>
          <dgm:chPref val="0"/>
          <dgm:bulletEnabled val="1"/>
        </dgm:presLayoutVars>
      </dgm:prSet>
      <dgm:spPr/>
    </dgm:pt>
  </dgm:ptLst>
  <dgm:cxnLst>
    <dgm:cxn modelId="{BDBAFD77-3D47-2742-AD38-2E7B54D46E74}" type="presOf" srcId="{4FEEEA80-81F0-C54B-ACB7-2A822DE704D6}" destId="{09819DD5-77EC-B64E-AAB5-60111685A9A5}" srcOrd="0" destOrd="0" presId="urn:microsoft.com/office/officeart/2005/8/layout/chevron1"/>
    <dgm:cxn modelId="{225E2AA1-5C5C-B345-A73C-A10335EF0B51}" type="presOf" srcId="{512453AA-F210-074F-A270-52966803D07D}" destId="{19664EA3-71DA-4C4E-880A-9DB03BF5DA0B}" srcOrd="0" destOrd="0" presId="urn:microsoft.com/office/officeart/2005/8/layout/chevron1"/>
    <dgm:cxn modelId="{F3DAC3A2-BA9A-B34E-93A7-045ED66EFE65}" srcId="{B1EA9DE0-A4D6-6646-8CA4-5C6FC396DA50}" destId="{4FEEEA80-81F0-C54B-ACB7-2A822DE704D6}" srcOrd="1" destOrd="0" parTransId="{B934677F-2C47-6044-84FE-E9CBE108503A}" sibTransId="{AFD28A52-FC9D-5945-BD0B-C3BF30985CAE}"/>
    <dgm:cxn modelId="{7419CCC0-FA2B-FA41-A7D9-C9FADACA1476}" srcId="{B1EA9DE0-A4D6-6646-8CA4-5C6FC396DA50}" destId="{512453AA-F210-074F-A270-52966803D07D}" srcOrd="0" destOrd="0" parTransId="{A4CADDDB-6ACA-2E4E-BBCA-3861377F6DD1}" sibTransId="{88E5A3F9-4DDE-2D43-9234-15B1CCC2066E}"/>
    <dgm:cxn modelId="{FE9B6CCF-E0C1-D747-AE38-B979DB4AE406}" srcId="{B1EA9DE0-A4D6-6646-8CA4-5C6FC396DA50}" destId="{EEDA3410-513D-6148-90DF-FC7677E450DF}" srcOrd="2" destOrd="0" parTransId="{D4A9F4C4-80A6-A346-A03D-656D5D69C77E}" sibTransId="{DCD7FF6E-3E04-464F-950F-CDF474A59634}"/>
    <dgm:cxn modelId="{17CD6CD1-6EF5-3249-905B-716B6ED8DD60}" type="presOf" srcId="{B1EA9DE0-A4D6-6646-8CA4-5C6FC396DA50}" destId="{646E231B-A21D-664E-80D7-649B5189AA32}" srcOrd="0" destOrd="0" presId="urn:microsoft.com/office/officeart/2005/8/layout/chevron1"/>
    <dgm:cxn modelId="{D61846ED-A7BD-0F4C-BDA1-1C8453DCDE91}" type="presOf" srcId="{EEDA3410-513D-6148-90DF-FC7677E450DF}" destId="{735705C3-DC30-8848-AE7B-333244A3948A}" srcOrd="0" destOrd="0" presId="urn:microsoft.com/office/officeart/2005/8/layout/chevron1"/>
    <dgm:cxn modelId="{EB7ED0EE-5DAB-8541-B28D-F82F5923C59D}" type="presParOf" srcId="{646E231B-A21D-664E-80D7-649B5189AA32}" destId="{19664EA3-71DA-4C4E-880A-9DB03BF5DA0B}" srcOrd="0" destOrd="0" presId="urn:microsoft.com/office/officeart/2005/8/layout/chevron1"/>
    <dgm:cxn modelId="{0691D47A-4F65-ED45-A15B-EC72B56BABB2}" type="presParOf" srcId="{646E231B-A21D-664E-80D7-649B5189AA32}" destId="{0661BCB6-840A-0349-BC2C-391719C91D50}" srcOrd="1" destOrd="0" presId="urn:microsoft.com/office/officeart/2005/8/layout/chevron1"/>
    <dgm:cxn modelId="{6DCFE767-7279-6943-B1B4-A6D6CA289943}" type="presParOf" srcId="{646E231B-A21D-664E-80D7-649B5189AA32}" destId="{09819DD5-77EC-B64E-AAB5-60111685A9A5}" srcOrd="2" destOrd="0" presId="urn:microsoft.com/office/officeart/2005/8/layout/chevron1"/>
    <dgm:cxn modelId="{B71B7763-DDA5-F542-B2B5-8887AA1D4505}" type="presParOf" srcId="{646E231B-A21D-664E-80D7-649B5189AA32}" destId="{F4F3BD12-D854-F047-86E3-B166D9A3F695}" srcOrd="3" destOrd="0" presId="urn:microsoft.com/office/officeart/2005/8/layout/chevron1"/>
    <dgm:cxn modelId="{0488A06E-AE8D-0E46-9458-DEE21848C984}" type="presParOf" srcId="{646E231B-A21D-664E-80D7-649B5189AA32}" destId="{735705C3-DC30-8848-AE7B-333244A3948A}"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D6087C-063D-D64D-AC86-B3D28ADEB2B2}"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5668EF62-0164-DD40-8EBB-D51DB412F89E}">
      <dgm:prSet phldrT="[Text]" custT="1"/>
      <dgm:spPr/>
      <dgm:t>
        <a:bodyPr/>
        <a:lstStyle/>
        <a:p>
          <a:r>
            <a:rPr lang="en-US" sz="1600" dirty="0"/>
            <a:t>Sexual harassment</a:t>
          </a:r>
        </a:p>
      </dgm:t>
    </dgm:pt>
    <dgm:pt modelId="{C9F7476B-2757-5A4A-923B-DE47799D3DFF}" type="parTrans" cxnId="{18220CFF-B8CC-164D-81DD-BB15338FCC57}">
      <dgm:prSet/>
      <dgm:spPr/>
      <dgm:t>
        <a:bodyPr/>
        <a:lstStyle/>
        <a:p>
          <a:endParaRPr lang="en-US"/>
        </a:p>
      </dgm:t>
    </dgm:pt>
    <dgm:pt modelId="{3F15B0C8-BF64-A34D-9F04-E205C89AF3E2}" type="sibTrans" cxnId="{18220CFF-B8CC-164D-81DD-BB15338FCC57}">
      <dgm:prSet/>
      <dgm:spPr/>
      <dgm:t>
        <a:bodyPr/>
        <a:lstStyle/>
        <a:p>
          <a:endParaRPr lang="en-US" dirty="0"/>
        </a:p>
      </dgm:t>
    </dgm:pt>
    <dgm:pt modelId="{1A6C0FFA-DEBA-9E4E-B515-F1BCBE4305F9}">
      <dgm:prSet phldrT="[Text]" custT="1"/>
      <dgm:spPr/>
      <dgm:t>
        <a:bodyPr/>
        <a:lstStyle/>
        <a:p>
          <a:r>
            <a:rPr lang="en-US" sz="1600" dirty="0"/>
            <a:t>Domestic violence / femicide</a:t>
          </a:r>
        </a:p>
      </dgm:t>
    </dgm:pt>
    <dgm:pt modelId="{CBFD6737-8C32-9548-B4BC-82BC90089A80}" type="parTrans" cxnId="{7B0520DF-6209-A845-B5A4-38D5E61C59C8}">
      <dgm:prSet/>
      <dgm:spPr/>
      <dgm:t>
        <a:bodyPr/>
        <a:lstStyle/>
        <a:p>
          <a:endParaRPr lang="en-US"/>
        </a:p>
      </dgm:t>
    </dgm:pt>
    <dgm:pt modelId="{98AA728D-8B84-584B-84CA-9251806866E3}" type="sibTrans" cxnId="{7B0520DF-6209-A845-B5A4-38D5E61C59C8}">
      <dgm:prSet/>
      <dgm:spPr/>
      <dgm:t>
        <a:bodyPr/>
        <a:lstStyle/>
        <a:p>
          <a:endParaRPr lang="en-US" dirty="0"/>
        </a:p>
      </dgm:t>
    </dgm:pt>
    <dgm:pt modelId="{EBFF9DF7-68CB-6040-BF62-71056067AAD6}">
      <dgm:prSet phldrT="[Text]" custT="1"/>
      <dgm:spPr/>
      <dgm:t>
        <a:bodyPr/>
        <a:lstStyle/>
        <a:p>
          <a:r>
            <a:rPr lang="en-US" sz="1600" dirty="0"/>
            <a:t>Stalking</a:t>
          </a:r>
        </a:p>
      </dgm:t>
    </dgm:pt>
    <dgm:pt modelId="{5128D899-9126-8146-B346-5D57F5A53995}" type="parTrans" cxnId="{2EB28965-47F6-1B4D-A01C-6A421D5A5A37}">
      <dgm:prSet/>
      <dgm:spPr/>
      <dgm:t>
        <a:bodyPr/>
        <a:lstStyle/>
        <a:p>
          <a:endParaRPr lang="en-US"/>
        </a:p>
      </dgm:t>
    </dgm:pt>
    <dgm:pt modelId="{DF3E8246-ABE1-8A4E-B1C1-B6CA56C5999A}" type="sibTrans" cxnId="{2EB28965-47F6-1B4D-A01C-6A421D5A5A37}">
      <dgm:prSet/>
      <dgm:spPr/>
      <dgm:t>
        <a:bodyPr/>
        <a:lstStyle/>
        <a:p>
          <a:endParaRPr lang="en-US" dirty="0"/>
        </a:p>
      </dgm:t>
    </dgm:pt>
    <dgm:pt modelId="{DF60AD67-6A3D-3045-AF7C-BAC94264D78F}">
      <dgm:prSet phldrT="[Text]" custT="1"/>
      <dgm:spPr/>
      <dgm:t>
        <a:bodyPr/>
        <a:lstStyle/>
        <a:p>
          <a:r>
            <a:rPr lang="en-US" sz="1600" dirty="0"/>
            <a:t>Sexual violence / abuse</a:t>
          </a:r>
        </a:p>
      </dgm:t>
    </dgm:pt>
    <dgm:pt modelId="{CA536B8D-BEFE-D340-B174-77A697AA7423}" type="parTrans" cxnId="{05D71745-B926-614E-A925-1EA8F4C18FED}">
      <dgm:prSet/>
      <dgm:spPr/>
      <dgm:t>
        <a:bodyPr/>
        <a:lstStyle/>
        <a:p>
          <a:endParaRPr lang="en-US"/>
        </a:p>
      </dgm:t>
    </dgm:pt>
    <dgm:pt modelId="{C37A71E5-BA83-D042-8D18-5AAA9E6D7B7E}" type="sibTrans" cxnId="{05D71745-B926-614E-A925-1EA8F4C18FED}">
      <dgm:prSet/>
      <dgm:spPr/>
      <dgm:t>
        <a:bodyPr/>
        <a:lstStyle/>
        <a:p>
          <a:endParaRPr lang="en-US" dirty="0"/>
        </a:p>
      </dgm:t>
    </dgm:pt>
    <dgm:pt modelId="{A07F40CE-E786-1943-8833-FA360DCE2C3C}">
      <dgm:prSet custT="1"/>
      <dgm:spPr/>
      <dgm:t>
        <a:bodyPr/>
        <a:lstStyle/>
        <a:p>
          <a:r>
            <a:rPr lang="en-US" sz="1600" dirty="0"/>
            <a:t>Sextortion </a:t>
          </a:r>
        </a:p>
      </dgm:t>
    </dgm:pt>
    <dgm:pt modelId="{AD7B86B6-64EA-6141-864C-0B242EE70261}" type="parTrans" cxnId="{18B06C73-8469-D946-958F-6FE0A69ECDAD}">
      <dgm:prSet/>
      <dgm:spPr/>
      <dgm:t>
        <a:bodyPr/>
        <a:lstStyle/>
        <a:p>
          <a:endParaRPr lang="en-US"/>
        </a:p>
      </dgm:t>
    </dgm:pt>
    <dgm:pt modelId="{8F49CEBD-3121-114F-9A80-D46B6E99E6E7}" type="sibTrans" cxnId="{18B06C73-8469-D946-958F-6FE0A69ECDAD}">
      <dgm:prSet/>
      <dgm:spPr/>
      <dgm:t>
        <a:bodyPr/>
        <a:lstStyle/>
        <a:p>
          <a:endParaRPr lang="en-US" dirty="0"/>
        </a:p>
      </dgm:t>
    </dgm:pt>
    <dgm:pt modelId="{88618591-7D91-8543-8335-7B928393CEFE}">
      <dgm:prSet custT="1"/>
      <dgm:spPr/>
      <dgm:t>
        <a:bodyPr/>
        <a:lstStyle/>
        <a:p>
          <a:r>
            <a:rPr lang="en-US" sz="1600" dirty="0"/>
            <a:t>Sex discrimination / maternity discrimination</a:t>
          </a:r>
        </a:p>
      </dgm:t>
    </dgm:pt>
    <dgm:pt modelId="{F1E2A787-7645-564E-9B61-4A1BACF03610}" type="parTrans" cxnId="{A6A609FE-EE49-8647-8189-79A71D197059}">
      <dgm:prSet/>
      <dgm:spPr/>
      <dgm:t>
        <a:bodyPr/>
        <a:lstStyle/>
        <a:p>
          <a:endParaRPr lang="en-US"/>
        </a:p>
      </dgm:t>
    </dgm:pt>
    <dgm:pt modelId="{603AA208-4FBC-224F-8579-207557B27C74}" type="sibTrans" cxnId="{A6A609FE-EE49-8647-8189-79A71D197059}">
      <dgm:prSet/>
      <dgm:spPr/>
      <dgm:t>
        <a:bodyPr/>
        <a:lstStyle/>
        <a:p>
          <a:endParaRPr lang="en-US"/>
        </a:p>
      </dgm:t>
    </dgm:pt>
    <dgm:pt modelId="{691DD430-2724-CB4E-8DFB-3C0B9D87DAF4}">
      <dgm:prSet custT="1"/>
      <dgm:spPr/>
      <dgm:t>
        <a:bodyPr/>
        <a:lstStyle/>
        <a:p>
          <a:r>
            <a:rPr lang="en-GB" sz="1600" dirty="0"/>
            <a:t>Economic / financial abuse</a:t>
          </a:r>
        </a:p>
      </dgm:t>
    </dgm:pt>
    <dgm:pt modelId="{AC659008-E802-AC49-9F3B-8002DCAA75A4}" type="parTrans" cxnId="{51940855-7084-8C49-941D-E695E97AB866}">
      <dgm:prSet/>
      <dgm:spPr/>
      <dgm:t>
        <a:bodyPr/>
        <a:lstStyle/>
        <a:p>
          <a:endParaRPr lang="en-GB"/>
        </a:p>
      </dgm:t>
    </dgm:pt>
    <dgm:pt modelId="{44469C0E-8F3F-FF4C-9C20-3506981E2498}" type="sibTrans" cxnId="{51940855-7084-8C49-941D-E695E97AB866}">
      <dgm:prSet/>
      <dgm:spPr/>
      <dgm:t>
        <a:bodyPr/>
        <a:lstStyle/>
        <a:p>
          <a:endParaRPr lang="en-GB"/>
        </a:p>
      </dgm:t>
    </dgm:pt>
    <dgm:pt modelId="{3A41ED24-7084-1849-AEBE-2C80195919DD}" type="pres">
      <dgm:prSet presAssocID="{73D6087C-063D-D64D-AC86-B3D28ADEB2B2}" presName="cycle" presStyleCnt="0">
        <dgm:presLayoutVars>
          <dgm:dir/>
          <dgm:resizeHandles val="exact"/>
        </dgm:presLayoutVars>
      </dgm:prSet>
      <dgm:spPr/>
    </dgm:pt>
    <dgm:pt modelId="{AA1D5EDC-4FE3-9F4B-84EB-9DA30C8639E5}" type="pres">
      <dgm:prSet presAssocID="{5668EF62-0164-DD40-8EBB-D51DB412F89E}" presName="node" presStyleLbl="node1" presStyleIdx="0" presStyleCnt="7" custScaleX="123425" custScaleY="101048">
        <dgm:presLayoutVars>
          <dgm:bulletEnabled val="1"/>
        </dgm:presLayoutVars>
      </dgm:prSet>
      <dgm:spPr/>
    </dgm:pt>
    <dgm:pt modelId="{68BFDF81-5632-BC4B-8FCC-AA66E6DBE691}" type="pres">
      <dgm:prSet presAssocID="{5668EF62-0164-DD40-8EBB-D51DB412F89E}" presName="spNode" presStyleCnt="0"/>
      <dgm:spPr/>
    </dgm:pt>
    <dgm:pt modelId="{48C0DC18-C28B-8A41-BFBA-4A7DD50AB630}" type="pres">
      <dgm:prSet presAssocID="{3F15B0C8-BF64-A34D-9F04-E205C89AF3E2}" presName="sibTrans" presStyleLbl="sibTrans1D1" presStyleIdx="0" presStyleCnt="7"/>
      <dgm:spPr/>
    </dgm:pt>
    <dgm:pt modelId="{F87141E9-020B-C644-9E32-BBDD80E28865}" type="pres">
      <dgm:prSet presAssocID="{1A6C0FFA-DEBA-9E4E-B515-F1BCBE4305F9}" presName="node" presStyleLbl="node1" presStyleIdx="1" presStyleCnt="7" custScaleX="115722" custScaleY="123745">
        <dgm:presLayoutVars>
          <dgm:bulletEnabled val="1"/>
        </dgm:presLayoutVars>
      </dgm:prSet>
      <dgm:spPr/>
    </dgm:pt>
    <dgm:pt modelId="{6468CB83-479F-C648-960A-77082FDD4FDA}" type="pres">
      <dgm:prSet presAssocID="{1A6C0FFA-DEBA-9E4E-B515-F1BCBE4305F9}" presName="spNode" presStyleCnt="0"/>
      <dgm:spPr/>
    </dgm:pt>
    <dgm:pt modelId="{0F883E51-6192-5D47-A5DC-2C878329E036}" type="pres">
      <dgm:prSet presAssocID="{98AA728D-8B84-584B-84CA-9251806866E3}" presName="sibTrans" presStyleLbl="sibTrans1D1" presStyleIdx="1" presStyleCnt="7"/>
      <dgm:spPr/>
    </dgm:pt>
    <dgm:pt modelId="{CD28CE33-E7B3-3542-A3D4-5FA74CDDA785}" type="pres">
      <dgm:prSet presAssocID="{EBFF9DF7-68CB-6040-BF62-71056067AAD6}" presName="node" presStyleLbl="node1" presStyleIdx="2" presStyleCnt="7" custScaleX="130468" custScaleY="109382" custRadScaleRad="101780" custRadScaleInc="-25026">
        <dgm:presLayoutVars>
          <dgm:bulletEnabled val="1"/>
        </dgm:presLayoutVars>
      </dgm:prSet>
      <dgm:spPr/>
    </dgm:pt>
    <dgm:pt modelId="{29F8396A-7916-B746-930B-A8038A3C2358}" type="pres">
      <dgm:prSet presAssocID="{EBFF9DF7-68CB-6040-BF62-71056067AAD6}" presName="spNode" presStyleCnt="0"/>
      <dgm:spPr/>
    </dgm:pt>
    <dgm:pt modelId="{9752DFAF-900B-B54E-9057-693A8F5BAA18}" type="pres">
      <dgm:prSet presAssocID="{DF3E8246-ABE1-8A4E-B1C1-B6CA56C5999A}" presName="sibTrans" presStyleLbl="sibTrans1D1" presStyleIdx="2" presStyleCnt="7"/>
      <dgm:spPr/>
    </dgm:pt>
    <dgm:pt modelId="{9152AE6B-8D1F-464C-B8A7-E2716E48E72E}" type="pres">
      <dgm:prSet presAssocID="{DF60AD67-6A3D-3045-AF7C-BAC94264D78F}" presName="node" presStyleLbl="node1" presStyleIdx="3" presStyleCnt="7" custScaleX="143674" custScaleY="132585" custRadScaleRad="99914" custRadScaleInc="-42504">
        <dgm:presLayoutVars>
          <dgm:bulletEnabled val="1"/>
        </dgm:presLayoutVars>
      </dgm:prSet>
      <dgm:spPr/>
    </dgm:pt>
    <dgm:pt modelId="{69318A6A-18BF-7548-B710-F958E4AFDAE2}" type="pres">
      <dgm:prSet presAssocID="{DF60AD67-6A3D-3045-AF7C-BAC94264D78F}" presName="spNode" presStyleCnt="0"/>
      <dgm:spPr/>
    </dgm:pt>
    <dgm:pt modelId="{74EF7A31-9C3E-A947-8206-9A46F2585B10}" type="pres">
      <dgm:prSet presAssocID="{C37A71E5-BA83-D042-8D18-5AAA9E6D7B7E}" presName="sibTrans" presStyleLbl="sibTrans1D1" presStyleIdx="3" presStyleCnt="7"/>
      <dgm:spPr/>
    </dgm:pt>
    <dgm:pt modelId="{76FDFA85-4FFB-F540-832F-8CCF8452AB80}" type="pres">
      <dgm:prSet presAssocID="{A07F40CE-E786-1943-8833-FA360DCE2C3C}" presName="node" presStyleLbl="node1" presStyleIdx="4" presStyleCnt="7" custScaleX="133596" custScaleY="114127">
        <dgm:presLayoutVars>
          <dgm:bulletEnabled val="1"/>
        </dgm:presLayoutVars>
      </dgm:prSet>
      <dgm:spPr/>
    </dgm:pt>
    <dgm:pt modelId="{9471D79F-0E1B-5141-8F9D-8BD1C6E05B0C}" type="pres">
      <dgm:prSet presAssocID="{A07F40CE-E786-1943-8833-FA360DCE2C3C}" presName="spNode" presStyleCnt="0"/>
      <dgm:spPr/>
    </dgm:pt>
    <dgm:pt modelId="{475252C1-E386-F940-8967-0E5DF44A4D47}" type="pres">
      <dgm:prSet presAssocID="{8F49CEBD-3121-114F-9A80-D46B6E99E6E7}" presName="sibTrans" presStyleLbl="sibTrans1D1" presStyleIdx="4" presStyleCnt="7"/>
      <dgm:spPr/>
    </dgm:pt>
    <dgm:pt modelId="{A0CDB6C7-7207-6141-A7E0-EE4D7D86D7BF}" type="pres">
      <dgm:prSet presAssocID="{88618591-7D91-8543-8335-7B928393CEFE}" presName="node" presStyleLbl="node1" presStyleIdx="5" presStyleCnt="7" custScaleX="132339" custScaleY="134109">
        <dgm:presLayoutVars>
          <dgm:bulletEnabled val="1"/>
        </dgm:presLayoutVars>
      </dgm:prSet>
      <dgm:spPr/>
    </dgm:pt>
    <dgm:pt modelId="{5B3653D4-AEE6-BE4B-89B0-BCBC5941C7A8}" type="pres">
      <dgm:prSet presAssocID="{88618591-7D91-8543-8335-7B928393CEFE}" presName="spNode" presStyleCnt="0"/>
      <dgm:spPr/>
    </dgm:pt>
    <dgm:pt modelId="{1E5332F6-256D-3240-A160-E0185C0FFECF}" type="pres">
      <dgm:prSet presAssocID="{603AA208-4FBC-224F-8579-207557B27C74}" presName="sibTrans" presStyleLbl="sibTrans1D1" presStyleIdx="5" presStyleCnt="7"/>
      <dgm:spPr/>
    </dgm:pt>
    <dgm:pt modelId="{E08859A6-01B5-2E46-9D87-505DA2589AB1}" type="pres">
      <dgm:prSet presAssocID="{691DD430-2724-CB4E-8DFB-3C0B9D87DAF4}" presName="node" presStyleLbl="node1" presStyleIdx="6" presStyleCnt="7" custScaleX="133336" custScaleY="133044">
        <dgm:presLayoutVars>
          <dgm:bulletEnabled val="1"/>
        </dgm:presLayoutVars>
      </dgm:prSet>
      <dgm:spPr/>
    </dgm:pt>
    <dgm:pt modelId="{B53B747C-7B81-4D46-A8EF-6D9360545B0E}" type="pres">
      <dgm:prSet presAssocID="{691DD430-2724-CB4E-8DFB-3C0B9D87DAF4}" presName="spNode" presStyleCnt="0"/>
      <dgm:spPr/>
    </dgm:pt>
    <dgm:pt modelId="{165D61BF-6E05-BE44-AD54-C105C7E390A2}" type="pres">
      <dgm:prSet presAssocID="{44469C0E-8F3F-FF4C-9C20-3506981E2498}" presName="sibTrans" presStyleLbl="sibTrans1D1" presStyleIdx="6" presStyleCnt="7"/>
      <dgm:spPr/>
    </dgm:pt>
  </dgm:ptLst>
  <dgm:cxnLst>
    <dgm:cxn modelId="{7027060A-801A-5F43-918A-13B11CCB6DFF}" type="presOf" srcId="{88618591-7D91-8543-8335-7B928393CEFE}" destId="{A0CDB6C7-7207-6141-A7E0-EE4D7D86D7BF}" srcOrd="0" destOrd="0" presId="urn:microsoft.com/office/officeart/2005/8/layout/cycle6"/>
    <dgm:cxn modelId="{ABDECC15-49E2-FE40-A435-595913257235}" type="presOf" srcId="{1A6C0FFA-DEBA-9E4E-B515-F1BCBE4305F9}" destId="{F87141E9-020B-C644-9E32-BBDD80E28865}" srcOrd="0" destOrd="0" presId="urn:microsoft.com/office/officeart/2005/8/layout/cycle6"/>
    <dgm:cxn modelId="{4C1DBA3A-4954-FA47-8088-BF94AB07A3B9}" type="presOf" srcId="{A07F40CE-E786-1943-8833-FA360DCE2C3C}" destId="{76FDFA85-4FFB-F540-832F-8CCF8452AB80}" srcOrd="0" destOrd="0" presId="urn:microsoft.com/office/officeart/2005/8/layout/cycle6"/>
    <dgm:cxn modelId="{05D71745-B926-614E-A925-1EA8F4C18FED}" srcId="{73D6087C-063D-D64D-AC86-B3D28ADEB2B2}" destId="{DF60AD67-6A3D-3045-AF7C-BAC94264D78F}" srcOrd="3" destOrd="0" parTransId="{CA536B8D-BEFE-D340-B174-77A697AA7423}" sibTransId="{C37A71E5-BA83-D042-8D18-5AAA9E6D7B7E}"/>
    <dgm:cxn modelId="{51940855-7084-8C49-941D-E695E97AB866}" srcId="{73D6087C-063D-D64D-AC86-B3D28ADEB2B2}" destId="{691DD430-2724-CB4E-8DFB-3C0B9D87DAF4}" srcOrd="6" destOrd="0" parTransId="{AC659008-E802-AC49-9F3B-8002DCAA75A4}" sibTransId="{44469C0E-8F3F-FF4C-9C20-3506981E2498}"/>
    <dgm:cxn modelId="{DEA08C5E-E9F8-F543-A7DD-400FF306233B}" type="presOf" srcId="{5668EF62-0164-DD40-8EBB-D51DB412F89E}" destId="{AA1D5EDC-4FE3-9F4B-84EB-9DA30C8639E5}" srcOrd="0" destOrd="0" presId="urn:microsoft.com/office/officeart/2005/8/layout/cycle6"/>
    <dgm:cxn modelId="{EAE2C760-D219-6B43-BA28-750B666F0363}" type="presOf" srcId="{98AA728D-8B84-584B-84CA-9251806866E3}" destId="{0F883E51-6192-5D47-A5DC-2C878329E036}" srcOrd="0" destOrd="0" presId="urn:microsoft.com/office/officeart/2005/8/layout/cycle6"/>
    <dgm:cxn modelId="{2EB28965-47F6-1B4D-A01C-6A421D5A5A37}" srcId="{73D6087C-063D-D64D-AC86-B3D28ADEB2B2}" destId="{EBFF9DF7-68CB-6040-BF62-71056067AAD6}" srcOrd="2" destOrd="0" parTransId="{5128D899-9126-8146-B346-5D57F5A53995}" sibTransId="{DF3E8246-ABE1-8A4E-B1C1-B6CA56C5999A}"/>
    <dgm:cxn modelId="{35E4D967-5742-174E-94DD-E78D4F962B2E}" type="presOf" srcId="{603AA208-4FBC-224F-8579-207557B27C74}" destId="{1E5332F6-256D-3240-A160-E0185C0FFECF}" srcOrd="0" destOrd="0" presId="urn:microsoft.com/office/officeart/2005/8/layout/cycle6"/>
    <dgm:cxn modelId="{18B06C73-8469-D946-958F-6FE0A69ECDAD}" srcId="{73D6087C-063D-D64D-AC86-B3D28ADEB2B2}" destId="{A07F40CE-E786-1943-8833-FA360DCE2C3C}" srcOrd="4" destOrd="0" parTransId="{AD7B86B6-64EA-6141-864C-0B242EE70261}" sibTransId="{8F49CEBD-3121-114F-9A80-D46B6E99E6E7}"/>
    <dgm:cxn modelId="{B9882876-F8C4-A745-96F9-A4EA1300693D}" type="presOf" srcId="{73D6087C-063D-D64D-AC86-B3D28ADEB2B2}" destId="{3A41ED24-7084-1849-AEBE-2C80195919DD}" srcOrd="0" destOrd="0" presId="urn:microsoft.com/office/officeart/2005/8/layout/cycle6"/>
    <dgm:cxn modelId="{13E7B69E-8874-CB4C-A6D0-995E14F297CF}" type="presOf" srcId="{DF3E8246-ABE1-8A4E-B1C1-B6CA56C5999A}" destId="{9752DFAF-900B-B54E-9057-693A8F5BAA18}" srcOrd="0" destOrd="0" presId="urn:microsoft.com/office/officeart/2005/8/layout/cycle6"/>
    <dgm:cxn modelId="{4ADDC89E-5EB7-EE4E-88D1-1ED013B54D3E}" type="presOf" srcId="{691DD430-2724-CB4E-8DFB-3C0B9D87DAF4}" destId="{E08859A6-01B5-2E46-9D87-505DA2589AB1}" srcOrd="0" destOrd="0" presId="urn:microsoft.com/office/officeart/2005/8/layout/cycle6"/>
    <dgm:cxn modelId="{D98311AA-43C4-8D45-B93F-9AE1123F0300}" type="presOf" srcId="{DF60AD67-6A3D-3045-AF7C-BAC94264D78F}" destId="{9152AE6B-8D1F-464C-B8A7-E2716E48E72E}" srcOrd="0" destOrd="0" presId="urn:microsoft.com/office/officeart/2005/8/layout/cycle6"/>
    <dgm:cxn modelId="{2EFCEBB4-487C-1D42-ADCA-1E4AA1B4E4B7}" type="presOf" srcId="{3F15B0C8-BF64-A34D-9F04-E205C89AF3E2}" destId="{48C0DC18-C28B-8A41-BFBA-4A7DD50AB630}" srcOrd="0" destOrd="0" presId="urn:microsoft.com/office/officeart/2005/8/layout/cycle6"/>
    <dgm:cxn modelId="{FAE9B0D3-D5AB-384E-B6C7-CE0ECD6CA670}" type="presOf" srcId="{44469C0E-8F3F-FF4C-9C20-3506981E2498}" destId="{165D61BF-6E05-BE44-AD54-C105C7E390A2}" srcOrd="0" destOrd="0" presId="urn:microsoft.com/office/officeart/2005/8/layout/cycle6"/>
    <dgm:cxn modelId="{F329E7DD-7229-2C49-80DF-76DB58FBDFD2}" type="presOf" srcId="{8F49CEBD-3121-114F-9A80-D46B6E99E6E7}" destId="{475252C1-E386-F940-8967-0E5DF44A4D47}" srcOrd="0" destOrd="0" presId="urn:microsoft.com/office/officeart/2005/8/layout/cycle6"/>
    <dgm:cxn modelId="{7B0520DF-6209-A845-B5A4-38D5E61C59C8}" srcId="{73D6087C-063D-D64D-AC86-B3D28ADEB2B2}" destId="{1A6C0FFA-DEBA-9E4E-B515-F1BCBE4305F9}" srcOrd="1" destOrd="0" parTransId="{CBFD6737-8C32-9548-B4BC-82BC90089A80}" sibTransId="{98AA728D-8B84-584B-84CA-9251806866E3}"/>
    <dgm:cxn modelId="{05258CF0-D082-DE4C-8B5E-9605AF900C4F}" type="presOf" srcId="{EBFF9DF7-68CB-6040-BF62-71056067AAD6}" destId="{CD28CE33-E7B3-3542-A3D4-5FA74CDDA785}" srcOrd="0" destOrd="0" presId="urn:microsoft.com/office/officeart/2005/8/layout/cycle6"/>
    <dgm:cxn modelId="{A9FA95F0-AA41-A24B-B4FB-45531E38A975}" type="presOf" srcId="{C37A71E5-BA83-D042-8D18-5AAA9E6D7B7E}" destId="{74EF7A31-9C3E-A947-8206-9A46F2585B10}" srcOrd="0" destOrd="0" presId="urn:microsoft.com/office/officeart/2005/8/layout/cycle6"/>
    <dgm:cxn modelId="{A6A609FE-EE49-8647-8189-79A71D197059}" srcId="{73D6087C-063D-D64D-AC86-B3D28ADEB2B2}" destId="{88618591-7D91-8543-8335-7B928393CEFE}" srcOrd="5" destOrd="0" parTransId="{F1E2A787-7645-564E-9B61-4A1BACF03610}" sibTransId="{603AA208-4FBC-224F-8579-207557B27C74}"/>
    <dgm:cxn modelId="{18220CFF-B8CC-164D-81DD-BB15338FCC57}" srcId="{73D6087C-063D-D64D-AC86-B3D28ADEB2B2}" destId="{5668EF62-0164-DD40-8EBB-D51DB412F89E}" srcOrd="0" destOrd="0" parTransId="{C9F7476B-2757-5A4A-923B-DE47799D3DFF}" sibTransId="{3F15B0C8-BF64-A34D-9F04-E205C89AF3E2}"/>
    <dgm:cxn modelId="{032BFBDB-6F68-954E-8A2A-1377E10CEB11}" type="presParOf" srcId="{3A41ED24-7084-1849-AEBE-2C80195919DD}" destId="{AA1D5EDC-4FE3-9F4B-84EB-9DA30C8639E5}" srcOrd="0" destOrd="0" presId="urn:microsoft.com/office/officeart/2005/8/layout/cycle6"/>
    <dgm:cxn modelId="{92896FEB-AB64-BA44-A09F-0C4EFED41AF7}" type="presParOf" srcId="{3A41ED24-7084-1849-AEBE-2C80195919DD}" destId="{68BFDF81-5632-BC4B-8FCC-AA66E6DBE691}" srcOrd="1" destOrd="0" presId="urn:microsoft.com/office/officeart/2005/8/layout/cycle6"/>
    <dgm:cxn modelId="{C2CA1B52-7CC0-734F-9264-DAB41F2C5F0C}" type="presParOf" srcId="{3A41ED24-7084-1849-AEBE-2C80195919DD}" destId="{48C0DC18-C28B-8A41-BFBA-4A7DD50AB630}" srcOrd="2" destOrd="0" presId="urn:microsoft.com/office/officeart/2005/8/layout/cycle6"/>
    <dgm:cxn modelId="{876A75CA-6BC0-314E-8ADF-0BA95E11FD60}" type="presParOf" srcId="{3A41ED24-7084-1849-AEBE-2C80195919DD}" destId="{F87141E9-020B-C644-9E32-BBDD80E28865}" srcOrd="3" destOrd="0" presId="urn:microsoft.com/office/officeart/2005/8/layout/cycle6"/>
    <dgm:cxn modelId="{690C9C2B-B27C-4D4A-8E48-B99FAF027953}" type="presParOf" srcId="{3A41ED24-7084-1849-AEBE-2C80195919DD}" destId="{6468CB83-479F-C648-960A-77082FDD4FDA}" srcOrd="4" destOrd="0" presId="urn:microsoft.com/office/officeart/2005/8/layout/cycle6"/>
    <dgm:cxn modelId="{95AEEAE5-F43A-CB4E-8626-CBF757ADF76B}" type="presParOf" srcId="{3A41ED24-7084-1849-AEBE-2C80195919DD}" destId="{0F883E51-6192-5D47-A5DC-2C878329E036}" srcOrd="5" destOrd="0" presId="urn:microsoft.com/office/officeart/2005/8/layout/cycle6"/>
    <dgm:cxn modelId="{B3E95B93-0B36-C243-AA14-2C1AE2A5C577}" type="presParOf" srcId="{3A41ED24-7084-1849-AEBE-2C80195919DD}" destId="{CD28CE33-E7B3-3542-A3D4-5FA74CDDA785}" srcOrd="6" destOrd="0" presId="urn:microsoft.com/office/officeart/2005/8/layout/cycle6"/>
    <dgm:cxn modelId="{C7C8B704-470F-EA44-8A7A-E40352525786}" type="presParOf" srcId="{3A41ED24-7084-1849-AEBE-2C80195919DD}" destId="{29F8396A-7916-B746-930B-A8038A3C2358}" srcOrd="7" destOrd="0" presId="urn:microsoft.com/office/officeart/2005/8/layout/cycle6"/>
    <dgm:cxn modelId="{BD966251-C110-6D4E-B320-D5EE8512200D}" type="presParOf" srcId="{3A41ED24-7084-1849-AEBE-2C80195919DD}" destId="{9752DFAF-900B-B54E-9057-693A8F5BAA18}" srcOrd="8" destOrd="0" presId="urn:microsoft.com/office/officeart/2005/8/layout/cycle6"/>
    <dgm:cxn modelId="{7CF493E5-33BB-A040-8ED0-9D6B9F1FF9BC}" type="presParOf" srcId="{3A41ED24-7084-1849-AEBE-2C80195919DD}" destId="{9152AE6B-8D1F-464C-B8A7-E2716E48E72E}" srcOrd="9" destOrd="0" presId="urn:microsoft.com/office/officeart/2005/8/layout/cycle6"/>
    <dgm:cxn modelId="{8F6EA63C-A2BE-6740-88C7-9773F2F81921}" type="presParOf" srcId="{3A41ED24-7084-1849-AEBE-2C80195919DD}" destId="{69318A6A-18BF-7548-B710-F958E4AFDAE2}" srcOrd="10" destOrd="0" presId="urn:microsoft.com/office/officeart/2005/8/layout/cycle6"/>
    <dgm:cxn modelId="{9CB2DEBB-2856-0C46-82F5-DB8C1D60B2DD}" type="presParOf" srcId="{3A41ED24-7084-1849-AEBE-2C80195919DD}" destId="{74EF7A31-9C3E-A947-8206-9A46F2585B10}" srcOrd="11" destOrd="0" presId="urn:microsoft.com/office/officeart/2005/8/layout/cycle6"/>
    <dgm:cxn modelId="{739E5D07-F7CE-9F4D-B3B2-D8B9CC075795}" type="presParOf" srcId="{3A41ED24-7084-1849-AEBE-2C80195919DD}" destId="{76FDFA85-4FFB-F540-832F-8CCF8452AB80}" srcOrd="12" destOrd="0" presId="urn:microsoft.com/office/officeart/2005/8/layout/cycle6"/>
    <dgm:cxn modelId="{5F075496-A250-5F43-823B-53F2F1D27C4F}" type="presParOf" srcId="{3A41ED24-7084-1849-AEBE-2C80195919DD}" destId="{9471D79F-0E1B-5141-8F9D-8BD1C6E05B0C}" srcOrd="13" destOrd="0" presId="urn:microsoft.com/office/officeart/2005/8/layout/cycle6"/>
    <dgm:cxn modelId="{70FF0497-AAC0-9942-A575-4CC2C2A74E73}" type="presParOf" srcId="{3A41ED24-7084-1849-AEBE-2C80195919DD}" destId="{475252C1-E386-F940-8967-0E5DF44A4D47}" srcOrd="14" destOrd="0" presId="urn:microsoft.com/office/officeart/2005/8/layout/cycle6"/>
    <dgm:cxn modelId="{24901724-25D2-B148-9E8A-A3842DC91790}" type="presParOf" srcId="{3A41ED24-7084-1849-AEBE-2C80195919DD}" destId="{A0CDB6C7-7207-6141-A7E0-EE4D7D86D7BF}" srcOrd="15" destOrd="0" presId="urn:microsoft.com/office/officeart/2005/8/layout/cycle6"/>
    <dgm:cxn modelId="{3C49BB27-1E18-804D-B8B6-E075FB363574}" type="presParOf" srcId="{3A41ED24-7084-1849-AEBE-2C80195919DD}" destId="{5B3653D4-AEE6-BE4B-89B0-BCBC5941C7A8}" srcOrd="16" destOrd="0" presId="urn:microsoft.com/office/officeart/2005/8/layout/cycle6"/>
    <dgm:cxn modelId="{FF781831-A591-164F-9C81-85A41C6366FF}" type="presParOf" srcId="{3A41ED24-7084-1849-AEBE-2C80195919DD}" destId="{1E5332F6-256D-3240-A160-E0185C0FFECF}" srcOrd="17" destOrd="0" presId="urn:microsoft.com/office/officeart/2005/8/layout/cycle6"/>
    <dgm:cxn modelId="{1CB38C8A-CBC5-CC4F-9FA6-2592F7C768E9}" type="presParOf" srcId="{3A41ED24-7084-1849-AEBE-2C80195919DD}" destId="{E08859A6-01B5-2E46-9D87-505DA2589AB1}" srcOrd="18" destOrd="0" presId="urn:microsoft.com/office/officeart/2005/8/layout/cycle6"/>
    <dgm:cxn modelId="{4BC26A6B-382E-3D45-99BC-FDFD38908D7B}" type="presParOf" srcId="{3A41ED24-7084-1849-AEBE-2C80195919DD}" destId="{B53B747C-7B81-4D46-A8EF-6D9360545B0E}" srcOrd="19" destOrd="0" presId="urn:microsoft.com/office/officeart/2005/8/layout/cycle6"/>
    <dgm:cxn modelId="{C6F6795C-F742-1840-A423-18F28125D6CF}" type="presParOf" srcId="{3A41ED24-7084-1849-AEBE-2C80195919DD}" destId="{165D61BF-6E05-BE44-AD54-C105C7E390A2}"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F77DF3-57C3-B246-8024-4373FFA43CE3}" type="doc">
      <dgm:prSet loTypeId="urn:microsoft.com/office/officeart/2005/8/layout/pyramid1" loCatId="pyramid" qsTypeId="urn:microsoft.com/office/officeart/2005/8/quickstyle/simple1" qsCatId="simple" csTypeId="urn:microsoft.com/office/officeart/2005/8/colors/colorful2" csCatId="colorful" phldr="1"/>
      <dgm:spPr/>
    </dgm:pt>
    <dgm:pt modelId="{CABB0EC8-73FC-1042-A731-CCE5C5D97BF9}">
      <dgm:prSet phldrT="[Text]" custT="1"/>
      <dgm:spPr/>
      <dgm:t>
        <a:bodyPr/>
        <a:lstStyle/>
        <a:p>
          <a:endParaRPr lang="en-GB" sz="1600" dirty="0"/>
        </a:p>
        <a:p>
          <a:r>
            <a:rPr lang="en-GB" sz="1600" dirty="0"/>
            <a:t>Murder </a:t>
          </a:r>
        </a:p>
        <a:p>
          <a:r>
            <a:rPr lang="en-GB" sz="1600" dirty="0"/>
            <a:t>Femicide</a:t>
          </a:r>
        </a:p>
      </dgm:t>
    </dgm:pt>
    <dgm:pt modelId="{F7DC6C46-59FC-BC4C-AE65-B989597BF374}" type="parTrans" cxnId="{DC62228E-B543-0B4F-A3BC-D987EB7FF197}">
      <dgm:prSet/>
      <dgm:spPr/>
      <dgm:t>
        <a:bodyPr/>
        <a:lstStyle/>
        <a:p>
          <a:endParaRPr lang="en-GB"/>
        </a:p>
      </dgm:t>
    </dgm:pt>
    <dgm:pt modelId="{D5C68BC9-66FC-0E41-95BE-7A98333C6754}" type="sibTrans" cxnId="{DC62228E-B543-0B4F-A3BC-D987EB7FF197}">
      <dgm:prSet/>
      <dgm:spPr/>
      <dgm:t>
        <a:bodyPr/>
        <a:lstStyle/>
        <a:p>
          <a:endParaRPr lang="en-GB"/>
        </a:p>
      </dgm:t>
    </dgm:pt>
    <dgm:pt modelId="{B50D9D9D-1F52-DF4B-B38D-D081444C1E47}">
      <dgm:prSet phldrT="[Text]" custT="1"/>
      <dgm:spPr/>
      <dgm:t>
        <a:bodyPr/>
        <a:lstStyle/>
        <a:p>
          <a:r>
            <a:rPr lang="en-GB" sz="1800" dirty="0"/>
            <a:t>Sexist, homophobic/transphobic jokes.</a:t>
          </a:r>
        </a:p>
      </dgm:t>
    </dgm:pt>
    <dgm:pt modelId="{FE86847D-337D-324A-832F-E98028AEB310}" type="parTrans" cxnId="{F52C328E-78EE-804A-A197-37ECBBB5F3EF}">
      <dgm:prSet/>
      <dgm:spPr/>
      <dgm:t>
        <a:bodyPr/>
        <a:lstStyle/>
        <a:p>
          <a:endParaRPr lang="en-GB"/>
        </a:p>
      </dgm:t>
    </dgm:pt>
    <dgm:pt modelId="{46803EA2-AF4D-9C4A-BD2D-CE3C53749E15}" type="sibTrans" cxnId="{F52C328E-78EE-804A-A197-37ECBBB5F3EF}">
      <dgm:prSet/>
      <dgm:spPr/>
      <dgm:t>
        <a:bodyPr/>
        <a:lstStyle/>
        <a:p>
          <a:endParaRPr lang="en-GB"/>
        </a:p>
      </dgm:t>
    </dgm:pt>
    <dgm:pt modelId="{BC2760C1-7FDB-8D46-ACB7-81A6B6708279}">
      <dgm:prSet custT="1"/>
      <dgm:spPr/>
      <dgm:t>
        <a:bodyPr/>
        <a:lstStyle/>
        <a:p>
          <a:r>
            <a:rPr lang="en-GB" sz="1800" dirty="0"/>
            <a:t>  </a:t>
          </a:r>
          <a:r>
            <a:rPr lang="en-GB" sz="1600" dirty="0"/>
            <a:t>Rape, sexual assault, and physical, emotional &amp; financial abuse</a:t>
          </a:r>
        </a:p>
      </dgm:t>
    </dgm:pt>
    <dgm:pt modelId="{FFD1BC6C-C0D7-4241-89A3-A3D7E4AC3A61}" type="parTrans" cxnId="{8B144C5F-7E09-7144-AC1A-8D9D86F506C6}">
      <dgm:prSet/>
      <dgm:spPr/>
      <dgm:t>
        <a:bodyPr/>
        <a:lstStyle/>
        <a:p>
          <a:endParaRPr lang="en-GB"/>
        </a:p>
      </dgm:t>
    </dgm:pt>
    <dgm:pt modelId="{43ECCAA0-FFD2-204D-9205-43EB0E51FCE9}" type="sibTrans" cxnId="{8B144C5F-7E09-7144-AC1A-8D9D86F506C6}">
      <dgm:prSet/>
      <dgm:spPr/>
      <dgm:t>
        <a:bodyPr/>
        <a:lstStyle/>
        <a:p>
          <a:endParaRPr lang="en-GB"/>
        </a:p>
      </dgm:t>
    </dgm:pt>
    <dgm:pt modelId="{2DC47574-48B8-BA47-9C08-E29283488817}">
      <dgm:prSet custT="1"/>
      <dgm:spPr/>
      <dgm:t>
        <a:bodyPr/>
        <a:lstStyle/>
        <a:p>
          <a:r>
            <a:rPr lang="en-GB" sz="1600" dirty="0"/>
            <a:t>Harassment, sexual harassment, threats and verbal abuse</a:t>
          </a:r>
        </a:p>
      </dgm:t>
    </dgm:pt>
    <dgm:pt modelId="{A28BA9DC-79EB-DD44-A51A-2DA9F4CB2B44}" type="parTrans" cxnId="{FE8F55C0-FB76-A24F-A56B-8B579BC07E85}">
      <dgm:prSet/>
      <dgm:spPr/>
      <dgm:t>
        <a:bodyPr/>
        <a:lstStyle/>
        <a:p>
          <a:endParaRPr lang="en-GB"/>
        </a:p>
      </dgm:t>
    </dgm:pt>
    <dgm:pt modelId="{96421B55-25A0-DA4A-B012-27B902F46E20}" type="sibTrans" cxnId="{FE8F55C0-FB76-A24F-A56B-8B579BC07E85}">
      <dgm:prSet/>
      <dgm:spPr/>
      <dgm:t>
        <a:bodyPr/>
        <a:lstStyle/>
        <a:p>
          <a:endParaRPr lang="en-GB"/>
        </a:p>
      </dgm:t>
    </dgm:pt>
    <dgm:pt modelId="{6CF4A622-9872-DD4C-9943-041D89A6B0E0}">
      <dgm:prSet custT="1"/>
      <dgm:spPr/>
      <dgm:t>
        <a:bodyPr/>
        <a:lstStyle/>
        <a:p>
          <a:r>
            <a:rPr lang="en-GB" sz="1600" dirty="0"/>
            <a:t>Traditional roles and rigid gender-based stereotypes</a:t>
          </a:r>
        </a:p>
      </dgm:t>
    </dgm:pt>
    <dgm:pt modelId="{26F7F7C6-F0FA-D144-B594-58A70A91CFF6}" type="parTrans" cxnId="{65F5005B-051E-5645-B3C6-841CE75FB6F2}">
      <dgm:prSet/>
      <dgm:spPr/>
      <dgm:t>
        <a:bodyPr/>
        <a:lstStyle/>
        <a:p>
          <a:endParaRPr lang="en-GB"/>
        </a:p>
      </dgm:t>
    </dgm:pt>
    <dgm:pt modelId="{E8F7BE9C-553D-B442-B9DB-3A632CC4303B}" type="sibTrans" cxnId="{65F5005B-051E-5645-B3C6-841CE75FB6F2}">
      <dgm:prSet/>
      <dgm:spPr/>
      <dgm:t>
        <a:bodyPr/>
        <a:lstStyle/>
        <a:p>
          <a:endParaRPr lang="en-GB"/>
        </a:p>
      </dgm:t>
    </dgm:pt>
    <dgm:pt modelId="{70517CE8-649E-A94E-8608-BC8854C53E04}" type="pres">
      <dgm:prSet presAssocID="{E4F77DF3-57C3-B246-8024-4373FFA43CE3}" presName="Name0" presStyleCnt="0">
        <dgm:presLayoutVars>
          <dgm:dir/>
          <dgm:animLvl val="lvl"/>
          <dgm:resizeHandles val="exact"/>
        </dgm:presLayoutVars>
      </dgm:prSet>
      <dgm:spPr/>
    </dgm:pt>
    <dgm:pt modelId="{ADCD7C03-2E1D-3646-A27F-9EC6AF01EFBE}" type="pres">
      <dgm:prSet presAssocID="{CABB0EC8-73FC-1042-A731-CCE5C5D97BF9}" presName="Name8" presStyleCnt="0"/>
      <dgm:spPr/>
    </dgm:pt>
    <dgm:pt modelId="{010A61BE-DBAE-C240-A6F9-EB10118984ED}" type="pres">
      <dgm:prSet presAssocID="{CABB0EC8-73FC-1042-A731-CCE5C5D97BF9}" presName="level" presStyleLbl="node1" presStyleIdx="0" presStyleCnt="5">
        <dgm:presLayoutVars>
          <dgm:chMax val="1"/>
          <dgm:bulletEnabled val="1"/>
        </dgm:presLayoutVars>
      </dgm:prSet>
      <dgm:spPr/>
    </dgm:pt>
    <dgm:pt modelId="{C86C7F5E-A1CA-7943-825C-01AC97DB0084}" type="pres">
      <dgm:prSet presAssocID="{CABB0EC8-73FC-1042-A731-CCE5C5D97BF9}" presName="levelTx" presStyleLbl="revTx" presStyleIdx="0" presStyleCnt="0">
        <dgm:presLayoutVars>
          <dgm:chMax val="1"/>
          <dgm:bulletEnabled val="1"/>
        </dgm:presLayoutVars>
      </dgm:prSet>
      <dgm:spPr/>
    </dgm:pt>
    <dgm:pt modelId="{D9061F5F-259D-BE43-8040-DC3D63A69E85}" type="pres">
      <dgm:prSet presAssocID="{BC2760C1-7FDB-8D46-ACB7-81A6B6708279}" presName="Name8" presStyleCnt="0"/>
      <dgm:spPr/>
    </dgm:pt>
    <dgm:pt modelId="{6190E8B5-7051-7645-99B7-A7C0B283954B}" type="pres">
      <dgm:prSet presAssocID="{BC2760C1-7FDB-8D46-ACB7-81A6B6708279}" presName="level" presStyleLbl="node1" presStyleIdx="1" presStyleCnt="5">
        <dgm:presLayoutVars>
          <dgm:chMax val="1"/>
          <dgm:bulletEnabled val="1"/>
        </dgm:presLayoutVars>
      </dgm:prSet>
      <dgm:spPr/>
    </dgm:pt>
    <dgm:pt modelId="{CE222889-785B-3E44-B39A-63EE3602BEA1}" type="pres">
      <dgm:prSet presAssocID="{BC2760C1-7FDB-8D46-ACB7-81A6B6708279}" presName="levelTx" presStyleLbl="revTx" presStyleIdx="0" presStyleCnt="0">
        <dgm:presLayoutVars>
          <dgm:chMax val="1"/>
          <dgm:bulletEnabled val="1"/>
        </dgm:presLayoutVars>
      </dgm:prSet>
      <dgm:spPr/>
    </dgm:pt>
    <dgm:pt modelId="{9DE9F6C3-A7B3-814D-B8A4-68196919B47F}" type="pres">
      <dgm:prSet presAssocID="{2DC47574-48B8-BA47-9C08-E29283488817}" presName="Name8" presStyleCnt="0"/>
      <dgm:spPr/>
    </dgm:pt>
    <dgm:pt modelId="{815BAE9D-07F8-824E-BA4E-2021B483E0A2}" type="pres">
      <dgm:prSet presAssocID="{2DC47574-48B8-BA47-9C08-E29283488817}" presName="level" presStyleLbl="node1" presStyleIdx="2" presStyleCnt="5">
        <dgm:presLayoutVars>
          <dgm:chMax val="1"/>
          <dgm:bulletEnabled val="1"/>
        </dgm:presLayoutVars>
      </dgm:prSet>
      <dgm:spPr/>
    </dgm:pt>
    <dgm:pt modelId="{E692704B-27D7-ED48-950B-B2B7E06FF753}" type="pres">
      <dgm:prSet presAssocID="{2DC47574-48B8-BA47-9C08-E29283488817}" presName="levelTx" presStyleLbl="revTx" presStyleIdx="0" presStyleCnt="0">
        <dgm:presLayoutVars>
          <dgm:chMax val="1"/>
          <dgm:bulletEnabled val="1"/>
        </dgm:presLayoutVars>
      </dgm:prSet>
      <dgm:spPr/>
    </dgm:pt>
    <dgm:pt modelId="{3B01B679-3499-8F41-8957-046CAADB0DBD}" type="pres">
      <dgm:prSet presAssocID="{6CF4A622-9872-DD4C-9943-041D89A6B0E0}" presName="Name8" presStyleCnt="0"/>
      <dgm:spPr/>
    </dgm:pt>
    <dgm:pt modelId="{73C16AF7-EEA5-154E-8D50-028E46ACE3DB}" type="pres">
      <dgm:prSet presAssocID="{6CF4A622-9872-DD4C-9943-041D89A6B0E0}" presName="level" presStyleLbl="node1" presStyleIdx="3" presStyleCnt="5">
        <dgm:presLayoutVars>
          <dgm:chMax val="1"/>
          <dgm:bulletEnabled val="1"/>
        </dgm:presLayoutVars>
      </dgm:prSet>
      <dgm:spPr/>
    </dgm:pt>
    <dgm:pt modelId="{85D18E2E-C1EF-9040-9C99-E31BC7CBCB7F}" type="pres">
      <dgm:prSet presAssocID="{6CF4A622-9872-DD4C-9943-041D89A6B0E0}" presName="levelTx" presStyleLbl="revTx" presStyleIdx="0" presStyleCnt="0">
        <dgm:presLayoutVars>
          <dgm:chMax val="1"/>
          <dgm:bulletEnabled val="1"/>
        </dgm:presLayoutVars>
      </dgm:prSet>
      <dgm:spPr/>
    </dgm:pt>
    <dgm:pt modelId="{589DEECE-7AF1-BF4F-9A37-E951513A2836}" type="pres">
      <dgm:prSet presAssocID="{B50D9D9D-1F52-DF4B-B38D-D081444C1E47}" presName="Name8" presStyleCnt="0"/>
      <dgm:spPr/>
    </dgm:pt>
    <dgm:pt modelId="{8D6AA398-629C-DB46-8CEB-0405DC2C795D}" type="pres">
      <dgm:prSet presAssocID="{B50D9D9D-1F52-DF4B-B38D-D081444C1E47}" presName="level" presStyleLbl="node1" presStyleIdx="4" presStyleCnt="5">
        <dgm:presLayoutVars>
          <dgm:chMax val="1"/>
          <dgm:bulletEnabled val="1"/>
        </dgm:presLayoutVars>
      </dgm:prSet>
      <dgm:spPr/>
    </dgm:pt>
    <dgm:pt modelId="{71473EC0-91AA-0245-B29A-D26187ECDFBA}" type="pres">
      <dgm:prSet presAssocID="{B50D9D9D-1F52-DF4B-B38D-D081444C1E47}" presName="levelTx" presStyleLbl="revTx" presStyleIdx="0" presStyleCnt="0">
        <dgm:presLayoutVars>
          <dgm:chMax val="1"/>
          <dgm:bulletEnabled val="1"/>
        </dgm:presLayoutVars>
      </dgm:prSet>
      <dgm:spPr/>
    </dgm:pt>
  </dgm:ptLst>
  <dgm:cxnLst>
    <dgm:cxn modelId="{36771804-BF5E-7E4A-8A84-A79CC031C377}" type="presOf" srcId="{2DC47574-48B8-BA47-9C08-E29283488817}" destId="{815BAE9D-07F8-824E-BA4E-2021B483E0A2}" srcOrd="0" destOrd="0" presId="urn:microsoft.com/office/officeart/2005/8/layout/pyramid1"/>
    <dgm:cxn modelId="{5D4C2054-090E-3842-BEDA-34A3032DECAD}" type="presOf" srcId="{B50D9D9D-1F52-DF4B-B38D-D081444C1E47}" destId="{71473EC0-91AA-0245-B29A-D26187ECDFBA}" srcOrd="1" destOrd="0" presId="urn:microsoft.com/office/officeart/2005/8/layout/pyramid1"/>
    <dgm:cxn modelId="{65F5005B-051E-5645-B3C6-841CE75FB6F2}" srcId="{E4F77DF3-57C3-B246-8024-4373FFA43CE3}" destId="{6CF4A622-9872-DD4C-9943-041D89A6B0E0}" srcOrd="3" destOrd="0" parTransId="{26F7F7C6-F0FA-D144-B594-58A70A91CFF6}" sibTransId="{E8F7BE9C-553D-B442-B9DB-3A632CC4303B}"/>
    <dgm:cxn modelId="{8B144C5F-7E09-7144-AC1A-8D9D86F506C6}" srcId="{E4F77DF3-57C3-B246-8024-4373FFA43CE3}" destId="{BC2760C1-7FDB-8D46-ACB7-81A6B6708279}" srcOrd="1" destOrd="0" parTransId="{FFD1BC6C-C0D7-4241-89A3-A3D7E4AC3A61}" sibTransId="{43ECCAA0-FFD2-204D-9205-43EB0E51FCE9}"/>
    <dgm:cxn modelId="{598E506B-229D-9E48-AE85-19C1F1A9045D}" type="presOf" srcId="{6CF4A622-9872-DD4C-9943-041D89A6B0E0}" destId="{73C16AF7-EEA5-154E-8D50-028E46ACE3DB}" srcOrd="0" destOrd="0" presId="urn:microsoft.com/office/officeart/2005/8/layout/pyramid1"/>
    <dgm:cxn modelId="{D943F083-37AE-4B43-B3C3-372B48B78B80}" type="presOf" srcId="{2DC47574-48B8-BA47-9C08-E29283488817}" destId="{E692704B-27D7-ED48-950B-B2B7E06FF753}" srcOrd="1" destOrd="0" presId="urn:microsoft.com/office/officeart/2005/8/layout/pyramid1"/>
    <dgm:cxn modelId="{DC62228E-B543-0B4F-A3BC-D987EB7FF197}" srcId="{E4F77DF3-57C3-B246-8024-4373FFA43CE3}" destId="{CABB0EC8-73FC-1042-A731-CCE5C5D97BF9}" srcOrd="0" destOrd="0" parTransId="{F7DC6C46-59FC-BC4C-AE65-B989597BF374}" sibTransId="{D5C68BC9-66FC-0E41-95BE-7A98333C6754}"/>
    <dgm:cxn modelId="{F52C328E-78EE-804A-A197-37ECBBB5F3EF}" srcId="{E4F77DF3-57C3-B246-8024-4373FFA43CE3}" destId="{B50D9D9D-1F52-DF4B-B38D-D081444C1E47}" srcOrd="4" destOrd="0" parTransId="{FE86847D-337D-324A-832F-E98028AEB310}" sibTransId="{46803EA2-AF4D-9C4A-BD2D-CE3C53749E15}"/>
    <dgm:cxn modelId="{C1C66BB0-2AE6-8343-84B7-064482BA94AC}" type="presOf" srcId="{BC2760C1-7FDB-8D46-ACB7-81A6B6708279}" destId="{CE222889-785B-3E44-B39A-63EE3602BEA1}" srcOrd="1" destOrd="0" presId="urn:microsoft.com/office/officeart/2005/8/layout/pyramid1"/>
    <dgm:cxn modelId="{FE8F55C0-FB76-A24F-A56B-8B579BC07E85}" srcId="{E4F77DF3-57C3-B246-8024-4373FFA43CE3}" destId="{2DC47574-48B8-BA47-9C08-E29283488817}" srcOrd="2" destOrd="0" parTransId="{A28BA9DC-79EB-DD44-A51A-2DA9F4CB2B44}" sibTransId="{96421B55-25A0-DA4A-B012-27B902F46E20}"/>
    <dgm:cxn modelId="{774AAED4-B8A6-F546-8B1E-48204491DD31}" type="presOf" srcId="{CABB0EC8-73FC-1042-A731-CCE5C5D97BF9}" destId="{C86C7F5E-A1CA-7943-825C-01AC97DB0084}" srcOrd="1" destOrd="0" presId="urn:microsoft.com/office/officeart/2005/8/layout/pyramid1"/>
    <dgm:cxn modelId="{CD59EDD5-104D-C94A-9548-E8AED5ABD1DF}" type="presOf" srcId="{B50D9D9D-1F52-DF4B-B38D-D081444C1E47}" destId="{8D6AA398-629C-DB46-8CEB-0405DC2C795D}" srcOrd="0" destOrd="0" presId="urn:microsoft.com/office/officeart/2005/8/layout/pyramid1"/>
    <dgm:cxn modelId="{29BF84DD-D090-F040-A7FD-EF69C664C625}" type="presOf" srcId="{BC2760C1-7FDB-8D46-ACB7-81A6B6708279}" destId="{6190E8B5-7051-7645-99B7-A7C0B283954B}" srcOrd="0" destOrd="0" presId="urn:microsoft.com/office/officeart/2005/8/layout/pyramid1"/>
    <dgm:cxn modelId="{6BFED8ED-2491-2F47-9A74-689D5272BAE1}" type="presOf" srcId="{CABB0EC8-73FC-1042-A731-CCE5C5D97BF9}" destId="{010A61BE-DBAE-C240-A6F9-EB10118984ED}" srcOrd="0" destOrd="0" presId="urn:microsoft.com/office/officeart/2005/8/layout/pyramid1"/>
    <dgm:cxn modelId="{590B4CEE-D276-224D-9637-F1A44550BE7B}" type="presOf" srcId="{6CF4A622-9872-DD4C-9943-041D89A6B0E0}" destId="{85D18E2E-C1EF-9040-9C99-E31BC7CBCB7F}" srcOrd="1" destOrd="0" presId="urn:microsoft.com/office/officeart/2005/8/layout/pyramid1"/>
    <dgm:cxn modelId="{31965EEE-CDB6-B14F-9720-64190DC9E1B3}" type="presOf" srcId="{E4F77DF3-57C3-B246-8024-4373FFA43CE3}" destId="{70517CE8-649E-A94E-8608-BC8854C53E04}" srcOrd="0" destOrd="0" presId="urn:microsoft.com/office/officeart/2005/8/layout/pyramid1"/>
    <dgm:cxn modelId="{05275CFB-0EFB-8C47-B603-EAF7B4CDD231}" type="presParOf" srcId="{70517CE8-649E-A94E-8608-BC8854C53E04}" destId="{ADCD7C03-2E1D-3646-A27F-9EC6AF01EFBE}" srcOrd="0" destOrd="0" presId="urn:microsoft.com/office/officeart/2005/8/layout/pyramid1"/>
    <dgm:cxn modelId="{45DA62CD-5E24-5043-B913-981EA09F3A69}" type="presParOf" srcId="{ADCD7C03-2E1D-3646-A27F-9EC6AF01EFBE}" destId="{010A61BE-DBAE-C240-A6F9-EB10118984ED}" srcOrd="0" destOrd="0" presId="urn:microsoft.com/office/officeart/2005/8/layout/pyramid1"/>
    <dgm:cxn modelId="{ADF7E7F3-D358-AE48-85F3-1536D389EDFF}" type="presParOf" srcId="{ADCD7C03-2E1D-3646-A27F-9EC6AF01EFBE}" destId="{C86C7F5E-A1CA-7943-825C-01AC97DB0084}" srcOrd="1" destOrd="0" presId="urn:microsoft.com/office/officeart/2005/8/layout/pyramid1"/>
    <dgm:cxn modelId="{69B30943-EDF0-A444-97F7-A4EBE7653438}" type="presParOf" srcId="{70517CE8-649E-A94E-8608-BC8854C53E04}" destId="{D9061F5F-259D-BE43-8040-DC3D63A69E85}" srcOrd="1" destOrd="0" presId="urn:microsoft.com/office/officeart/2005/8/layout/pyramid1"/>
    <dgm:cxn modelId="{D9FB9BAB-E1CB-944F-8FBE-2EDEB5100C9C}" type="presParOf" srcId="{D9061F5F-259D-BE43-8040-DC3D63A69E85}" destId="{6190E8B5-7051-7645-99B7-A7C0B283954B}" srcOrd="0" destOrd="0" presId="urn:microsoft.com/office/officeart/2005/8/layout/pyramid1"/>
    <dgm:cxn modelId="{F312A4B2-77A8-7B42-ABC1-CDC114372808}" type="presParOf" srcId="{D9061F5F-259D-BE43-8040-DC3D63A69E85}" destId="{CE222889-785B-3E44-B39A-63EE3602BEA1}" srcOrd="1" destOrd="0" presId="urn:microsoft.com/office/officeart/2005/8/layout/pyramid1"/>
    <dgm:cxn modelId="{7A8AAEF9-1CB6-034D-A18D-53AB9C8DA192}" type="presParOf" srcId="{70517CE8-649E-A94E-8608-BC8854C53E04}" destId="{9DE9F6C3-A7B3-814D-B8A4-68196919B47F}" srcOrd="2" destOrd="0" presId="urn:microsoft.com/office/officeart/2005/8/layout/pyramid1"/>
    <dgm:cxn modelId="{ACA4ADCD-5413-574F-AC68-8AA5D19F7E02}" type="presParOf" srcId="{9DE9F6C3-A7B3-814D-B8A4-68196919B47F}" destId="{815BAE9D-07F8-824E-BA4E-2021B483E0A2}" srcOrd="0" destOrd="0" presId="urn:microsoft.com/office/officeart/2005/8/layout/pyramid1"/>
    <dgm:cxn modelId="{6B2F5030-5704-494A-83DA-602D8101A7EF}" type="presParOf" srcId="{9DE9F6C3-A7B3-814D-B8A4-68196919B47F}" destId="{E692704B-27D7-ED48-950B-B2B7E06FF753}" srcOrd="1" destOrd="0" presId="urn:microsoft.com/office/officeart/2005/8/layout/pyramid1"/>
    <dgm:cxn modelId="{70C9E7E9-9E8F-E346-A85C-B26E6696C0B5}" type="presParOf" srcId="{70517CE8-649E-A94E-8608-BC8854C53E04}" destId="{3B01B679-3499-8F41-8957-046CAADB0DBD}" srcOrd="3" destOrd="0" presId="urn:microsoft.com/office/officeart/2005/8/layout/pyramid1"/>
    <dgm:cxn modelId="{DAD22FDE-4514-434A-AB01-A75CB2D8B60E}" type="presParOf" srcId="{3B01B679-3499-8F41-8957-046CAADB0DBD}" destId="{73C16AF7-EEA5-154E-8D50-028E46ACE3DB}" srcOrd="0" destOrd="0" presId="urn:microsoft.com/office/officeart/2005/8/layout/pyramid1"/>
    <dgm:cxn modelId="{ACCFB0A6-BB8A-8249-AD1B-F23B69F12BB2}" type="presParOf" srcId="{3B01B679-3499-8F41-8957-046CAADB0DBD}" destId="{85D18E2E-C1EF-9040-9C99-E31BC7CBCB7F}" srcOrd="1" destOrd="0" presId="urn:microsoft.com/office/officeart/2005/8/layout/pyramid1"/>
    <dgm:cxn modelId="{173A8C67-945B-6246-BD48-A6FD099FBD19}" type="presParOf" srcId="{70517CE8-649E-A94E-8608-BC8854C53E04}" destId="{589DEECE-7AF1-BF4F-9A37-E951513A2836}" srcOrd="4" destOrd="0" presId="urn:microsoft.com/office/officeart/2005/8/layout/pyramid1"/>
    <dgm:cxn modelId="{25043C3A-385B-BE48-AC1B-E65CD6F0B0CD}" type="presParOf" srcId="{589DEECE-7AF1-BF4F-9A37-E951513A2836}" destId="{8D6AA398-629C-DB46-8CEB-0405DC2C795D}" srcOrd="0" destOrd="0" presId="urn:microsoft.com/office/officeart/2005/8/layout/pyramid1"/>
    <dgm:cxn modelId="{3BE409DE-94A9-7049-A2CA-682717BE98A6}" type="presParOf" srcId="{589DEECE-7AF1-BF4F-9A37-E951513A2836}" destId="{71473EC0-91AA-0245-B29A-D26187ECDFB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BADAB9-BB5F-2346-863C-25028DF0FDFD}" type="doc">
      <dgm:prSet loTypeId="urn:microsoft.com/office/officeart/2005/8/layout/default" loCatId="relationship" qsTypeId="urn:microsoft.com/office/officeart/2005/8/quickstyle/simple1" qsCatId="simple" csTypeId="urn:microsoft.com/office/officeart/2005/8/colors/colorful3" csCatId="colorful" phldr="1"/>
      <dgm:spPr/>
      <dgm:t>
        <a:bodyPr/>
        <a:lstStyle/>
        <a:p>
          <a:endParaRPr lang="en-GB"/>
        </a:p>
      </dgm:t>
    </dgm:pt>
    <dgm:pt modelId="{6EC6F530-308B-4244-8E32-039E0BCBE866}">
      <dgm:prSet/>
      <dgm:spPr/>
      <dgm:t>
        <a:bodyPr/>
        <a:lstStyle/>
        <a:p>
          <a:r>
            <a:rPr lang="en-GB" dirty="0"/>
            <a:t>Physical violence</a:t>
          </a:r>
          <a:endParaRPr lang="en-FR"/>
        </a:p>
      </dgm:t>
    </dgm:pt>
    <dgm:pt modelId="{3AAC34D7-CDF4-BC4C-B632-DCDA95C71AFD}" type="parTrans" cxnId="{681F4AE4-0116-5D42-BC0C-2C559D7FFE77}">
      <dgm:prSet/>
      <dgm:spPr/>
      <dgm:t>
        <a:bodyPr/>
        <a:lstStyle/>
        <a:p>
          <a:endParaRPr lang="en-GB"/>
        </a:p>
      </dgm:t>
    </dgm:pt>
    <dgm:pt modelId="{7A534236-C928-4846-97AC-2C8AC28BBA13}" type="sibTrans" cxnId="{681F4AE4-0116-5D42-BC0C-2C559D7FFE77}">
      <dgm:prSet/>
      <dgm:spPr/>
      <dgm:t>
        <a:bodyPr/>
        <a:lstStyle/>
        <a:p>
          <a:endParaRPr lang="en-GB"/>
        </a:p>
      </dgm:t>
    </dgm:pt>
    <dgm:pt modelId="{E3CC5CFC-0F06-8B40-8AAC-B983C688B067}">
      <dgm:prSet/>
      <dgm:spPr/>
      <dgm:t>
        <a:bodyPr/>
        <a:lstStyle/>
        <a:p>
          <a:r>
            <a:rPr lang="en-GB" dirty="0"/>
            <a:t>Sexual violence</a:t>
          </a:r>
          <a:endParaRPr lang="en-FR"/>
        </a:p>
      </dgm:t>
    </dgm:pt>
    <dgm:pt modelId="{388F3C12-B35B-E642-9C09-620AD77232A5}" type="parTrans" cxnId="{0EBB598F-8512-3949-9F9A-608E735D2AD7}">
      <dgm:prSet/>
      <dgm:spPr/>
      <dgm:t>
        <a:bodyPr/>
        <a:lstStyle/>
        <a:p>
          <a:endParaRPr lang="en-GB"/>
        </a:p>
      </dgm:t>
    </dgm:pt>
    <dgm:pt modelId="{52860C4E-4845-044D-A1F2-721A0D6C3920}" type="sibTrans" cxnId="{0EBB598F-8512-3949-9F9A-608E735D2AD7}">
      <dgm:prSet/>
      <dgm:spPr/>
      <dgm:t>
        <a:bodyPr/>
        <a:lstStyle/>
        <a:p>
          <a:endParaRPr lang="en-GB"/>
        </a:p>
      </dgm:t>
    </dgm:pt>
    <dgm:pt modelId="{CBC8382E-B08A-2B4A-81A9-D917EE48B51D}">
      <dgm:prSet/>
      <dgm:spPr/>
      <dgm:t>
        <a:bodyPr/>
        <a:lstStyle/>
        <a:p>
          <a:r>
            <a:rPr lang="en-GB" dirty="0"/>
            <a:t>Verbal abuse </a:t>
          </a:r>
          <a:endParaRPr lang="en-FR"/>
        </a:p>
      </dgm:t>
    </dgm:pt>
    <dgm:pt modelId="{E620A7B5-9DA6-FE4C-859D-ECB9AC651DB6}" type="parTrans" cxnId="{F6F6B9A7-7E30-A84C-B388-2F9D81E493CC}">
      <dgm:prSet/>
      <dgm:spPr/>
      <dgm:t>
        <a:bodyPr/>
        <a:lstStyle/>
        <a:p>
          <a:endParaRPr lang="en-GB"/>
        </a:p>
      </dgm:t>
    </dgm:pt>
    <dgm:pt modelId="{530F96E5-4027-C64E-A69E-4891C98FA7CA}" type="sibTrans" cxnId="{F6F6B9A7-7E30-A84C-B388-2F9D81E493CC}">
      <dgm:prSet/>
      <dgm:spPr/>
      <dgm:t>
        <a:bodyPr/>
        <a:lstStyle/>
        <a:p>
          <a:endParaRPr lang="en-GB"/>
        </a:p>
      </dgm:t>
    </dgm:pt>
    <dgm:pt modelId="{F87CFF2F-F5E6-3A41-BE04-D9D40E613C90}">
      <dgm:prSet/>
      <dgm:spPr/>
      <dgm:t>
        <a:bodyPr/>
        <a:lstStyle/>
        <a:p>
          <a:r>
            <a:rPr lang="en-GB" dirty="0"/>
            <a:t>Coercive control</a:t>
          </a:r>
          <a:endParaRPr lang="en-FR"/>
        </a:p>
      </dgm:t>
    </dgm:pt>
    <dgm:pt modelId="{19BC1FD7-27B4-4649-B771-164687F64F0D}" type="parTrans" cxnId="{2D3EC0BC-A0FD-564F-BB2A-C499FFDE54D1}">
      <dgm:prSet/>
      <dgm:spPr/>
      <dgm:t>
        <a:bodyPr/>
        <a:lstStyle/>
        <a:p>
          <a:endParaRPr lang="en-GB"/>
        </a:p>
      </dgm:t>
    </dgm:pt>
    <dgm:pt modelId="{1AA11C2E-2488-A941-B9BF-BAC1E7601863}" type="sibTrans" cxnId="{2D3EC0BC-A0FD-564F-BB2A-C499FFDE54D1}">
      <dgm:prSet/>
      <dgm:spPr/>
      <dgm:t>
        <a:bodyPr/>
        <a:lstStyle/>
        <a:p>
          <a:endParaRPr lang="en-GB"/>
        </a:p>
      </dgm:t>
    </dgm:pt>
    <dgm:pt modelId="{9EE4240F-D4A3-DD49-B585-F2485D3AF036}">
      <dgm:prSet/>
      <dgm:spPr/>
      <dgm:t>
        <a:bodyPr/>
        <a:lstStyle/>
        <a:p>
          <a:r>
            <a:rPr lang="en-GB" dirty="0"/>
            <a:t>Financial/economic abuse</a:t>
          </a:r>
          <a:endParaRPr lang="en-FR"/>
        </a:p>
      </dgm:t>
    </dgm:pt>
    <dgm:pt modelId="{D850563D-B532-A743-8B2B-2FEE471AE58C}" type="parTrans" cxnId="{883E491A-51B5-CA4B-981B-1D6E43302E6C}">
      <dgm:prSet/>
      <dgm:spPr/>
      <dgm:t>
        <a:bodyPr/>
        <a:lstStyle/>
        <a:p>
          <a:endParaRPr lang="en-GB"/>
        </a:p>
      </dgm:t>
    </dgm:pt>
    <dgm:pt modelId="{9B2A7303-88B7-E545-B8D2-A852506C7897}" type="sibTrans" cxnId="{883E491A-51B5-CA4B-981B-1D6E43302E6C}">
      <dgm:prSet/>
      <dgm:spPr/>
      <dgm:t>
        <a:bodyPr/>
        <a:lstStyle/>
        <a:p>
          <a:endParaRPr lang="en-GB"/>
        </a:p>
      </dgm:t>
    </dgm:pt>
    <dgm:pt modelId="{B6A40750-EC47-A34D-8B4E-209964ADD8F6}">
      <dgm:prSet/>
      <dgm:spPr/>
      <dgm:t>
        <a:bodyPr/>
        <a:lstStyle/>
        <a:p>
          <a:r>
            <a:rPr lang="en-GB" dirty="0"/>
            <a:t>Emotional/psychological control and threats</a:t>
          </a:r>
          <a:endParaRPr lang="en-FR"/>
        </a:p>
      </dgm:t>
    </dgm:pt>
    <dgm:pt modelId="{A7225032-4CB0-1D47-8DC7-630348C88C83}" type="parTrans" cxnId="{93B55E5C-7BAA-754B-B75D-E64D22EEDF84}">
      <dgm:prSet/>
      <dgm:spPr/>
      <dgm:t>
        <a:bodyPr/>
        <a:lstStyle/>
        <a:p>
          <a:endParaRPr lang="en-GB"/>
        </a:p>
      </dgm:t>
    </dgm:pt>
    <dgm:pt modelId="{103D0703-208E-8A46-B0F9-99D1AA9365DC}" type="sibTrans" cxnId="{93B55E5C-7BAA-754B-B75D-E64D22EEDF84}">
      <dgm:prSet/>
      <dgm:spPr/>
      <dgm:t>
        <a:bodyPr/>
        <a:lstStyle/>
        <a:p>
          <a:endParaRPr lang="en-GB"/>
        </a:p>
      </dgm:t>
    </dgm:pt>
    <dgm:pt modelId="{6B10F00F-4F8C-D147-BE8E-BF5A22D9F087}">
      <dgm:prSet/>
      <dgm:spPr/>
      <dgm:t>
        <a:bodyPr/>
        <a:lstStyle/>
        <a:p>
          <a:r>
            <a:rPr lang="en-GB" dirty="0"/>
            <a:t>Stalking, virtually or in person</a:t>
          </a:r>
          <a:endParaRPr lang="en-FR"/>
        </a:p>
      </dgm:t>
    </dgm:pt>
    <dgm:pt modelId="{9CB25242-3933-1C48-861D-08FC718B379D}" type="parTrans" cxnId="{8F7E2BCE-319A-D84D-9871-E2CB805096C7}">
      <dgm:prSet/>
      <dgm:spPr/>
      <dgm:t>
        <a:bodyPr/>
        <a:lstStyle/>
        <a:p>
          <a:endParaRPr lang="en-GB"/>
        </a:p>
      </dgm:t>
    </dgm:pt>
    <dgm:pt modelId="{46AF7DB3-B96F-DA4C-B3A0-EAC40F56E4A1}" type="sibTrans" cxnId="{8F7E2BCE-319A-D84D-9871-E2CB805096C7}">
      <dgm:prSet/>
      <dgm:spPr/>
      <dgm:t>
        <a:bodyPr/>
        <a:lstStyle/>
        <a:p>
          <a:endParaRPr lang="en-GB"/>
        </a:p>
      </dgm:t>
    </dgm:pt>
    <dgm:pt modelId="{FEA4AAC5-8F20-B442-A564-47E04746319A}">
      <dgm:prSet/>
      <dgm:spPr/>
      <dgm:t>
        <a:bodyPr/>
        <a:lstStyle/>
        <a:p>
          <a:r>
            <a:rPr lang="en-GB" dirty="0"/>
            <a:t>Cyber abuse and harassment</a:t>
          </a:r>
          <a:endParaRPr lang="en-FR"/>
        </a:p>
      </dgm:t>
    </dgm:pt>
    <dgm:pt modelId="{1A923279-17F1-C84B-BC7F-8C7134950231}" type="parTrans" cxnId="{7C51CE45-DF48-FB4E-932E-0313CF1D177F}">
      <dgm:prSet/>
      <dgm:spPr/>
      <dgm:t>
        <a:bodyPr/>
        <a:lstStyle/>
        <a:p>
          <a:endParaRPr lang="en-GB"/>
        </a:p>
      </dgm:t>
    </dgm:pt>
    <dgm:pt modelId="{19C07BE4-306A-6E43-9D50-CC9410BEA81D}" type="sibTrans" cxnId="{7C51CE45-DF48-FB4E-932E-0313CF1D177F}">
      <dgm:prSet/>
      <dgm:spPr/>
      <dgm:t>
        <a:bodyPr/>
        <a:lstStyle/>
        <a:p>
          <a:endParaRPr lang="en-GB"/>
        </a:p>
      </dgm:t>
    </dgm:pt>
    <dgm:pt modelId="{C796B76E-A2B9-7742-9CE1-CAE037A6CE9B}" type="pres">
      <dgm:prSet presAssocID="{D7BADAB9-BB5F-2346-863C-25028DF0FDFD}" presName="diagram" presStyleCnt="0">
        <dgm:presLayoutVars>
          <dgm:dir/>
          <dgm:resizeHandles val="exact"/>
        </dgm:presLayoutVars>
      </dgm:prSet>
      <dgm:spPr/>
    </dgm:pt>
    <dgm:pt modelId="{850958D8-4014-E04D-807B-8906DBCD29FA}" type="pres">
      <dgm:prSet presAssocID="{6EC6F530-308B-4244-8E32-039E0BCBE866}" presName="node" presStyleLbl="node1" presStyleIdx="0" presStyleCnt="8">
        <dgm:presLayoutVars>
          <dgm:bulletEnabled val="1"/>
        </dgm:presLayoutVars>
      </dgm:prSet>
      <dgm:spPr/>
    </dgm:pt>
    <dgm:pt modelId="{A7D327B8-9686-5B4D-B0D4-2CE569881A0A}" type="pres">
      <dgm:prSet presAssocID="{7A534236-C928-4846-97AC-2C8AC28BBA13}" presName="sibTrans" presStyleCnt="0"/>
      <dgm:spPr/>
    </dgm:pt>
    <dgm:pt modelId="{EF1F0D8E-060D-B645-9A54-F0DBE027D7E5}" type="pres">
      <dgm:prSet presAssocID="{E3CC5CFC-0F06-8B40-8AAC-B983C688B067}" presName="node" presStyleLbl="node1" presStyleIdx="1" presStyleCnt="8">
        <dgm:presLayoutVars>
          <dgm:bulletEnabled val="1"/>
        </dgm:presLayoutVars>
      </dgm:prSet>
      <dgm:spPr/>
    </dgm:pt>
    <dgm:pt modelId="{B7963772-641C-B24E-B181-625A3FE88030}" type="pres">
      <dgm:prSet presAssocID="{52860C4E-4845-044D-A1F2-721A0D6C3920}" presName="sibTrans" presStyleCnt="0"/>
      <dgm:spPr/>
    </dgm:pt>
    <dgm:pt modelId="{A1DF0612-372B-6F40-B8C9-75492B7E7F65}" type="pres">
      <dgm:prSet presAssocID="{CBC8382E-B08A-2B4A-81A9-D917EE48B51D}" presName="node" presStyleLbl="node1" presStyleIdx="2" presStyleCnt="8">
        <dgm:presLayoutVars>
          <dgm:bulletEnabled val="1"/>
        </dgm:presLayoutVars>
      </dgm:prSet>
      <dgm:spPr/>
    </dgm:pt>
    <dgm:pt modelId="{F88F4EA8-A13E-1C4E-83C6-C39A018D410D}" type="pres">
      <dgm:prSet presAssocID="{530F96E5-4027-C64E-A69E-4891C98FA7CA}" presName="sibTrans" presStyleCnt="0"/>
      <dgm:spPr/>
    </dgm:pt>
    <dgm:pt modelId="{33D1414F-E59E-CC48-9467-7BF1D66E56BD}" type="pres">
      <dgm:prSet presAssocID="{F87CFF2F-F5E6-3A41-BE04-D9D40E613C90}" presName="node" presStyleLbl="node1" presStyleIdx="3" presStyleCnt="8">
        <dgm:presLayoutVars>
          <dgm:bulletEnabled val="1"/>
        </dgm:presLayoutVars>
      </dgm:prSet>
      <dgm:spPr/>
    </dgm:pt>
    <dgm:pt modelId="{17FDBA7C-43AB-6C47-B6DD-202D4EDC72C9}" type="pres">
      <dgm:prSet presAssocID="{1AA11C2E-2488-A941-B9BF-BAC1E7601863}" presName="sibTrans" presStyleCnt="0"/>
      <dgm:spPr/>
    </dgm:pt>
    <dgm:pt modelId="{2936F496-8FB4-484A-9592-D16313A23670}" type="pres">
      <dgm:prSet presAssocID="{9EE4240F-D4A3-DD49-B585-F2485D3AF036}" presName="node" presStyleLbl="node1" presStyleIdx="4" presStyleCnt="8">
        <dgm:presLayoutVars>
          <dgm:bulletEnabled val="1"/>
        </dgm:presLayoutVars>
      </dgm:prSet>
      <dgm:spPr/>
    </dgm:pt>
    <dgm:pt modelId="{55CDEED0-032B-E642-86E6-4A01CD9AAADD}" type="pres">
      <dgm:prSet presAssocID="{9B2A7303-88B7-E545-B8D2-A852506C7897}" presName="sibTrans" presStyleCnt="0"/>
      <dgm:spPr/>
    </dgm:pt>
    <dgm:pt modelId="{D8486027-85C2-5349-B378-68505B1580E4}" type="pres">
      <dgm:prSet presAssocID="{B6A40750-EC47-A34D-8B4E-209964ADD8F6}" presName="node" presStyleLbl="node1" presStyleIdx="5" presStyleCnt="8">
        <dgm:presLayoutVars>
          <dgm:bulletEnabled val="1"/>
        </dgm:presLayoutVars>
      </dgm:prSet>
      <dgm:spPr/>
    </dgm:pt>
    <dgm:pt modelId="{3B3387F4-7E71-8E48-BD0F-5EE5DE075842}" type="pres">
      <dgm:prSet presAssocID="{103D0703-208E-8A46-B0F9-99D1AA9365DC}" presName="sibTrans" presStyleCnt="0"/>
      <dgm:spPr/>
    </dgm:pt>
    <dgm:pt modelId="{78327BD1-E60A-7D47-A74D-64A09C6CBE98}" type="pres">
      <dgm:prSet presAssocID="{6B10F00F-4F8C-D147-BE8E-BF5A22D9F087}" presName="node" presStyleLbl="node1" presStyleIdx="6" presStyleCnt="8">
        <dgm:presLayoutVars>
          <dgm:bulletEnabled val="1"/>
        </dgm:presLayoutVars>
      </dgm:prSet>
      <dgm:spPr/>
    </dgm:pt>
    <dgm:pt modelId="{B6C29AF9-A90F-654D-BB35-C833E67D5881}" type="pres">
      <dgm:prSet presAssocID="{46AF7DB3-B96F-DA4C-B3A0-EAC40F56E4A1}" presName="sibTrans" presStyleCnt="0"/>
      <dgm:spPr/>
    </dgm:pt>
    <dgm:pt modelId="{7BBC8A16-35B3-C245-B4BE-D2BA720AE40A}" type="pres">
      <dgm:prSet presAssocID="{FEA4AAC5-8F20-B442-A564-47E04746319A}" presName="node" presStyleLbl="node1" presStyleIdx="7" presStyleCnt="8">
        <dgm:presLayoutVars>
          <dgm:bulletEnabled val="1"/>
        </dgm:presLayoutVars>
      </dgm:prSet>
      <dgm:spPr/>
    </dgm:pt>
  </dgm:ptLst>
  <dgm:cxnLst>
    <dgm:cxn modelId="{883E491A-51B5-CA4B-981B-1D6E43302E6C}" srcId="{D7BADAB9-BB5F-2346-863C-25028DF0FDFD}" destId="{9EE4240F-D4A3-DD49-B585-F2485D3AF036}" srcOrd="4" destOrd="0" parTransId="{D850563D-B532-A743-8B2B-2FEE471AE58C}" sibTransId="{9B2A7303-88B7-E545-B8D2-A852506C7897}"/>
    <dgm:cxn modelId="{C159B91A-059D-2548-8E4C-F0E57EE54B4F}" type="presOf" srcId="{6EC6F530-308B-4244-8E32-039E0BCBE866}" destId="{850958D8-4014-E04D-807B-8906DBCD29FA}" srcOrd="0" destOrd="0" presId="urn:microsoft.com/office/officeart/2005/8/layout/default"/>
    <dgm:cxn modelId="{7C51CE45-DF48-FB4E-932E-0313CF1D177F}" srcId="{D7BADAB9-BB5F-2346-863C-25028DF0FDFD}" destId="{FEA4AAC5-8F20-B442-A564-47E04746319A}" srcOrd="7" destOrd="0" parTransId="{1A923279-17F1-C84B-BC7F-8C7134950231}" sibTransId="{19C07BE4-306A-6E43-9D50-CC9410BEA81D}"/>
    <dgm:cxn modelId="{93B55E5C-7BAA-754B-B75D-E64D22EEDF84}" srcId="{D7BADAB9-BB5F-2346-863C-25028DF0FDFD}" destId="{B6A40750-EC47-A34D-8B4E-209964ADD8F6}" srcOrd="5" destOrd="0" parTransId="{A7225032-4CB0-1D47-8DC7-630348C88C83}" sibTransId="{103D0703-208E-8A46-B0F9-99D1AA9365DC}"/>
    <dgm:cxn modelId="{9B0B7466-A6C7-9B4C-9C56-D2757EBAD378}" type="presOf" srcId="{F87CFF2F-F5E6-3A41-BE04-D9D40E613C90}" destId="{33D1414F-E59E-CC48-9467-7BF1D66E56BD}" srcOrd="0" destOrd="0" presId="urn:microsoft.com/office/officeart/2005/8/layout/default"/>
    <dgm:cxn modelId="{49C40479-21FA-DE43-BBA5-90656DB90C3A}" type="presOf" srcId="{9EE4240F-D4A3-DD49-B585-F2485D3AF036}" destId="{2936F496-8FB4-484A-9592-D16313A23670}" srcOrd="0" destOrd="0" presId="urn:microsoft.com/office/officeart/2005/8/layout/default"/>
    <dgm:cxn modelId="{F24A5A80-3EAE-CD49-9E02-F36304786101}" type="presOf" srcId="{E3CC5CFC-0F06-8B40-8AAC-B983C688B067}" destId="{EF1F0D8E-060D-B645-9A54-F0DBE027D7E5}" srcOrd="0" destOrd="0" presId="urn:microsoft.com/office/officeart/2005/8/layout/default"/>
    <dgm:cxn modelId="{F1555A85-FAE8-7440-86C0-17C29E330117}" type="presOf" srcId="{FEA4AAC5-8F20-B442-A564-47E04746319A}" destId="{7BBC8A16-35B3-C245-B4BE-D2BA720AE40A}" srcOrd="0" destOrd="0" presId="urn:microsoft.com/office/officeart/2005/8/layout/default"/>
    <dgm:cxn modelId="{0EBB598F-8512-3949-9F9A-608E735D2AD7}" srcId="{D7BADAB9-BB5F-2346-863C-25028DF0FDFD}" destId="{E3CC5CFC-0F06-8B40-8AAC-B983C688B067}" srcOrd="1" destOrd="0" parTransId="{388F3C12-B35B-E642-9C09-620AD77232A5}" sibTransId="{52860C4E-4845-044D-A1F2-721A0D6C3920}"/>
    <dgm:cxn modelId="{701E4BA4-34D9-074F-B639-4D4D453638F2}" type="presOf" srcId="{B6A40750-EC47-A34D-8B4E-209964ADD8F6}" destId="{D8486027-85C2-5349-B378-68505B1580E4}" srcOrd="0" destOrd="0" presId="urn:microsoft.com/office/officeart/2005/8/layout/default"/>
    <dgm:cxn modelId="{F6F6B9A7-7E30-A84C-B388-2F9D81E493CC}" srcId="{D7BADAB9-BB5F-2346-863C-25028DF0FDFD}" destId="{CBC8382E-B08A-2B4A-81A9-D917EE48B51D}" srcOrd="2" destOrd="0" parTransId="{E620A7B5-9DA6-FE4C-859D-ECB9AC651DB6}" sibTransId="{530F96E5-4027-C64E-A69E-4891C98FA7CA}"/>
    <dgm:cxn modelId="{2D3EC0BC-A0FD-564F-BB2A-C499FFDE54D1}" srcId="{D7BADAB9-BB5F-2346-863C-25028DF0FDFD}" destId="{F87CFF2F-F5E6-3A41-BE04-D9D40E613C90}" srcOrd="3" destOrd="0" parTransId="{19BC1FD7-27B4-4649-B771-164687F64F0D}" sibTransId="{1AA11C2E-2488-A941-B9BF-BAC1E7601863}"/>
    <dgm:cxn modelId="{8F7E2BCE-319A-D84D-9871-E2CB805096C7}" srcId="{D7BADAB9-BB5F-2346-863C-25028DF0FDFD}" destId="{6B10F00F-4F8C-D147-BE8E-BF5A22D9F087}" srcOrd="6" destOrd="0" parTransId="{9CB25242-3933-1C48-861D-08FC718B379D}" sibTransId="{46AF7DB3-B96F-DA4C-B3A0-EAC40F56E4A1}"/>
    <dgm:cxn modelId="{681F4AE4-0116-5D42-BC0C-2C559D7FFE77}" srcId="{D7BADAB9-BB5F-2346-863C-25028DF0FDFD}" destId="{6EC6F530-308B-4244-8E32-039E0BCBE866}" srcOrd="0" destOrd="0" parTransId="{3AAC34D7-CDF4-BC4C-B632-DCDA95C71AFD}" sibTransId="{7A534236-C928-4846-97AC-2C8AC28BBA13}"/>
    <dgm:cxn modelId="{C250B6F0-77F6-8948-A18A-16251E2477BC}" type="presOf" srcId="{6B10F00F-4F8C-D147-BE8E-BF5A22D9F087}" destId="{78327BD1-E60A-7D47-A74D-64A09C6CBE98}" srcOrd="0" destOrd="0" presId="urn:microsoft.com/office/officeart/2005/8/layout/default"/>
    <dgm:cxn modelId="{975A94F6-537F-2F42-90E2-22F48B6CF866}" type="presOf" srcId="{CBC8382E-B08A-2B4A-81A9-D917EE48B51D}" destId="{A1DF0612-372B-6F40-B8C9-75492B7E7F65}" srcOrd="0" destOrd="0" presId="urn:microsoft.com/office/officeart/2005/8/layout/default"/>
    <dgm:cxn modelId="{470525FB-EEE5-CC4C-81FF-4677ADD61680}" type="presOf" srcId="{D7BADAB9-BB5F-2346-863C-25028DF0FDFD}" destId="{C796B76E-A2B9-7742-9CE1-CAE037A6CE9B}" srcOrd="0" destOrd="0" presId="urn:microsoft.com/office/officeart/2005/8/layout/default"/>
    <dgm:cxn modelId="{326EF3DF-3FFC-5347-B4C3-40E6F45FB316}" type="presParOf" srcId="{C796B76E-A2B9-7742-9CE1-CAE037A6CE9B}" destId="{850958D8-4014-E04D-807B-8906DBCD29FA}" srcOrd="0" destOrd="0" presId="urn:microsoft.com/office/officeart/2005/8/layout/default"/>
    <dgm:cxn modelId="{50730CEE-7397-AE4F-8415-B3EBC3B44FF3}" type="presParOf" srcId="{C796B76E-A2B9-7742-9CE1-CAE037A6CE9B}" destId="{A7D327B8-9686-5B4D-B0D4-2CE569881A0A}" srcOrd="1" destOrd="0" presId="urn:microsoft.com/office/officeart/2005/8/layout/default"/>
    <dgm:cxn modelId="{D73FA6A7-638F-EE42-9D48-E807DA360952}" type="presParOf" srcId="{C796B76E-A2B9-7742-9CE1-CAE037A6CE9B}" destId="{EF1F0D8E-060D-B645-9A54-F0DBE027D7E5}" srcOrd="2" destOrd="0" presId="urn:microsoft.com/office/officeart/2005/8/layout/default"/>
    <dgm:cxn modelId="{67F2DA81-8586-DD49-9C0E-49111AEA56A5}" type="presParOf" srcId="{C796B76E-A2B9-7742-9CE1-CAE037A6CE9B}" destId="{B7963772-641C-B24E-B181-625A3FE88030}" srcOrd="3" destOrd="0" presId="urn:microsoft.com/office/officeart/2005/8/layout/default"/>
    <dgm:cxn modelId="{DAF2B477-38BA-294C-8BC9-7D1D3B4C3A64}" type="presParOf" srcId="{C796B76E-A2B9-7742-9CE1-CAE037A6CE9B}" destId="{A1DF0612-372B-6F40-B8C9-75492B7E7F65}" srcOrd="4" destOrd="0" presId="urn:microsoft.com/office/officeart/2005/8/layout/default"/>
    <dgm:cxn modelId="{2D36D42D-05E2-0345-9ED7-92CA2DAD3A22}" type="presParOf" srcId="{C796B76E-A2B9-7742-9CE1-CAE037A6CE9B}" destId="{F88F4EA8-A13E-1C4E-83C6-C39A018D410D}" srcOrd="5" destOrd="0" presId="urn:microsoft.com/office/officeart/2005/8/layout/default"/>
    <dgm:cxn modelId="{0536D325-3BDA-FE44-9854-D47FBCB84425}" type="presParOf" srcId="{C796B76E-A2B9-7742-9CE1-CAE037A6CE9B}" destId="{33D1414F-E59E-CC48-9467-7BF1D66E56BD}" srcOrd="6" destOrd="0" presId="urn:microsoft.com/office/officeart/2005/8/layout/default"/>
    <dgm:cxn modelId="{96015D5E-B2ED-3F47-8A88-AE10D06DD8F8}" type="presParOf" srcId="{C796B76E-A2B9-7742-9CE1-CAE037A6CE9B}" destId="{17FDBA7C-43AB-6C47-B6DD-202D4EDC72C9}" srcOrd="7" destOrd="0" presId="urn:microsoft.com/office/officeart/2005/8/layout/default"/>
    <dgm:cxn modelId="{D762EF1B-0C6F-4E40-9438-7673DB0E118F}" type="presParOf" srcId="{C796B76E-A2B9-7742-9CE1-CAE037A6CE9B}" destId="{2936F496-8FB4-484A-9592-D16313A23670}" srcOrd="8" destOrd="0" presId="urn:microsoft.com/office/officeart/2005/8/layout/default"/>
    <dgm:cxn modelId="{ED340016-8139-2F4F-8AA1-1EBC71579265}" type="presParOf" srcId="{C796B76E-A2B9-7742-9CE1-CAE037A6CE9B}" destId="{55CDEED0-032B-E642-86E6-4A01CD9AAADD}" srcOrd="9" destOrd="0" presId="urn:microsoft.com/office/officeart/2005/8/layout/default"/>
    <dgm:cxn modelId="{B501D746-E248-9941-B82D-D2DE0C6ECDC1}" type="presParOf" srcId="{C796B76E-A2B9-7742-9CE1-CAE037A6CE9B}" destId="{D8486027-85C2-5349-B378-68505B1580E4}" srcOrd="10" destOrd="0" presId="urn:microsoft.com/office/officeart/2005/8/layout/default"/>
    <dgm:cxn modelId="{A468F56B-B97A-C34E-BECD-2CC8DFB49242}" type="presParOf" srcId="{C796B76E-A2B9-7742-9CE1-CAE037A6CE9B}" destId="{3B3387F4-7E71-8E48-BD0F-5EE5DE075842}" srcOrd="11" destOrd="0" presId="urn:microsoft.com/office/officeart/2005/8/layout/default"/>
    <dgm:cxn modelId="{8795142E-0644-B942-A7F0-0F91CE5D09CD}" type="presParOf" srcId="{C796B76E-A2B9-7742-9CE1-CAE037A6CE9B}" destId="{78327BD1-E60A-7D47-A74D-64A09C6CBE98}" srcOrd="12" destOrd="0" presId="urn:microsoft.com/office/officeart/2005/8/layout/default"/>
    <dgm:cxn modelId="{205C340C-6220-AA42-94F9-C038655B4B96}" type="presParOf" srcId="{C796B76E-A2B9-7742-9CE1-CAE037A6CE9B}" destId="{B6C29AF9-A90F-654D-BB35-C833E67D5881}" srcOrd="13" destOrd="0" presId="urn:microsoft.com/office/officeart/2005/8/layout/default"/>
    <dgm:cxn modelId="{E33A8436-4787-ED46-A9BB-C11EA5666E0C}" type="presParOf" srcId="{C796B76E-A2B9-7742-9CE1-CAE037A6CE9B}" destId="{7BBC8A16-35B3-C245-B4BE-D2BA720AE40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AC53A3-3A60-404D-926F-3A758F9B6EC2}"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GB"/>
        </a:p>
      </dgm:t>
    </dgm:pt>
    <dgm:pt modelId="{562B5FA4-48F5-024D-B5A1-0645E650D44E}">
      <dgm:prSet/>
      <dgm:spPr/>
      <dgm:t>
        <a:bodyPr/>
        <a:lstStyle/>
        <a:p>
          <a:r>
            <a:rPr lang="en-FR"/>
            <a:t>Identify the risk</a:t>
          </a:r>
        </a:p>
      </dgm:t>
    </dgm:pt>
    <dgm:pt modelId="{C98073AD-5F92-5548-84A5-042DCEC2D51F}" type="parTrans" cxnId="{2FF4D3C1-CA4E-364F-AE30-8B57942FFDDC}">
      <dgm:prSet/>
      <dgm:spPr/>
      <dgm:t>
        <a:bodyPr/>
        <a:lstStyle/>
        <a:p>
          <a:endParaRPr lang="en-GB"/>
        </a:p>
      </dgm:t>
    </dgm:pt>
    <dgm:pt modelId="{425A9FD0-9395-B049-82FD-44F2F1432A38}" type="sibTrans" cxnId="{2FF4D3C1-CA4E-364F-AE30-8B57942FFDDC}">
      <dgm:prSet/>
      <dgm:spPr/>
      <dgm:t>
        <a:bodyPr/>
        <a:lstStyle/>
        <a:p>
          <a:endParaRPr lang="en-GB" dirty="0"/>
        </a:p>
      </dgm:t>
    </dgm:pt>
    <dgm:pt modelId="{6742CF76-E067-4944-A579-1793851F5060}">
      <dgm:prSet/>
      <dgm:spPr/>
      <dgm:t>
        <a:bodyPr/>
        <a:lstStyle/>
        <a:p>
          <a:r>
            <a:rPr lang="en-FR"/>
            <a:t>Assess the risk</a:t>
          </a:r>
        </a:p>
      </dgm:t>
    </dgm:pt>
    <dgm:pt modelId="{317A5956-7441-DF46-95C8-8FD7639658AD}" type="parTrans" cxnId="{2FBD53AE-9C06-CB46-8F43-BAA8707BF0AF}">
      <dgm:prSet/>
      <dgm:spPr/>
      <dgm:t>
        <a:bodyPr/>
        <a:lstStyle/>
        <a:p>
          <a:endParaRPr lang="en-GB"/>
        </a:p>
      </dgm:t>
    </dgm:pt>
    <dgm:pt modelId="{66F72991-F0FE-3640-AC47-5EC9C8494D09}" type="sibTrans" cxnId="{2FBD53AE-9C06-CB46-8F43-BAA8707BF0AF}">
      <dgm:prSet/>
      <dgm:spPr/>
      <dgm:t>
        <a:bodyPr/>
        <a:lstStyle/>
        <a:p>
          <a:endParaRPr lang="en-GB" dirty="0"/>
        </a:p>
      </dgm:t>
    </dgm:pt>
    <dgm:pt modelId="{ABCD6162-B7EA-8548-84C9-241F5C7D7DD3}">
      <dgm:prSet/>
      <dgm:spPr/>
      <dgm:t>
        <a:bodyPr/>
        <a:lstStyle/>
        <a:p>
          <a:r>
            <a:rPr lang="en-FR"/>
            <a:t>Mitigate the risk</a:t>
          </a:r>
        </a:p>
      </dgm:t>
    </dgm:pt>
    <dgm:pt modelId="{9CC188E7-D021-7148-B2D9-20E56133C511}" type="parTrans" cxnId="{041C3704-37CD-644A-849C-B23901D2CE8B}">
      <dgm:prSet/>
      <dgm:spPr/>
      <dgm:t>
        <a:bodyPr/>
        <a:lstStyle/>
        <a:p>
          <a:endParaRPr lang="en-GB"/>
        </a:p>
      </dgm:t>
    </dgm:pt>
    <dgm:pt modelId="{079287F3-9790-7749-852D-37DD6FEB0B43}" type="sibTrans" cxnId="{041C3704-37CD-644A-849C-B23901D2CE8B}">
      <dgm:prSet/>
      <dgm:spPr/>
      <dgm:t>
        <a:bodyPr/>
        <a:lstStyle/>
        <a:p>
          <a:endParaRPr lang="en-GB" dirty="0"/>
        </a:p>
      </dgm:t>
    </dgm:pt>
    <dgm:pt modelId="{92A703EC-EC7F-4C43-B8B7-4E706D34C363}">
      <dgm:prSet/>
      <dgm:spPr/>
      <dgm:t>
        <a:bodyPr/>
        <a:lstStyle/>
        <a:p>
          <a:r>
            <a:rPr lang="en-FR"/>
            <a:t>Monitor</a:t>
          </a:r>
        </a:p>
      </dgm:t>
    </dgm:pt>
    <dgm:pt modelId="{A2E8FFCA-5D29-C54C-A2A8-83D8318FA362}" type="parTrans" cxnId="{625B5339-4566-6341-AC5F-A1ADE715E454}">
      <dgm:prSet/>
      <dgm:spPr/>
      <dgm:t>
        <a:bodyPr/>
        <a:lstStyle/>
        <a:p>
          <a:endParaRPr lang="en-GB"/>
        </a:p>
      </dgm:t>
    </dgm:pt>
    <dgm:pt modelId="{2FE265BF-AA98-734A-8A27-C6A24DE0BE5B}" type="sibTrans" cxnId="{625B5339-4566-6341-AC5F-A1ADE715E454}">
      <dgm:prSet/>
      <dgm:spPr/>
      <dgm:t>
        <a:bodyPr/>
        <a:lstStyle/>
        <a:p>
          <a:endParaRPr lang="en-GB" dirty="0"/>
        </a:p>
      </dgm:t>
    </dgm:pt>
    <dgm:pt modelId="{5FE7D6CB-810F-3941-A1DA-0111A76A4F01}">
      <dgm:prSet/>
      <dgm:spPr/>
      <dgm:t>
        <a:bodyPr/>
        <a:lstStyle/>
        <a:p>
          <a:r>
            <a:rPr lang="en-FR"/>
            <a:t>Review</a:t>
          </a:r>
        </a:p>
      </dgm:t>
    </dgm:pt>
    <dgm:pt modelId="{34AB3D0F-55A3-FE4B-BC4C-F898A3FF47F5}" type="parTrans" cxnId="{C3706DC1-6ECA-6246-97B7-FE7BAAF7F5A7}">
      <dgm:prSet/>
      <dgm:spPr/>
      <dgm:t>
        <a:bodyPr/>
        <a:lstStyle/>
        <a:p>
          <a:endParaRPr lang="en-GB"/>
        </a:p>
      </dgm:t>
    </dgm:pt>
    <dgm:pt modelId="{6ED8B621-DF04-994B-9AC5-B735AE0F6FF8}" type="sibTrans" cxnId="{C3706DC1-6ECA-6246-97B7-FE7BAAF7F5A7}">
      <dgm:prSet/>
      <dgm:spPr/>
      <dgm:t>
        <a:bodyPr/>
        <a:lstStyle/>
        <a:p>
          <a:endParaRPr lang="en-GB"/>
        </a:p>
      </dgm:t>
    </dgm:pt>
    <dgm:pt modelId="{BD6F780C-A2C7-724F-803F-EC8FD534B723}" type="pres">
      <dgm:prSet presAssocID="{B6AC53A3-3A60-404D-926F-3A758F9B6EC2}" presName="Name0" presStyleCnt="0">
        <dgm:presLayoutVars>
          <dgm:dir/>
          <dgm:resizeHandles val="exact"/>
        </dgm:presLayoutVars>
      </dgm:prSet>
      <dgm:spPr/>
    </dgm:pt>
    <dgm:pt modelId="{C0791DAB-9587-3746-8BFC-A620F6899B7F}" type="pres">
      <dgm:prSet presAssocID="{562B5FA4-48F5-024D-B5A1-0645E650D44E}" presName="node" presStyleLbl="node1" presStyleIdx="0" presStyleCnt="5">
        <dgm:presLayoutVars>
          <dgm:bulletEnabled val="1"/>
        </dgm:presLayoutVars>
      </dgm:prSet>
      <dgm:spPr/>
    </dgm:pt>
    <dgm:pt modelId="{D75855A5-88E3-A34E-964A-211BC08FE8B0}" type="pres">
      <dgm:prSet presAssocID="{425A9FD0-9395-B049-82FD-44F2F1432A38}" presName="sibTrans" presStyleLbl="sibTrans2D1" presStyleIdx="0" presStyleCnt="4"/>
      <dgm:spPr/>
    </dgm:pt>
    <dgm:pt modelId="{8C5A01BC-29C9-404B-A2FC-88719F88EC49}" type="pres">
      <dgm:prSet presAssocID="{425A9FD0-9395-B049-82FD-44F2F1432A38}" presName="connectorText" presStyleLbl="sibTrans2D1" presStyleIdx="0" presStyleCnt="4"/>
      <dgm:spPr/>
    </dgm:pt>
    <dgm:pt modelId="{D470C702-4B47-7349-82D7-DC01A4544BAD}" type="pres">
      <dgm:prSet presAssocID="{6742CF76-E067-4944-A579-1793851F5060}" presName="node" presStyleLbl="node1" presStyleIdx="1" presStyleCnt="5">
        <dgm:presLayoutVars>
          <dgm:bulletEnabled val="1"/>
        </dgm:presLayoutVars>
      </dgm:prSet>
      <dgm:spPr/>
    </dgm:pt>
    <dgm:pt modelId="{F7826103-DF14-294C-9333-982F0F143EC4}" type="pres">
      <dgm:prSet presAssocID="{66F72991-F0FE-3640-AC47-5EC9C8494D09}" presName="sibTrans" presStyleLbl="sibTrans2D1" presStyleIdx="1" presStyleCnt="4"/>
      <dgm:spPr/>
    </dgm:pt>
    <dgm:pt modelId="{0DCD6759-DB09-0E47-9924-C7ED908AF70F}" type="pres">
      <dgm:prSet presAssocID="{66F72991-F0FE-3640-AC47-5EC9C8494D09}" presName="connectorText" presStyleLbl="sibTrans2D1" presStyleIdx="1" presStyleCnt="4"/>
      <dgm:spPr/>
    </dgm:pt>
    <dgm:pt modelId="{F81FFA4B-9ED5-1047-95B4-EEF97D0FC916}" type="pres">
      <dgm:prSet presAssocID="{ABCD6162-B7EA-8548-84C9-241F5C7D7DD3}" presName="node" presStyleLbl="node1" presStyleIdx="2" presStyleCnt="5">
        <dgm:presLayoutVars>
          <dgm:bulletEnabled val="1"/>
        </dgm:presLayoutVars>
      </dgm:prSet>
      <dgm:spPr/>
    </dgm:pt>
    <dgm:pt modelId="{5FF4C258-EB5A-1A4D-BF00-FEE4C145D3C8}" type="pres">
      <dgm:prSet presAssocID="{079287F3-9790-7749-852D-37DD6FEB0B43}" presName="sibTrans" presStyleLbl="sibTrans2D1" presStyleIdx="2" presStyleCnt="4"/>
      <dgm:spPr/>
    </dgm:pt>
    <dgm:pt modelId="{CE9C9ED3-CBB7-BE40-8E6A-79F844B9FE40}" type="pres">
      <dgm:prSet presAssocID="{079287F3-9790-7749-852D-37DD6FEB0B43}" presName="connectorText" presStyleLbl="sibTrans2D1" presStyleIdx="2" presStyleCnt="4"/>
      <dgm:spPr/>
    </dgm:pt>
    <dgm:pt modelId="{EE2B84E6-7136-B748-A4EB-E62E5701CEB3}" type="pres">
      <dgm:prSet presAssocID="{92A703EC-EC7F-4C43-B8B7-4E706D34C363}" presName="node" presStyleLbl="node1" presStyleIdx="3" presStyleCnt="5">
        <dgm:presLayoutVars>
          <dgm:bulletEnabled val="1"/>
        </dgm:presLayoutVars>
      </dgm:prSet>
      <dgm:spPr/>
    </dgm:pt>
    <dgm:pt modelId="{DEB9F9DB-F7D6-A84C-B60A-CF77A6EAE9B7}" type="pres">
      <dgm:prSet presAssocID="{2FE265BF-AA98-734A-8A27-C6A24DE0BE5B}" presName="sibTrans" presStyleLbl="sibTrans2D1" presStyleIdx="3" presStyleCnt="4"/>
      <dgm:spPr/>
    </dgm:pt>
    <dgm:pt modelId="{6E2DC294-2204-0840-8D2D-06960BB57197}" type="pres">
      <dgm:prSet presAssocID="{2FE265BF-AA98-734A-8A27-C6A24DE0BE5B}" presName="connectorText" presStyleLbl="sibTrans2D1" presStyleIdx="3" presStyleCnt="4"/>
      <dgm:spPr/>
    </dgm:pt>
    <dgm:pt modelId="{F5A2B3F3-C72E-174E-A97D-7DF2D72B0A37}" type="pres">
      <dgm:prSet presAssocID="{5FE7D6CB-810F-3941-A1DA-0111A76A4F01}" presName="node" presStyleLbl="node1" presStyleIdx="4" presStyleCnt="5">
        <dgm:presLayoutVars>
          <dgm:bulletEnabled val="1"/>
        </dgm:presLayoutVars>
      </dgm:prSet>
      <dgm:spPr/>
    </dgm:pt>
  </dgm:ptLst>
  <dgm:cxnLst>
    <dgm:cxn modelId="{041C3704-37CD-644A-849C-B23901D2CE8B}" srcId="{B6AC53A3-3A60-404D-926F-3A758F9B6EC2}" destId="{ABCD6162-B7EA-8548-84C9-241F5C7D7DD3}" srcOrd="2" destOrd="0" parTransId="{9CC188E7-D021-7148-B2D9-20E56133C511}" sibTransId="{079287F3-9790-7749-852D-37DD6FEB0B43}"/>
    <dgm:cxn modelId="{625B5339-4566-6341-AC5F-A1ADE715E454}" srcId="{B6AC53A3-3A60-404D-926F-3A758F9B6EC2}" destId="{92A703EC-EC7F-4C43-B8B7-4E706D34C363}" srcOrd="3" destOrd="0" parTransId="{A2E8FFCA-5D29-C54C-A2A8-83D8318FA362}" sibTransId="{2FE265BF-AA98-734A-8A27-C6A24DE0BE5B}"/>
    <dgm:cxn modelId="{BB4DC549-AE50-7B49-9ACF-8A7E2B9B4BDE}" type="presOf" srcId="{562B5FA4-48F5-024D-B5A1-0645E650D44E}" destId="{C0791DAB-9587-3746-8BFC-A620F6899B7F}" srcOrd="0" destOrd="0" presId="urn:microsoft.com/office/officeart/2005/8/layout/process1"/>
    <dgm:cxn modelId="{45677A5B-1BAE-7049-AB8C-95AD27DE3C44}" type="presOf" srcId="{66F72991-F0FE-3640-AC47-5EC9C8494D09}" destId="{F7826103-DF14-294C-9333-982F0F143EC4}" srcOrd="0" destOrd="0" presId="urn:microsoft.com/office/officeart/2005/8/layout/process1"/>
    <dgm:cxn modelId="{4295A865-1E71-594F-BF97-94506480BC12}" type="presOf" srcId="{B6AC53A3-3A60-404D-926F-3A758F9B6EC2}" destId="{BD6F780C-A2C7-724F-803F-EC8FD534B723}" srcOrd="0" destOrd="0" presId="urn:microsoft.com/office/officeart/2005/8/layout/process1"/>
    <dgm:cxn modelId="{4C2C3566-4DB4-D048-B4D5-C5CC665BB0DB}" type="presOf" srcId="{ABCD6162-B7EA-8548-84C9-241F5C7D7DD3}" destId="{F81FFA4B-9ED5-1047-95B4-EEF97D0FC916}" srcOrd="0" destOrd="0" presId="urn:microsoft.com/office/officeart/2005/8/layout/process1"/>
    <dgm:cxn modelId="{97F31379-8855-9F4C-883E-13B9289AFD0F}" type="presOf" srcId="{2FE265BF-AA98-734A-8A27-C6A24DE0BE5B}" destId="{6E2DC294-2204-0840-8D2D-06960BB57197}" srcOrd="1" destOrd="0" presId="urn:microsoft.com/office/officeart/2005/8/layout/process1"/>
    <dgm:cxn modelId="{C820938F-922A-154E-8D57-871441E1FA71}" type="presOf" srcId="{92A703EC-EC7F-4C43-B8B7-4E706D34C363}" destId="{EE2B84E6-7136-B748-A4EB-E62E5701CEB3}" srcOrd="0" destOrd="0" presId="urn:microsoft.com/office/officeart/2005/8/layout/process1"/>
    <dgm:cxn modelId="{93B0D5AA-C430-6A4E-81A3-FC63BA0C021C}" type="presOf" srcId="{079287F3-9790-7749-852D-37DD6FEB0B43}" destId="{5FF4C258-EB5A-1A4D-BF00-FEE4C145D3C8}" srcOrd="0" destOrd="0" presId="urn:microsoft.com/office/officeart/2005/8/layout/process1"/>
    <dgm:cxn modelId="{2FBD53AE-9C06-CB46-8F43-BAA8707BF0AF}" srcId="{B6AC53A3-3A60-404D-926F-3A758F9B6EC2}" destId="{6742CF76-E067-4944-A579-1793851F5060}" srcOrd="1" destOrd="0" parTransId="{317A5956-7441-DF46-95C8-8FD7639658AD}" sibTransId="{66F72991-F0FE-3640-AC47-5EC9C8494D09}"/>
    <dgm:cxn modelId="{309173AF-D578-B945-BD9A-F72400A8E2ED}" type="presOf" srcId="{6742CF76-E067-4944-A579-1793851F5060}" destId="{D470C702-4B47-7349-82D7-DC01A4544BAD}" srcOrd="0" destOrd="0" presId="urn:microsoft.com/office/officeart/2005/8/layout/process1"/>
    <dgm:cxn modelId="{3944C6BD-A231-0943-B6A3-12CE91920C40}" type="presOf" srcId="{425A9FD0-9395-B049-82FD-44F2F1432A38}" destId="{8C5A01BC-29C9-404B-A2FC-88719F88EC49}" srcOrd="1" destOrd="0" presId="urn:microsoft.com/office/officeart/2005/8/layout/process1"/>
    <dgm:cxn modelId="{C3706DC1-6ECA-6246-97B7-FE7BAAF7F5A7}" srcId="{B6AC53A3-3A60-404D-926F-3A758F9B6EC2}" destId="{5FE7D6CB-810F-3941-A1DA-0111A76A4F01}" srcOrd="4" destOrd="0" parTransId="{34AB3D0F-55A3-FE4B-BC4C-F898A3FF47F5}" sibTransId="{6ED8B621-DF04-994B-9AC5-B735AE0F6FF8}"/>
    <dgm:cxn modelId="{2FF4D3C1-CA4E-364F-AE30-8B57942FFDDC}" srcId="{B6AC53A3-3A60-404D-926F-3A758F9B6EC2}" destId="{562B5FA4-48F5-024D-B5A1-0645E650D44E}" srcOrd="0" destOrd="0" parTransId="{C98073AD-5F92-5548-84A5-042DCEC2D51F}" sibTransId="{425A9FD0-9395-B049-82FD-44F2F1432A38}"/>
    <dgm:cxn modelId="{3099ACC9-ECF7-E640-A798-21BBC8C76248}" type="presOf" srcId="{2FE265BF-AA98-734A-8A27-C6A24DE0BE5B}" destId="{DEB9F9DB-F7D6-A84C-B60A-CF77A6EAE9B7}" srcOrd="0" destOrd="0" presId="urn:microsoft.com/office/officeart/2005/8/layout/process1"/>
    <dgm:cxn modelId="{2C51F3E6-D918-8042-B6CB-18ECDFEDAF2E}" type="presOf" srcId="{425A9FD0-9395-B049-82FD-44F2F1432A38}" destId="{D75855A5-88E3-A34E-964A-211BC08FE8B0}" srcOrd="0" destOrd="0" presId="urn:microsoft.com/office/officeart/2005/8/layout/process1"/>
    <dgm:cxn modelId="{99EB04F0-17FE-524B-9152-986CCF5B8FE8}" type="presOf" srcId="{66F72991-F0FE-3640-AC47-5EC9C8494D09}" destId="{0DCD6759-DB09-0E47-9924-C7ED908AF70F}" srcOrd="1" destOrd="0" presId="urn:microsoft.com/office/officeart/2005/8/layout/process1"/>
    <dgm:cxn modelId="{506C85F8-B8F6-4F45-BA4F-73DB6F4A79B8}" type="presOf" srcId="{079287F3-9790-7749-852D-37DD6FEB0B43}" destId="{CE9C9ED3-CBB7-BE40-8E6A-79F844B9FE40}" srcOrd="1" destOrd="0" presId="urn:microsoft.com/office/officeart/2005/8/layout/process1"/>
    <dgm:cxn modelId="{9B6443FA-D920-8648-A776-365DCF1B3389}" type="presOf" srcId="{5FE7D6CB-810F-3941-A1DA-0111A76A4F01}" destId="{F5A2B3F3-C72E-174E-A97D-7DF2D72B0A37}" srcOrd="0" destOrd="0" presId="urn:microsoft.com/office/officeart/2005/8/layout/process1"/>
    <dgm:cxn modelId="{6E736616-EFEF-CA4D-A9CF-46F450536FA3}" type="presParOf" srcId="{BD6F780C-A2C7-724F-803F-EC8FD534B723}" destId="{C0791DAB-9587-3746-8BFC-A620F6899B7F}" srcOrd="0" destOrd="0" presId="urn:microsoft.com/office/officeart/2005/8/layout/process1"/>
    <dgm:cxn modelId="{491D7BB7-7965-AD4A-A51A-C4DD81EBF30E}" type="presParOf" srcId="{BD6F780C-A2C7-724F-803F-EC8FD534B723}" destId="{D75855A5-88E3-A34E-964A-211BC08FE8B0}" srcOrd="1" destOrd="0" presId="urn:microsoft.com/office/officeart/2005/8/layout/process1"/>
    <dgm:cxn modelId="{04A18894-06BF-AB41-B357-D0B1D316F518}" type="presParOf" srcId="{D75855A5-88E3-A34E-964A-211BC08FE8B0}" destId="{8C5A01BC-29C9-404B-A2FC-88719F88EC49}" srcOrd="0" destOrd="0" presId="urn:microsoft.com/office/officeart/2005/8/layout/process1"/>
    <dgm:cxn modelId="{FD01328E-6930-6247-AFC5-2D1564E5C8D9}" type="presParOf" srcId="{BD6F780C-A2C7-724F-803F-EC8FD534B723}" destId="{D470C702-4B47-7349-82D7-DC01A4544BAD}" srcOrd="2" destOrd="0" presId="urn:microsoft.com/office/officeart/2005/8/layout/process1"/>
    <dgm:cxn modelId="{34ACE27A-555D-AE47-8AEC-4D45EB41FA06}" type="presParOf" srcId="{BD6F780C-A2C7-724F-803F-EC8FD534B723}" destId="{F7826103-DF14-294C-9333-982F0F143EC4}" srcOrd="3" destOrd="0" presId="urn:microsoft.com/office/officeart/2005/8/layout/process1"/>
    <dgm:cxn modelId="{3FFA4FF3-67BF-994F-9D19-60187D510F4D}" type="presParOf" srcId="{F7826103-DF14-294C-9333-982F0F143EC4}" destId="{0DCD6759-DB09-0E47-9924-C7ED908AF70F}" srcOrd="0" destOrd="0" presId="urn:microsoft.com/office/officeart/2005/8/layout/process1"/>
    <dgm:cxn modelId="{BFF8FA6A-F880-AB48-97DA-90FA49516768}" type="presParOf" srcId="{BD6F780C-A2C7-724F-803F-EC8FD534B723}" destId="{F81FFA4B-9ED5-1047-95B4-EEF97D0FC916}" srcOrd="4" destOrd="0" presId="urn:microsoft.com/office/officeart/2005/8/layout/process1"/>
    <dgm:cxn modelId="{4CC8399F-324B-574F-9EC5-4C731339E414}" type="presParOf" srcId="{BD6F780C-A2C7-724F-803F-EC8FD534B723}" destId="{5FF4C258-EB5A-1A4D-BF00-FEE4C145D3C8}" srcOrd="5" destOrd="0" presId="urn:microsoft.com/office/officeart/2005/8/layout/process1"/>
    <dgm:cxn modelId="{D493B7C7-85A4-EC4F-BBF4-1BAA94C54090}" type="presParOf" srcId="{5FF4C258-EB5A-1A4D-BF00-FEE4C145D3C8}" destId="{CE9C9ED3-CBB7-BE40-8E6A-79F844B9FE40}" srcOrd="0" destOrd="0" presId="urn:microsoft.com/office/officeart/2005/8/layout/process1"/>
    <dgm:cxn modelId="{3B5D366B-714C-6D49-8810-9BAE9AEEEF2D}" type="presParOf" srcId="{BD6F780C-A2C7-724F-803F-EC8FD534B723}" destId="{EE2B84E6-7136-B748-A4EB-E62E5701CEB3}" srcOrd="6" destOrd="0" presId="urn:microsoft.com/office/officeart/2005/8/layout/process1"/>
    <dgm:cxn modelId="{36998C4B-3F29-7F4C-BA38-BF3FFE634F55}" type="presParOf" srcId="{BD6F780C-A2C7-724F-803F-EC8FD534B723}" destId="{DEB9F9DB-F7D6-A84C-B60A-CF77A6EAE9B7}" srcOrd="7" destOrd="0" presId="urn:microsoft.com/office/officeart/2005/8/layout/process1"/>
    <dgm:cxn modelId="{07B50744-5042-CE42-A9C4-C36E183A25AC}" type="presParOf" srcId="{DEB9F9DB-F7D6-A84C-B60A-CF77A6EAE9B7}" destId="{6E2DC294-2204-0840-8D2D-06960BB57197}" srcOrd="0" destOrd="0" presId="urn:microsoft.com/office/officeart/2005/8/layout/process1"/>
    <dgm:cxn modelId="{0BDBC964-2F34-7047-B289-C2AFACCB3796}" type="presParOf" srcId="{BD6F780C-A2C7-724F-803F-EC8FD534B723}" destId="{F5A2B3F3-C72E-174E-A97D-7DF2D72B0A37}"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E06632-72A6-414C-A939-5B0845D13F84}"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29547FA2-2201-7B47-B37B-AD41020866BD}">
      <dgm:prSet phldrT="[Text]" custT="1"/>
      <dgm:spPr/>
      <dgm:t>
        <a:bodyPr/>
        <a:lstStyle/>
        <a:p>
          <a:r>
            <a:rPr lang="en-US" sz="1600" dirty="0"/>
            <a:t>Transformational approach to ending GBVH in the world</a:t>
          </a:r>
        </a:p>
      </dgm:t>
    </dgm:pt>
    <dgm:pt modelId="{88217C4B-EC60-8041-B701-DD0082264FF4}" type="parTrans" cxnId="{26D10805-B137-4044-BA15-42AD4CED890B}">
      <dgm:prSet/>
      <dgm:spPr/>
      <dgm:t>
        <a:bodyPr/>
        <a:lstStyle/>
        <a:p>
          <a:endParaRPr lang="en-US"/>
        </a:p>
      </dgm:t>
    </dgm:pt>
    <dgm:pt modelId="{D86896FF-735B-A646-AD18-D813D0612296}" type="sibTrans" cxnId="{26D10805-B137-4044-BA15-42AD4CED890B}">
      <dgm:prSet/>
      <dgm:spPr/>
      <dgm:t>
        <a:bodyPr/>
        <a:lstStyle/>
        <a:p>
          <a:endParaRPr lang="en-US"/>
        </a:p>
      </dgm:t>
    </dgm:pt>
    <dgm:pt modelId="{FB4345F6-EF56-B04D-AF9B-A3C7590A7F2A}">
      <dgm:prSet phldrT="[Text]" custT="1"/>
      <dgm:spPr/>
      <dgm:t>
        <a:bodyPr/>
        <a:lstStyle/>
        <a:p>
          <a:r>
            <a:rPr lang="en-US" sz="1600" dirty="0"/>
            <a:t>1. Tackling gender inequalities and discrimination</a:t>
          </a:r>
        </a:p>
      </dgm:t>
    </dgm:pt>
    <dgm:pt modelId="{FE7797A1-1AD5-3B41-BCE0-23662D1DC509}" type="parTrans" cxnId="{715C6824-D85D-E542-A229-8775BAEECC29}">
      <dgm:prSet/>
      <dgm:spPr/>
      <dgm:t>
        <a:bodyPr/>
        <a:lstStyle/>
        <a:p>
          <a:endParaRPr lang="en-US" dirty="0"/>
        </a:p>
      </dgm:t>
    </dgm:pt>
    <dgm:pt modelId="{1442BA05-0582-3F47-9170-8ADBA6E4477C}" type="sibTrans" cxnId="{715C6824-D85D-E542-A229-8775BAEECC29}">
      <dgm:prSet/>
      <dgm:spPr/>
      <dgm:t>
        <a:bodyPr/>
        <a:lstStyle/>
        <a:p>
          <a:endParaRPr lang="en-US"/>
        </a:p>
      </dgm:t>
    </dgm:pt>
    <dgm:pt modelId="{D26186E2-A9BF-E047-BB49-0BE94E163052}">
      <dgm:prSet phldrT="[Text]" custT="1"/>
      <dgm:spPr/>
      <dgm:t>
        <a:bodyPr/>
        <a:lstStyle/>
        <a:p>
          <a:r>
            <a:rPr lang="en-US" sz="1600" dirty="0"/>
            <a:t>2.  Social dialogue / CBAs</a:t>
          </a:r>
        </a:p>
      </dgm:t>
    </dgm:pt>
    <dgm:pt modelId="{73801112-A7AD-E046-BEAD-F0BCF1B315F6}" type="parTrans" cxnId="{3F15079D-227C-C541-8B1E-FD2D8F0777B6}">
      <dgm:prSet/>
      <dgm:spPr/>
      <dgm:t>
        <a:bodyPr/>
        <a:lstStyle/>
        <a:p>
          <a:endParaRPr lang="en-US" dirty="0"/>
        </a:p>
      </dgm:t>
    </dgm:pt>
    <dgm:pt modelId="{61DB8319-AB4C-ED4D-884D-0383CAD4D1B3}" type="sibTrans" cxnId="{3F15079D-227C-C541-8B1E-FD2D8F0777B6}">
      <dgm:prSet/>
      <dgm:spPr/>
      <dgm:t>
        <a:bodyPr/>
        <a:lstStyle/>
        <a:p>
          <a:endParaRPr lang="en-US"/>
        </a:p>
      </dgm:t>
    </dgm:pt>
    <dgm:pt modelId="{0D585537-1795-9142-8D29-E64F9F99B72D}">
      <dgm:prSet phldrT="[Text]" custT="1"/>
      <dgm:spPr/>
      <dgm:t>
        <a:bodyPr/>
        <a:lstStyle/>
        <a:p>
          <a:r>
            <a:rPr lang="en-US" sz="1600" dirty="0"/>
            <a:t>3. Prevention and risk assessment</a:t>
          </a:r>
        </a:p>
      </dgm:t>
    </dgm:pt>
    <dgm:pt modelId="{7D05737A-B39A-0A4C-8100-1E9F40AD7980}" type="parTrans" cxnId="{C390F517-092E-3747-AEE7-95C7175F9993}">
      <dgm:prSet/>
      <dgm:spPr/>
      <dgm:t>
        <a:bodyPr/>
        <a:lstStyle/>
        <a:p>
          <a:endParaRPr lang="en-US" dirty="0"/>
        </a:p>
      </dgm:t>
    </dgm:pt>
    <dgm:pt modelId="{C72D2BD7-8EF6-3246-B0B0-E8C262B0426F}" type="sibTrans" cxnId="{C390F517-092E-3747-AEE7-95C7175F9993}">
      <dgm:prSet/>
      <dgm:spPr/>
      <dgm:t>
        <a:bodyPr/>
        <a:lstStyle/>
        <a:p>
          <a:endParaRPr lang="en-US"/>
        </a:p>
      </dgm:t>
    </dgm:pt>
    <dgm:pt modelId="{8813DC3B-D59A-2B45-BB62-7B70239E7D75}">
      <dgm:prSet phldrT="[Text]" custT="1"/>
      <dgm:spPr/>
      <dgm:t>
        <a:bodyPr/>
        <a:lstStyle/>
        <a:p>
          <a:r>
            <a:rPr lang="en-US" sz="1600" dirty="0"/>
            <a:t>4. Effective policies &amp; complaints procedures</a:t>
          </a:r>
        </a:p>
      </dgm:t>
    </dgm:pt>
    <dgm:pt modelId="{14732716-78A8-5841-9DA2-37F9CAEA57D4}" type="parTrans" cxnId="{F1114494-BFC4-C545-AAC7-E8AD92D26D59}">
      <dgm:prSet/>
      <dgm:spPr/>
      <dgm:t>
        <a:bodyPr/>
        <a:lstStyle/>
        <a:p>
          <a:endParaRPr lang="en-US" dirty="0"/>
        </a:p>
      </dgm:t>
    </dgm:pt>
    <dgm:pt modelId="{84DA38FD-4E23-3F40-8B4C-89FDDC3EDF5F}" type="sibTrans" cxnId="{F1114494-BFC4-C545-AAC7-E8AD92D26D59}">
      <dgm:prSet/>
      <dgm:spPr/>
      <dgm:t>
        <a:bodyPr/>
        <a:lstStyle/>
        <a:p>
          <a:endParaRPr lang="en-US"/>
        </a:p>
      </dgm:t>
    </dgm:pt>
    <dgm:pt modelId="{6AFBC54C-E85B-BE4F-ADF1-9A38AF22C22A}">
      <dgm:prSet custT="1"/>
      <dgm:spPr/>
      <dgm:t>
        <a:bodyPr/>
        <a:lstStyle/>
        <a:p>
          <a:r>
            <a:rPr lang="en-US" sz="1600" dirty="0"/>
            <a:t>5. Support for victims/ survivors</a:t>
          </a:r>
        </a:p>
      </dgm:t>
    </dgm:pt>
    <dgm:pt modelId="{EC853548-7047-FE40-BAD8-C5471B0F9913}" type="parTrans" cxnId="{D30F6077-F335-684D-B4C8-39895E6E9BE1}">
      <dgm:prSet/>
      <dgm:spPr/>
      <dgm:t>
        <a:bodyPr/>
        <a:lstStyle/>
        <a:p>
          <a:endParaRPr lang="en-US" dirty="0"/>
        </a:p>
      </dgm:t>
    </dgm:pt>
    <dgm:pt modelId="{23C72D16-2FE7-CA45-916F-D8FDC335FACF}" type="sibTrans" cxnId="{D30F6077-F335-684D-B4C8-39895E6E9BE1}">
      <dgm:prSet/>
      <dgm:spPr/>
      <dgm:t>
        <a:bodyPr/>
        <a:lstStyle/>
        <a:p>
          <a:endParaRPr lang="en-US"/>
        </a:p>
      </dgm:t>
    </dgm:pt>
    <dgm:pt modelId="{74E162C4-B3DE-F049-A14D-65B2CC65A42A}">
      <dgm:prSet custT="1"/>
      <dgm:spPr/>
      <dgm:t>
        <a:bodyPr/>
        <a:lstStyle/>
        <a:p>
          <a:r>
            <a:rPr lang="en-US" sz="1600" dirty="0"/>
            <a:t>7.  Perpetrator accountability</a:t>
          </a:r>
        </a:p>
      </dgm:t>
    </dgm:pt>
    <dgm:pt modelId="{C1235C4A-3CCD-4F4F-896E-13AFA8AC2D69}" type="parTrans" cxnId="{C062238F-65E1-974E-96E5-3B883918AE17}">
      <dgm:prSet/>
      <dgm:spPr/>
      <dgm:t>
        <a:bodyPr/>
        <a:lstStyle/>
        <a:p>
          <a:endParaRPr lang="en-US" dirty="0"/>
        </a:p>
      </dgm:t>
    </dgm:pt>
    <dgm:pt modelId="{67977351-5D8F-1B4F-882F-53003DF36CC4}" type="sibTrans" cxnId="{C062238F-65E1-974E-96E5-3B883918AE17}">
      <dgm:prSet/>
      <dgm:spPr/>
      <dgm:t>
        <a:bodyPr/>
        <a:lstStyle/>
        <a:p>
          <a:endParaRPr lang="en-US"/>
        </a:p>
      </dgm:t>
    </dgm:pt>
    <dgm:pt modelId="{820E3863-C9DF-FB45-BA63-67AAED041935}">
      <dgm:prSet custT="1"/>
      <dgm:spPr/>
      <dgm:t>
        <a:bodyPr/>
        <a:lstStyle/>
        <a:p>
          <a:r>
            <a:rPr lang="en-US" sz="1600" dirty="0"/>
            <a:t>8. Raising awareness &amp; training</a:t>
          </a:r>
        </a:p>
      </dgm:t>
    </dgm:pt>
    <dgm:pt modelId="{9A214521-0379-D646-9019-74601FF209B0}" type="parTrans" cxnId="{698F6094-1B66-7447-AF38-5C07C3237371}">
      <dgm:prSet/>
      <dgm:spPr/>
      <dgm:t>
        <a:bodyPr/>
        <a:lstStyle/>
        <a:p>
          <a:endParaRPr lang="en-US" dirty="0"/>
        </a:p>
      </dgm:t>
    </dgm:pt>
    <dgm:pt modelId="{57BA75AB-567A-4740-96EC-12174D0920C3}" type="sibTrans" cxnId="{698F6094-1B66-7447-AF38-5C07C3237371}">
      <dgm:prSet/>
      <dgm:spPr/>
      <dgm:t>
        <a:bodyPr/>
        <a:lstStyle/>
        <a:p>
          <a:endParaRPr lang="en-US"/>
        </a:p>
      </dgm:t>
    </dgm:pt>
    <dgm:pt modelId="{D4D18F78-285E-0549-AAFB-9F0802419174}">
      <dgm:prSet custT="1"/>
      <dgm:spPr/>
      <dgm:t>
        <a:bodyPr/>
        <a:lstStyle/>
        <a:p>
          <a:r>
            <a:rPr lang="en-US" sz="1600" dirty="0"/>
            <a:t>6.  Becoming active in ending GBV </a:t>
          </a:r>
        </a:p>
      </dgm:t>
    </dgm:pt>
    <dgm:pt modelId="{A9359D53-1282-364E-8BA8-29DBFB74EA65}" type="parTrans" cxnId="{81091344-D64D-544D-AF78-B0E7F85394C5}">
      <dgm:prSet/>
      <dgm:spPr/>
      <dgm:t>
        <a:bodyPr/>
        <a:lstStyle/>
        <a:p>
          <a:endParaRPr lang="en-US" dirty="0"/>
        </a:p>
      </dgm:t>
    </dgm:pt>
    <dgm:pt modelId="{5E9DFE9F-8328-E845-AA46-A7140C9DB222}" type="sibTrans" cxnId="{81091344-D64D-544D-AF78-B0E7F85394C5}">
      <dgm:prSet/>
      <dgm:spPr/>
      <dgm:t>
        <a:bodyPr/>
        <a:lstStyle/>
        <a:p>
          <a:endParaRPr lang="en-US"/>
        </a:p>
      </dgm:t>
    </dgm:pt>
    <dgm:pt modelId="{0F7C7AAE-BE2F-404D-A9EA-BC053D25A396}" type="pres">
      <dgm:prSet presAssocID="{13E06632-72A6-414C-A939-5B0845D13F84}" presName="Name0" presStyleCnt="0">
        <dgm:presLayoutVars>
          <dgm:chMax val="1"/>
          <dgm:dir/>
          <dgm:animLvl val="ctr"/>
          <dgm:resizeHandles val="exact"/>
        </dgm:presLayoutVars>
      </dgm:prSet>
      <dgm:spPr/>
    </dgm:pt>
    <dgm:pt modelId="{695608BE-FB56-1C48-807A-4421A4E0491A}" type="pres">
      <dgm:prSet presAssocID="{29547FA2-2201-7B47-B37B-AD41020866BD}" presName="centerShape" presStyleLbl="node0" presStyleIdx="0" presStyleCnt="1" custScaleX="137059" custScaleY="133905"/>
      <dgm:spPr/>
    </dgm:pt>
    <dgm:pt modelId="{E6AEBC16-5D94-9E42-BA27-0FB30BC62640}" type="pres">
      <dgm:prSet presAssocID="{FE7797A1-1AD5-3B41-BCE0-23662D1DC509}" presName="parTrans" presStyleLbl="sibTrans2D1" presStyleIdx="0" presStyleCnt="8"/>
      <dgm:spPr/>
    </dgm:pt>
    <dgm:pt modelId="{8E3DB460-F0B4-F54B-A55F-2FF4F380A230}" type="pres">
      <dgm:prSet presAssocID="{FE7797A1-1AD5-3B41-BCE0-23662D1DC509}" presName="connectorText" presStyleLbl="sibTrans2D1" presStyleIdx="0" presStyleCnt="8"/>
      <dgm:spPr/>
    </dgm:pt>
    <dgm:pt modelId="{91E7DCB0-4D91-5E43-A962-D1C2AB06442A}" type="pres">
      <dgm:prSet presAssocID="{FB4345F6-EF56-B04D-AF9B-A3C7590A7F2A}" presName="node" presStyleLbl="node1" presStyleIdx="0" presStyleCnt="8">
        <dgm:presLayoutVars>
          <dgm:bulletEnabled val="1"/>
        </dgm:presLayoutVars>
      </dgm:prSet>
      <dgm:spPr/>
    </dgm:pt>
    <dgm:pt modelId="{C3924FC6-ECF8-9345-9889-F0550C6356F8}" type="pres">
      <dgm:prSet presAssocID="{73801112-A7AD-E046-BEAD-F0BCF1B315F6}" presName="parTrans" presStyleLbl="sibTrans2D1" presStyleIdx="1" presStyleCnt="8"/>
      <dgm:spPr/>
    </dgm:pt>
    <dgm:pt modelId="{A63C94C9-1AFD-7746-92EA-7723BF6BBB03}" type="pres">
      <dgm:prSet presAssocID="{73801112-A7AD-E046-BEAD-F0BCF1B315F6}" presName="connectorText" presStyleLbl="sibTrans2D1" presStyleIdx="1" presStyleCnt="8"/>
      <dgm:spPr/>
    </dgm:pt>
    <dgm:pt modelId="{227738D9-CAA7-FA46-A9D2-146D0CB1817F}" type="pres">
      <dgm:prSet presAssocID="{D26186E2-A9BF-E047-BB49-0BE94E163052}" presName="node" presStyleLbl="node1" presStyleIdx="1" presStyleCnt="8">
        <dgm:presLayoutVars>
          <dgm:bulletEnabled val="1"/>
        </dgm:presLayoutVars>
      </dgm:prSet>
      <dgm:spPr/>
    </dgm:pt>
    <dgm:pt modelId="{B2E906D3-FE21-744E-A442-829158AA6B0F}" type="pres">
      <dgm:prSet presAssocID="{7D05737A-B39A-0A4C-8100-1E9F40AD7980}" presName="parTrans" presStyleLbl="sibTrans2D1" presStyleIdx="2" presStyleCnt="8"/>
      <dgm:spPr/>
    </dgm:pt>
    <dgm:pt modelId="{0776F3AF-2C66-B942-B18E-76E16559A56C}" type="pres">
      <dgm:prSet presAssocID="{7D05737A-B39A-0A4C-8100-1E9F40AD7980}" presName="connectorText" presStyleLbl="sibTrans2D1" presStyleIdx="2" presStyleCnt="8"/>
      <dgm:spPr/>
    </dgm:pt>
    <dgm:pt modelId="{EE2F49FD-474A-5043-8E4C-D19D9527012E}" type="pres">
      <dgm:prSet presAssocID="{0D585537-1795-9142-8D29-E64F9F99B72D}" presName="node" presStyleLbl="node1" presStyleIdx="2" presStyleCnt="8">
        <dgm:presLayoutVars>
          <dgm:bulletEnabled val="1"/>
        </dgm:presLayoutVars>
      </dgm:prSet>
      <dgm:spPr/>
    </dgm:pt>
    <dgm:pt modelId="{DDBB2DA2-B22E-724F-A290-7C66C0D89F3E}" type="pres">
      <dgm:prSet presAssocID="{14732716-78A8-5841-9DA2-37F9CAEA57D4}" presName="parTrans" presStyleLbl="sibTrans2D1" presStyleIdx="3" presStyleCnt="8"/>
      <dgm:spPr/>
    </dgm:pt>
    <dgm:pt modelId="{4E26462D-620F-0D4B-9ADF-829738DD4694}" type="pres">
      <dgm:prSet presAssocID="{14732716-78A8-5841-9DA2-37F9CAEA57D4}" presName="connectorText" presStyleLbl="sibTrans2D1" presStyleIdx="3" presStyleCnt="8"/>
      <dgm:spPr/>
    </dgm:pt>
    <dgm:pt modelId="{EF2AC726-B8BD-484F-8DE2-A6FF40CF621E}" type="pres">
      <dgm:prSet presAssocID="{8813DC3B-D59A-2B45-BB62-7B70239E7D75}" presName="node" presStyleLbl="node1" presStyleIdx="3" presStyleCnt="8">
        <dgm:presLayoutVars>
          <dgm:bulletEnabled val="1"/>
        </dgm:presLayoutVars>
      </dgm:prSet>
      <dgm:spPr/>
    </dgm:pt>
    <dgm:pt modelId="{BBF76D05-6733-3647-815F-8D4D5678C038}" type="pres">
      <dgm:prSet presAssocID="{EC853548-7047-FE40-BAD8-C5471B0F9913}" presName="parTrans" presStyleLbl="sibTrans2D1" presStyleIdx="4" presStyleCnt="8"/>
      <dgm:spPr/>
    </dgm:pt>
    <dgm:pt modelId="{2E0CA4A4-8896-DD40-8FAD-C60DFB05ADF2}" type="pres">
      <dgm:prSet presAssocID="{EC853548-7047-FE40-BAD8-C5471B0F9913}" presName="connectorText" presStyleLbl="sibTrans2D1" presStyleIdx="4" presStyleCnt="8"/>
      <dgm:spPr/>
    </dgm:pt>
    <dgm:pt modelId="{1B80865F-D15E-3D44-82F5-994168AEF402}" type="pres">
      <dgm:prSet presAssocID="{6AFBC54C-E85B-BE4F-ADF1-9A38AF22C22A}" presName="node" presStyleLbl="node1" presStyleIdx="4" presStyleCnt="8">
        <dgm:presLayoutVars>
          <dgm:bulletEnabled val="1"/>
        </dgm:presLayoutVars>
      </dgm:prSet>
      <dgm:spPr/>
    </dgm:pt>
    <dgm:pt modelId="{0FC8140E-96C4-934F-BFD2-F614782A324F}" type="pres">
      <dgm:prSet presAssocID="{A9359D53-1282-364E-8BA8-29DBFB74EA65}" presName="parTrans" presStyleLbl="sibTrans2D1" presStyleIdx="5" presStyleCnt="8"/>
      <dgm:spPr/>
    </dgm:pt>
    <dgm:pt modelId="{A2AB67F5-B22C-DC41-8B4C-AF8655AEC093}" type="pres">
      <dgm:prSet presAssocID="{A9359D53-1282-364E-8BA8-29DBFB74EA65}" presName="connectorText" presStyleLbl="sibTrans2D1" presStyleIdx="5" presStyleCnt="8"/>
      <dgm:spPr/>
    </dgm:pt>
    <dgm:pt modelId="{250878DB-2FC5-FC4F-8D88-BB30981BDFD8}" type="pres">
      <dgm:prSet presAssocID="{D4D18F78-285E-0549-AAFB-9F0802419174}" presName="node" presStyleLbl="node1" presStyleIdx="5" presStyleCnt="8">
        <dgm:presLayoutVars>
          <dgm:bulletEnabled val="1"/>
        </dgm:presLayoutVars>
      </dgm:prSet>
      <dgm:spPr/>
    </dgm:pt>
    <dgm:pt modelId="{0BC38A93-9728-A947-9335-D1A350167C3D}" type="pres">
      <dgm:prSet presAssocID="{C1235C4A-3CCD-4F4F-896E-13AFA8AC2D69}" presName="parTrans" presStyleLbl="sibTrans2D1" presStyleIdx="6" presStyleCnt="8"/>
      <dgm:spPr/>
    </dgm:pt>
    <dgm:pt modelId="{B6873EF8-E711-C048-94CB-0AD2BF796285}" type="pres">
      <dgm:prSet presAssocID="{C1235C4A-3CCD-4F4F-896E-13AFA8AC2D69}" presName="connectorText" presStyleLbl="sibTrans2D1" presStyleIdx="6" presStyleCnt="8"/>
      <dgm:spPr/>
    </dgm:pt>
    <dgm:pt modelId="{6E106980-174A-974C-B3F2-4B033BF99A8A}" type="pres">
      <dgm:prSet presAssocID="{74E162C4-B3DE-F049-A14D-65B2CC65A42A}" presName="node" presStyleLbl="node1" presStyleIdx="6" presStyleCnt="8">
        <dgm:presLayoutVars>
          <dgm:bulletEnabled val="1"/>
        </dgm:presLayoutVars>
      </dgm:prSet>
      <dgm:spPr/>
    </dgm:pt>
    <dgm:pt modelId="{9D93AA55-152C-BC42-AF68-0E4EA8E11EA1}" type="pres">
      <dgm:prSet presAssocID="{9A214521-0379-D646-9019-74601FF209B0}" presName="parTrans" presStyleLbl="sibTrans2D1" presStyleIdx="7" presStyleCnt="8"/>
      <dgm:spPr/>
    </dgm:pt>
    <dgm:pt modelId="{7A330209-61B2-7A42-8947-9C9844904788}" type="pres">
      <dgm:prSet presAssocID="{9A214521-0379-D646-9019-74601FF209B0}" presName="connectorText" presStyleLbl="sibTrans2D1" presStyleIdx="7" presStyleCnt="8"/>
      <dgm:spPr/>
    </dgm:pt>
    <dgm:pt modelId="{733FA6DD-3DEF-444E-B9D5-52193462CD70}" type="pres">
      <dgm:prSet presAssocID="{820E3863-C9DF-FB45-BA63-67AAED041935}" presName="node" presStyleLbl="node1" presStyleIdx="7" presStyleCnt="8">
        <dgm:presLayoutVars>
          <dgm:bulletEnabled val="1"/>
        </dgm:presLayoutVars>
      </dgm:prSet>
      <dgm:spPr/>
    </dgm:pt>
  </dgm:ptLst>
  <dgm:cxnLst>
    <dgm:cxn modelId="{D1A09200-C257-1B42-BEA5-47C3713363E1}" type="presOf" srcId="{6AFBC54C-E85B-BE4F-ADF1-9A38AF22C22A}" destId="{1B80865F-D15E-3D44-82F5-994168AEF402}" srcOrd="0" destOrd="0" presId="urn:microsoft.com/office/officeart/2005/8/layout/radial5"/>
    <dgm:cxn modelId="{26D10805-B137-4044-BA15-42AD4CED890B}" srcId="{13E06632-72A6-414C-A939-5B0845D13F84}" destId="{29547FA2-2201-7B47-B37B-AD41020866BD}" srcOrd="0" destOrd="0" parTransId="{88217C4B-EC60-8041-B701-DD0082264FF4}" sibTransId="{D86896FF-735B-A646-AD18-D813D0612296}"/>
    <dgm:cxn modelId="{D2C5850E-22F9-3F49-BA14-3F2D9CED6BC4}" type="presOf" srcId="{A9359D53-1282-364E-8BA8-29DBFB74EA65}" destId="{0FC8140E-96C4-934F-BFD2-F614782A324F}" srcOrd="0" destOrd="0" presId="urn:microsoft.com/office/officeart/2005/8/layout/radial5"/>
    <dgm:cxn modelId="{C390F517-092E-3747-AEE7-95C7175F9993}" srcId="{29547FA2-2201-7B47-B37B-AD41020866BD}" destId="{0D585537-1795-9142-8D29-E64F9F99B72D}" srcOrd="2" destOrd="0" parTransId="{7D05737A-B39A-0A4C-8100-1E9F40AD7980}" sibTransId="{C72D2BD7-8EF6-3246-B0B0-E8C262B0426F}"/>
    <dgm:cxn modelId="{F16C0519-A37A-DE4B-8992-2055D084ADFE}" type="presOf" srcId="{73801112-A7AD-E046-BEAD-F0BCF1B315F6}" destId="{C3924FC6-ECF8-9345-9889-F0550C6356F8}" srcOrd="0" destOrd="0" presId="urn:microsoft.com/office/officeart/2005/8/layout/radial5"/>
    <dgm:cxn modelId="{425FFE1B-2683-6B44-982C-6E810A352B19}" type="presOf" srcId="{9A214521-0379-D646-9019-74601FF209B0}" destId="{9D93AA55-152C-BC42-AF68-0E4EA8E11EA1}" srcOrd="0" destOrd="0" presId="urn:microsoft.com/office/officeart/2005/8/layout/radial5"/>
    <dgm:cxn modelId="{C1FDEC22-0CAC-A74A-BCB8-E38961C5D6EF}" type="presOf" srcId="{14732716-78A8-5841-9DA2-37F9CAEA57D4}" destId="{4E26462D-620F-0D4B-9ADF-829738DD4694}" srcOrd="1" destOrd="0" presId="urn:microsoft.com/office/officeart/2005/8/layout/radial5"/>
    <dgm:cxn modelId="{963F3724-5435-2A42-A950-1B8EE6A7A645}" type="presOf" srcId="{7D05737A-B39A-0A4C-8100-1E9F40AD7980}" destId="{0776F3AF-2C66-B942-B18E-76E16559A56C}" srcOrd="1" destOrd="0" presId="urn:microsoft.com/office/officeart/2005/8/layout/radial5"/>
    <dgm:cxn modelId="{715C6824-D85D-E542-A229-8775BAEECC29}" srcId="{29547FA2-2201-7B47-B37B-AD41020866BD}" destId="{FB4345F6-EF56-B04D-AF9B-A3C7590A7F2A}" srcOrd="0" destOrd="0" parTransId="{FE7797A1-1AD5-3B41-BCE0-23662D1DC509}" sibTransId="{1442BA05-0582-3F47-9170-8ADBA6E4477C}"/>
    <dgm:cxn modelId="{6DD8C82D-F074-F745-B412-42428B4A9483}" type="presOf" srcId="{14732716-78A8-5841-9DA2-37F9CAEA57D4}" destId="{DDBB2DA2-B22E-724F-A290-7C66C0D89F3E}" srcOrd="0" destOrd="0" presId="urn:microsoft.com/office/officeart/2005/8/layout/radial5"/>
    <dgm:cxn modelId="{75FD0635-6B2F-D540-B969-E56D13182DCA}" type="presOf" srcId="{EC853548-7047-FE40-BAD8-C5471B0F9913}" destId="{BBF76D05-6733-3647-815F-8D4D5678C038}" srcOrd="0" destOrd="0" presId="urn:microsoft.com/office/officeart/2005/8/layout/radial5"/>
    <dgm:cxn modelId="{58854A3E-2DBD-F842-B77B-6303FAAB68DB}" type="presOf" srcId="{FE7797A1-1AD5-3B41-BCE0-23662D1DC509}" destId="{8E3DB460-F0B4-F54B-A55F-2FF4F380A230}" srcOrd="1" destOrd="0" presId="urn:microsoft.com/office/officeart/2005/8/layout/radial5"/>
    <dgm:cxn modelId="{36A0033F-8991-EB4C-80B7-EA425CC8FE7A}" type="presOf" srcId="{8813DC3B-D59A-2B45-BB62-7B70239E7D75}" destId="{EF2AC726-B8BD-484F-8DE2-A6FF40CF621E}" srcOrd="0" destOrd="0" presId="urn:microsoft.com/office/officeart/2005/8/layout/radial5"/>
    <dgm:cxn modelId="{81091344-D64D-544D-AF78-B0E7F85394C5}" srcId="{29547FA2-2201-7B47-B37B-AD41020866BD}" destId="{D4D18F78-285E-0549-AAFB-9F0802419174}" srcOrd="5" destOrd="0" parTransId="{A9359D53-1282-364E-8BA8-29DBFB74EA65}" sibTransId="{5E9DFE9F-8328-E845-AA46-A7140C9DB222}"/>
    <dgm:cxn modelId="{670B7945-9839-7647-A4C9-7CF3BC97C2D1}" type="presOf" srcId="{EC853548-7047-FE40-BAD8-C5471B0F9913}" destId="{2E0CA4A4-8896-DD40-8FAD-C60DFB05ADF2}" srcOrd="1" destOrd="0" presId="urn:microsoft.com/office/officeart/2005/8/layout/radial5"/>
    <dgm:cxn modelId="{A25F9448-1A6E-354D-B3BC-62B4920E2A64}" type="presOf" srcId="{FE7797A1-1AD5-3B41-BCE0-23662D1DC509}" destId="{E6AEBC16-5D94-9E42-BA27-0FB30BC62640}" srcOrd="0" destOrd="0" presId="urn:microsoft.com/office/officeart/2005/8/layout/radial5"/>
    <dgm:cxn modelId="{7A06E44A-FB7F-8E41-97CF-F143275EB2B4}" type="presOf" srcId="{7D05737A-B39A-0A4C-8100-1E9F40AD7980}" destId="{B2E906D3-FE21-744E-A442-829158AA6B0F}" srcOrd="0" destOrd="0" presId="urn:microsoft.com/office/officeart/2005/8/layout/radial5"/>
    <dgm:cxn modelId="{A0900E55-9EDC-5949-99A7-8351CDFC3D9C}" type="presOf" srcId="{C1235C4A-3CCD-4F4F-896E-13AFA8AC2D69}" destId="{0BC38A93-9728-A947-9335-D1A350167C3D}" srcOrd="0" destOrd="0" presId="urn:microsoft.com/office/officeart/2005/8/layout/radial5"/>
    <dgm:cxn modelId="{73BAC566-DD07-FB4D-8515-EB315F97D13C}" type="presOf" srcId="{FB4345F6-EF56-B04D-AF9B-A3C7590A7F2A}" destId="{91E7DCB0-4D91-5E43-A962-D1C2AB06442A}" srcOrd="0" destOrd="0" presId="urn:microsoft.com/office/officeart/2005/8/layout/radial5"/>
    <dgm:cxn modelId="{AD658471-630E-534E-9F65-9FDBD4F34176}" type="presOf" srcId="{29547FA2-2201-7B47-B37B-AD41020866BD}" destId="{695608BE-FB56-1C48-807A-4421A4E0491A}" srcOrd="0" destOrd="0" presId="urn:microsoft.com/office/officeart/2005/8/layout/radial5"/>
    <dgm:cxn modelId="{D30F6077-F335-684D-B4C8-39895E6E9BE1}" srcId="{29547FA2-2201-7B47-B37B-AD41020866BD}" destId="{6AFBC54C-E85B-BE4F-ADF1-9A38AF22C22A}" srcOrd="4" destOrd="0" parTransId="{EC853548-7047-FE40-BAD8-C5471B0F9913}" sibTransId="{23C72D16-2FE7-CA45-916F-D8FDC335FACF}"/>
    <dgm:cxn modelId="{E95E1880-718A-734C-82B6-39ADC960AD11}" type="presOf" srcId="{820E3863-C9DF-FB45-BA63-67AAED041935}" destId="{733FA6DD-3DEF-444E-B9D5-52193462CD70}" srcOrd="0" destOrd="0" presId="urn:microsoft.com/office/officeart/2005/8/layout/radial5"/>
    <dgm:cxn modelId="{B3230D8A-F251-4C49-A46D-95DA0D63408E}" type="presOf" srcId="{A9359D53-1282-364E-8BA8-29DBFB74EA65}" destId="{A2AB67F5-B22C-DC41-8B4C-AF8655AEC093}" srcOrd="1" destOrd="0" presId="urn:microsoft.com/office/officeart/2005/8/layout/radial5"/>
    <dgm:cxn modelId="{C062238F-65E1-974E-96E5-3B883918AE17}" srcId="{29547FA2-2201-7B47-B37B-AD41020866BD}" destId="{74E162C4-B3DE-F049-A14D-65B2CC65A42A}" srcOrd="6" destOrd="0" parTransId="{C1235C4A-3CCD-4F4F-896E-13AFA8AC2D69}" sibTransId="{67977351-5D8F-1B4F-882F-53003DF36CC4}"/>
    <dgm:cxn modelId="{F1114494-BFC4-C545-AAC7-E8AD92D26D59}" srcId="{29547FA2-2201-7B47-B37B-AD41020866BD}" destId="{8813DC3B-D59A-2B45-BB62-7B70239E7D75}" srcOrd="3" destOrd="0" parTransId="{14732716-78A8-5841-9DA2-37F9CAEA57D4}" sibTransId="{84DA38FD-4E23-3F40-8B4C-89FDDC3EDF5F}"/>
    <dgm:cxn modelId="{698F6094-1B66-7447-AF38-5C07C3237371}" srcId="{29547FA2-2201-7B47-B37B-AD41020866BD}" destId="{820E3863-C9DF-FB45-BA63-67AAED041935}" srcOrd="7" destOrd="0" parTransId="{9A214521-0379-D646-9019-74601FF209B0}" sibTransId="{57BA75AB-567A-4740-96EC-12174D0920C3}"/>
    <dgm:cxn modelId="{9BCEE199-2104-3340-BF9A-CE07090DF9BF}" type="presOf" srcId="{73801112-A7AD-E046-BEAD-F0BCF1B315F6}" destId="{A63C94C9-1AFD-7746-92EA-7723BF6BBB03}" srcOrd="1" destOrd="0" presId="urn:microsoft.com/office/officeart/2005/8/layout/radial5"/>
    <dgm:cxn modelId="{3F15079D-227C-C541-8B1E-FD2D8F0777B6}" srcId="{29547FA2-2201-7B47-B37B-AD41020866BD}" destId="{D26186E2-A9BF-E047-BB49-0BE94E163052}" srcOrd="1" destOrd="0" parTransId="{73801112-A7AD-E046-BEAD-F0BCF1B315F6}" sibTransId="{61DB8319-AB4C-ED4D-884D-0383CAD4D1B3}"/>
    <dgm:cxn modelId="{D3EF3DC9-6248-FB4F-82F0-75AC198E989A}" type="presOf" srcId="{13E06632-72A6-414C-A939-5B0845D13F84}" destId="{0F7C7AAE-BE2F-404D-A9EA-BC053D25A396}" srcOrd="0" destOrd="0" presId="urn:microsoft.com/office/officeart/2005/8/layout/radial5"/>
    <dgm:cxn modelId="{711FCBCA-8182-CC4F-ADF4-24F622193BD3}" type="presOf" srcId="{C1235C4A-3CCD-4F4F-896E-13AFA8AC2D69}" destId="{B6873EF8-E711-C048-94CB-0AD2BF796285}" srcOrd="1" destOrd="0" presId="urn:microsoft.com/office/officeart/2005/8/layout/radial5"/>
    <dgm:cxn modelId="{8C309CCE-21B2-244F-8AD7-A13631CC7DD1}" type="presOf" srcId="{0D585537-1795-9142-8D29-E64F9F99B72D}" destId="{EE2F49FD-474A-5043-8E4C-D19D9527012E}" srcOrd="0" destOrd="0" presId="urn:microsoft.com/office/officeart/2005/8/layout/radial5"/>
    <dgm:cxn modelId="{41CAAFD2-CD65-724B-A58B-B66B6846125C}" type="presOf" srcId="{D26186E2-A9BF-E047-BB49-0BE94E163052}" destId="{227738D9-CAA7-FA46-A9D2-146D0CB1817F}" srcOrd="0" destOrd="0" presId="urn:microsoft.com/office/officeart/2005/8/layout/radial5"/>
    <dgm:cxn modelId="{1E17CDDC-9545-D94A-A79B-A3309888CBF4}" type="presOf" srcId="{74E162C4-B3DE-F049-A14D-65B2CC65A42A}" destId="{6E106980-174A-974C-B3F2-4B033BF99A8A}" srcOrd="0" destOrd="0" presId="urn:microsoft.com/office/officeart/2005/8/layout/radial5"/>
    <dgm:cxn modelId="{F97BA3EC-FAA1-7644-B76D-1C616756BB58}" type="presOf" srcId="{9A214521-0379-D646-9019-74601FF209B0}" destId="{7A330209-61B2-7A42-8947-9C9844904788}" srcOrd="1" destOrd="0" presId="urn:microsoft.com/office/officeart/2005/8/layout/radial5"/>
    <dgm:cxn modelId="{F01DC9FE-59C9-F341-8ADE-13857696BC21}" type="presOf" srcId="{D4D18F78-285E-0549-AAFB-9F0802419174}" destId="{250878DB-2FC5-FC4F-8D88-BB30981BDFD8}" srcOrd="0" destOrd="0" presId="urn:microsoft.com/office/officeart/2005/8/layout/radial5"/>
    <dgm:cxn modelId="{73803D3A-1567-6C42-B636-A8534D912765}" type="presParOf" srcId="{0F7C7AAE-BE2F-404D-A9EA-BC053D25A396}" destId="{695608BE-FB56-1C48-807A-4421A4E0491A}" srcOrd="0" destOrd="0" presId="urn:microsoft.com/office/officeart/2005/8/layout/radial5"/>
    <dgm:cxn modelId="{F21BEDAB-C92F-9843-B4DA-362341678DF4}" type="presParOf" srcId="{0F7C7AAE-BE2F-404D-A9EA-BC053D25A396}" destId="{E6AEBC16-5D94-9E42-BA27-0FB30BC62640}" srcOrd="1" destOrd="0" presId="urn:microsoft.com/office/officeart/2005/8/layout/radial5"/>
    <dgm:cxn modelId="{97E82D11-B31E-2D48-ACED-45366C6A96CA}" type="presParOf" srcId="{E6AEBC16-5D94-9E42-BA27-0FB30BC62640}" destId="{8E3DB460-F0B4-F54B-A55F-2FF4F380A230}" srcOrd="0" destOrd="0" presId="urn:microsoft.com/office/officeart/2005/8/layout/radial5"/>
    <dgm:cxn modelId="{D98071DE-0EE0-654B-BFB5-82861BC983AF}" type="presParOf" srcId="{0F7C7AAE-BE2F-404D-A9EA-BC053D25A396}" destId="{91E7DCB0-4D91-5E43-A962-D1C2AB06442A}" srcOrd="2" destOrd="0" presId="urn:microsoft.com/office/officeart/2005/8/layout/radial5"/>
    <dgm:cxn modelId="{54963886-7328-494D-A444-CE4458FA36D3}" type="presParOf" srcId="{0F7C7AAE-BE2F-404D-A9EA-BC053D25A396}" destId="{C3924FC6-ECF8-9345-9889-F0550C6356F8}" srcOrd="3" destOrd="0" presId="urn:microsoft.com/office/officeart/2005/8/layout/radial5"/>
    <dgm:cxn modelId="{55E6A690-4332-3349-B8B0-F0EFC894F74A}" type="presParOf" srcId="{C3924FC6-ECF8-9345-9889-F0550C6356F8}" destId="{A63C94C9-1AFD-7746-92EA-7723BF6BBB03}" srcOrd="0" destOrd="0" presId="urn:microsoft.com/office/officeart/2005/8/layout/radial5"/>
    <dgm:cxn modelId="{8076EAE7-3F72-AB4E-B571-DE9AEE9771F0}" type="presParOf" srcId="{0F7C7AAE-BE2F-404D-A9EA-BC053D25A396}" destId="{227738D9-CAA7-FA46-A9D2-146D0CB1817F}" srcOrd="4" destOrd="0" presId="urn:microsoft.com/office/officeart/2005/8/layout/radial5"/>
    <dgm:cxn modelId="{87FC00CE-F71F-9D43-9627-590A43545AA6}" type="presParOf" srcId="{0F7C7AAE-BE2F-404D-A9EA-BC053D25A396}" destId="{B2E906D3-FE21-744E-A442-829158AA6B0F}" srcOrd="5" destOrd="0" presId="urn:microsoft.com/office/officeart/2005/8/layout/radial5"/>
    <dgm:cxn modelId="{645CC343-4422-C141-9873-A0CC9AD345F4}" type="presParOf" srcId="{B2E906D3-FE21-744E-A442-829158AA6B0F}" destId="{0776F3AF-2C66-B942-B18E-76E16559A56C}" srcOrd="0" destOrd="0" presId="urn:microsoft.com/office/officeart/2005/8/layout/radial5"/>
    <dgm:cxn modelId="{BC95FDA3-2D97-A348-AC05-5779E088FDD6}" type="presParOf" srcId="{0F7C7AAE-BE2F-404D-A9EA-BC053D25A396}" destId="{EE2F49FD-474A-5043-8E4C-D19D9527012E}" srcOrd="6" destOrd="0" presId="urn:microsoft.com/office/officeart/2005/8/layout/radial5"/>
    <dgm:cxn modelId="{DA349423-4F5A-4B43-B17F-F094E08953E6}" type="presParOf" srcId="{0F7C7AAE-BE2F-404D-A9EA-BC053D25A396}" destId="{DDBB2DA2-B22E-724F-A290-7C66C0D89F3E}" srcOrd="7" destOrd="0" presId="urn:microsoft.com/office/officeart/2005/8/layout/radial5"/>
    <dgm:cxn modelId="{B02FFC9E-FCD5-F94F-8507-F40488DDB6EA}" type="presParOf" srcId="{DDBB2DA2-B22E-724F-A290-7C66C0D89F3E}" destId="{4E26462D-620F-0D4B-9ADF-829738DD4694}" srcOrd="0" destOrd="0" presId="urn:microsoft.com/office/officeart/2005/8/layout/radial5"/>
    <dgm:cxn modelId="{4DF68510-7D20-8D4B-BF43-5608EED208BC}" type="presParOf" srcId="{0F7C7AAE-BE2F-404D-A9EA-BC053D25A396}" destId="{EF2AC726-B8BD-484F-8DE2-A6FF40CF621E}" srcOrd="8" destOrd="0" presId="urn:microsoft.com/office/officeart/2005/8/layout/radial5"/>
    <dgm:cxn modelId="{2D316EB4-1B16-8347-A6A9-4DE926686797}" type="presParOf" srcId="{0F7C7AAE-BE2F-404D-A9EA-BC053D25A396}" destId="{BBF76D05-6733-3647-815F-8D4D5678C038}" srcOrd="9" destOrd="0" presId="urn:microsoft.com/office/officeart/2005/8/layout/radial5"/>
    <dgm:cxn modelId="{480BC538-DCC4-0C4F-9E9E-963790D43671}" type="presParOf" srcId="{BBF76D05-6733-3647-815F-8D4D5678C038}" destId="{2E0CA4A4-8896-DD40-8FAD-C60DFB05ADF2}" srcOrd="0" destOrd="0" presId="urn:microsoft.com/office/officeart/2005/8/layout/radial5"/>
    <dgm:cxn modelId="{B0D8AA18-CD2B-EE4B-B96C-C87A9B151026}" type="presParOf" srcId="{0F7C7AAE-BE2F-404D-A9EA-BC053D25A396}" destId="{1B80865F-D15E-3D44-82F5-994168AEF402}" srcOrd="10" destOrd="0" presId="urn:microsoft.com/office/officeart/2005/8/layout/radial5"/>
    <dgm:cxn modelId="{5DF1E44E-9874-344F-80C7-E0B07B9374EE}" type="presParOf" srcId="{0F7C7AAE-BE2F-404D-A9EA-BC053D25A396}" destId="{0FC8140E-96C4-934F-BFD2-F614782A324F}" srcOrd="11" destOrd="0" presId="urn:microsoft.com/office/officeart/2005/8/layout/radial5"/>
    <dgm:cxn modelId="{21B7765D-FA16-784D-8F21-581BC473B0DD}" type="presParOf" srcId="{0FC8140E-96C4-934F-BFD2-F614782A324F}" destId="{A2AB67F5-B22C-DC41-8B4C-AF8655AEC093}" srcOrd="0" destOrd="0" presId="urn:microsoft.com/office/officeart/2005/8/layout/radial5"/>
    <dgm:cxn modelId="{F43E89A6-112C-494A-B834-1A62ACF7C274}" type="presParOf" srcId="{0F7C7AAE-BE2F-404D-A9EA-BC053D25A396}" destId="{250878DB-2FC5-FC4F-8D88-BB30981BDFD8}" srcOrd="12" destOrd="0" presId="urn:microsoft.com/office/officeart/2005/8/layout/radial5"/>
    <dgm:cxn modelId="{4F706F5C-550A-2D48-B915-E891AF9B84CF}" type="presParOf" srcId="{0F7C7AAE-BE2F-404D-A9EA-BC053D25A396}" destId="{0BC38A93-9728-A947-9335-D1A350167C3D}" srcOrd="13" destOrd="0" presId="urn:microsoft.com/office/officeart/2005/8/layout/radial5"/>
    <dgm:cxn modelId="{7527288B-9F44-D148-B7FE-55584795CC7E}" type="presParOf" srcId="{0BC38A93-9728-A947-9335-D1A350167C3D}" destId="{B6873EF8-E711-C048-94CB-0AD2BF796285}" srcOrd="0" destOrd="0" presId="urn:microsoft.com/office/officeart/2005/8/layout/radial5"/>
    <dgm:cxn modelId="{AEA91542-3384-F943-A5E5-ADF598088CF1}" type="presParOf" srcId="{0F7C7AAE-BE2F-404D-A9EA-BC053D25A396}" destId="{6E106980-174A-974C-B3F2-4B033BF99A8A}" srcOrd="14" destOrd="0" presId="urn:microsoft.com/office/officeart/2005/8/layout/radial5"/>
    <dgm:cxn modelId="{B883D521-D849-DF41-9491-2D4488D5FB02}" type="presParOf" srcId="{0F7C7AAE-BE2F-404D-A9EA-BC053D25A396}" destId="{9D93AA55-152C-BC42-AF68-0E4EA8E11EA1}" srcOrd="15" destOrd="0" presId="urn:microsoft.com/office/officeart/2005/8/layout/radial5"/>
    <dgm:cxn modelId="{1C0E9F6D-8310-6E43-A256-F372D29BBAFA}" type="presParOf" srcId="{9D93AA55-152C-BC42-AF68-0E4EA8E11EA1}" destId="{7A330209-61B2-7A42-8947-9C9844904788}" srcOrd="0" destOrd="0" presId="urn:microsoft.com/office/officeart/2005/8/layout/radial5"/>
    <dgm:cxn modelId="{ECF556F1-E84F-F448-BBF5-1CD51E2D5FC7}" type="presParOf" srcId="{0F7C7AAE-BE2F-404D-A9EA-BC053D25A396}" destId="{733FA6DD-3DEF-444E-B9D5-52193462CD70}"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A254D-C64D-2D4C-84F9-876C8A46CC79}">
      <dsp:nvSpPr>
        <dsp:cNvPr id="0" name=""/>
        <dsp:cNvSpPr/>
      </dsp:nvSpPr>
      <dsp:spPr>
        <a:xfrm>
          <a:off x="3082131"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14862-05B0-2142-B8AB-4FB01350A36F}">
      <dsp:nvSpPr>
        <dsp:cNvPr id="0" name=""/>
        <dsp:cNvSpPr/>
      </dsp:nvSpPr>
      <dsp:spPr>
        <a:xfrm>
          <a:off x="3495508"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FR" sz="1400" kern="1200"/>
            <a:t>1. Understand definitions and impact of GBVH</a:t>
          </a:r>
        </a:p>
      </dsp:txBody>
      <dsp:txXfrm>
        <a:off x="3578350" y="496219"/>
        <a:ext cx="1531337" cy="1531337"/>
      </dsp:txXfrm>
    </dsp:sp>
    <dsp:sp modelId="{69551FE2-9DD5-8744-887B-3660C7472D85}">
      <dsp:nvSpPr>
        <dsp:cNvPr id="0" name=""/>
        <dsp:cNvSpPr/>
      </dsp:nvSpPr>
      <dsp:spPr>
        <a:xfrm>
          <a:off x="5323070"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FR" sz="1400" kern="1200"/>
            <a:t>2. Address risk factors, including where workers are disproportionately affected</a:t>
          </a:r>
        </a:p>
      </dsp:txBody>
      <dsp:txXfrm>
        <a:off x="5405912" y="496219"/>
        <a:ext cx="1531337" cy="1531337"/>
      </dsp:txXfrm>
    </dsp:sp>
    <dsp:sp modelId="{CFD17B60-FE6E-3741-9577-6EA2F229B2E5}">
      <dsp:nvSpPr>
        <dsp:cNvPr id="0" name=""/>
        <dsp:cNvSpPr/>
      </dsp:nvSpPr>
      <dsp:spPr>
        <a:xfrm>
          <a:off x="3495508"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FR" sz="1400" kern="1200"/>
            <a:t>3. Build union capacity / practical strategies to prevent and address the problem in</a:t>
          </a:r>
          <a:r>
            <a:rPr lang="en-GB" sz="1400" kern="1200" dirty="0"/>
            <a:t> t</a:t>
          </a:r>
          <a:r>
            <a:rPr lang="en-FR" sz="1400" kern="1200"/>
            <a:t>he workplace</a:t>
          </a:r>
        </a:p>
      </dsp:txBody>
      <dsp:txXfrm>
        <a:off x="3578350" y="2323781"/>
        <a:ext cx="1531337" cy="1531337"/>
      </dsp:txXfrm>
    </dsp:sp>
    <dsp:sp modelId="{51E4D58D-ECA6-684A-8201-39B5CC87421C}">
      <dsp:nvSpPr>
        <dsp:cNvPr id="0" name=""/>
        <dsp:cNvSpPr/>
      </dsp:nvSpPr>
      <dsp:spPr>
        <a:xfrm>
          <a:off x="5323070"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FR" sz="1400" kern="1200"/>
            <a:t>4. Use the framework of ILO C190 and R206 in sectoral and workplace negotations</a:t>
          </a:r>
        </a:p>
      </dsp:txBody>
      <dsp:txXfrm>
        <a:off x="5405912" y="2323781"/>
        <a:ext cx="1531337" cy="1531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64EA3-71DA-4C4E-880A-9DB03BF5DA0B}">
      <dsp:nvSpPr>
        <dsp:cNvPr id="0" name=""/>
        <dsp:cNvSpPr/>
      </dsp:nvSpPr>
      <dsp:spPr>
        <a:xfrm>
          <a:off x="3237" y="1816463"/>
          <a:ext cx="3943759" cy="157750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FR" sz="1900" kern="1200"/>
            <a:t>Module 1: Introduction to gender-based violence in the world of work </a:t>
          </a:r>
        </a:p>
        <a:p>
          <a:pPr marL="0" lvl="0" indent="0" algn="ctr" defTabSz="844550">
            <a:lnSpc>
              <a:spcPct val="90000"/>
            </a:lnSpc>
            <a:spcBef>
              <a:spcPct val="0"/>
            </a:spcBef>
            <a:spcAft>
              <a:spcPct val="35000"/>
            </a:spcAft>
            <a:buNone/>
          </a:pPr>
          <a:r>
            <a:rPr lang="en-FR" sz="1900" kern="1200"/>
            <a:t>(4 hours)</a:t>
          </a:r>
        </a:p>
      </dsp:txBody>
      <dsp:txXfrm>
        <a:off x="791989" y="1816463"/>
        <a:ext cx="2366256" cy="1577503"/>
      </dsp:txXfrm>
    </dsp:sp>
    <dsp:sp modelId="{09819DD5-77EC-B64E-AAB5-60111685A9A5}">
      <dsp:nvSpPr>
        <dsp:cNvPr id="0" name=""/>
        <dsp:cNvSpPr/>
      </dsp:nvSpPr>
      <dsp:spPr>
        <a:xfrm>
          <a:off x="3552620" y="1816463"/>
          <a:ext cx="3943759" cy="157750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FR" sz="1900" kern="1200"/>
            <a:t>Module 2: Prevention and risks of gender-based violence  </a:t>
          </a:r>
        </a:p>
        <a:p>
          <a:pPr marL="0" lvl="0" indent="0" algn="ctr" defTabSz="844550">
            <a:lnSpc>
              <a:spcPct val="90000"/>
            </a:lnSpc>
            <a:spcBef>
              <a:spcPct val="0"/>
            </a:spcBef>
            <a:spcAft>
              <a:spcPct val="35000"/>
            </a:spcAft>
            <a:buNone/>
          </a:pPr>
          <a:r>
            <a:rPr lang="en-FR" sz="1900" kern="1200"/>
            <a:t>(4 hours)</a:t>
          </a:r>
        </a:p>
      </dsp:txBody>
      <dsp:txXfrm>
        <a:off x="4341372" y="1816463"/>
        <a:ext cx="2366256" cy="1577503"/>
      </dsp:txXfrm>
    </dsp:sp>
    <dsp:sp modelId="{735705C3-DC30-8848-AE7B-333244A3948A}">
      <dsp:nvSpPr>
        <dsp:cNvPr id="0" name=""/>
        <dsp:cNvSpPr/>
      </dsp:nvSpPr>
      <dsp:spPr>
        <a:xfrm>
          <a:off x="7102004" y="1816463"/>
          <a:ext cx="3943759" cy="157750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FR" sz="1900" kern="1200"/>
            <a:t>Module 3: Practical strategies in the workpl</a:t>
          </a:r>
          <a:r>
            <a:rPr lang="fr-CH" sz="1900" kern="1200" dirty="0"/>
            <a:t>a</a:t>
          </a:r>
          <a:r>
            <a:rPr lang="en-FR" sz="1900" kern="1200"/>
            <a:t>ce</a:t>
          </a:r>
        </a:p>
        <a:p>
          <a:pPr marL="0" lvl="0" indent="0" algn="ctr" defTabSz="844550">
            <a:lnSpc>
              <a:spcPct val="90000"/>
            </a:lnSpc>
            <a:spcBef>
              <a:spcPct val="0"/>
            </a:spcBef>
            <a:spcAft>
              <a:spcPct val="35000"/>
            </a:spcAft>
            <a:buNone/>
          </a:pPr>
          <a:r>
            <a:rPr lang="en-FR" sz="1900" kern="1200"/>
            <a:t>(4 hours)</a:t>
          </a:r>
          <a:endParaRPr lang="en-GB" sz="1900" kern="1200" dirty="0"/>
        </a:p>
      </dsp:txBody>
      <dsp:txXfrm>
        <a:off x="7890756" y="1816463"/>
        <a:ext cx="2366256" cy="1577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D5EDC-4FE3-9F4B-84EB-9DA30C8639E5}">
      <dsp:nvSpPr>
        <dsp:cNvPr id="0" name=""/>
        <dsp:cNvSpPr/>
      </dsp:nvSpPr>
      <dsp:spPr>
        <a:xfrm>
          <a:off x="4922291" y="-63909"/>
          <a:ext cx="1520744" cy="8092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Sexual harassment</a:t>
          </a:r>
        </a:p>
      </dsp:txBody>
      <dsp:txXfrm>
        <a:off x="4961796" y="-24404"/>
        <a:ext cx="1441734" cy="730261"/>
      </dsp:txXfrm>
    </dsp:sp>
    <dsp:sp modelId="{48C0DC18-C28B-8A41-BFBA-4A7DD50AB630}">
      <dsp:nvSpPr>
        <dsp:cNvPr id="0" name=""/>
        <dsp:cNvSpPr/>
      </dsp:nvSpPr>
      <dsp:spPr>
        <a:xfrm>
          <a:off x="3398211" y="340726"/>
          <a:ext cx="4568904" cy="4568904"/>
        </a:xfrm>
        <a:custGeom>
          <a:avLst/>
          <a:gdLst/>
          <a:ahLst/>
          <a:cxnLst/>
          <a:rect l="0" t="0" r="0" b="0"/>
          <a:pathLst>
            <a:path>
              <a:moveTo>
                <a:pt x="3049839" y="132034"/>
              </a:moveTo>
              <a:arcTo wR="2284452" hR="2284452" stAng="17374506" swAng="78653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87141E9-020B-C644-9E32-BBDD80E28865}">
      <dsp:nvSpPr>
        <dsp:cNvPr id="0" name=""/>
        <dsp:cNvSpPr/>
      </dsp:nvSpPr>
      <dsp:spPr>
        <a:xfrm>
          <a:off x="6755803" y="705322"/>
          <a:ext cx="1425834" cy="9910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Domestic violence / femicide</a:t>
          </a:r>
        </a:p>
      </dsp:txBody>
      <dsp:txXfrm>
        <a:off x="6804182" y="753701"/>
        <a:ext cx="1329076" cy="894288"/>
      </dsp:txXfrm>
    </dsp:sp>
    <dsp:sp modelId="{0F883E51-6192-5D47-A5DC-2C878329E036}">
      <dsp:nvSpPr>
        <dsp:cNvPr id="0" name=""/>
        <dsp:cNvSpPr/>
      </dsp:nvSpPr>
      <dsp:spPr>
        <a:xfrm>
          <a:off x="3445015" y="439470"/>
          <a:ext cx="4568904" cy="4568904"/>
        </a:xfrm>
        <a:custGeom>
          <a:avLst/>
          <a:gdLst/>
          <a:ahLst/>
          <a:cxnLst/>
          <a:rect l="0" t="0" r="0" b="0"/>
          <a:pathLst>
            <a:path>
              <a:moveTo>
                <a:pt x="4328657" y="1264674"/>
              </a:moveTo>
              <a:arcTo wR="2284452" hR="2284452" stAng="20009227" swAng="129084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D28CE33-E7B3-3542-A3D4-5FA74CDDA785}">
      <dsp:nvSpPr>
        <dsp:cNvPr id="0" name=""/>
        <dsp:cNvSpPr/>
      </dsp:nvSpPr>
      <dsp:spPr>
        <a:xfrm>
          <a:off x="7178075" y="2533532"/>
          <a:ext cx="1607522" cy="8760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Stalking</a:t>
          </a:r>
        </a:p>
      </dsp:txBody>
      <dsp:txXfrm>
        <a:off x="7220839" y="2576296"/>
        <a:ext cx="1521994" cy="790488"/>
      </dsp:txXfrm>
    </dsp:sp>
    <dsp:sp modelId="{9752DFAF-900B-B54E-9057-693A8F5BAA18}">
      <dsp:nvSpPr>
        <dsp:cNvPr id="0" name=""/>
        <dsp:cNvSpPr/>
      </dsp:nvSpPr>
      <dsp:spPr>
        <a:xfrm>
          <a:off x="3484902" y="230790"/>
          <a:ext cx="4568904" cy="4568904"/>
        </a:xfrm>
        <a:custGeom>
          <a:avLst/>
          <a:gdLst/>
          <a:ahLst/>
          <a:cxnLst/>
          <a:rect l="0" t="0" r="0" b="0"/>
          <a:pathLst>
            <a:path>
              <a:moveTo>
                <a:pt x="4383806" y="3185248"/>
              </a:moveTo>
              <a:arcTo wR="2284452" hR="2284452" stAng="1393399" swAng="104506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52AE6B-8D1F-464C-B8A7-E2716E48E72E}">
      <dsp:nvSpPr>
        <dsp:cNvPr id="0" name=""/>
        <dsp:cNvSpPr/>
      </dsp:nvSpPr>
      <dsp:spPr>
        <a:xfrm>
          <a:off x="6040700" y="4008496"/>
          <a:ext cx="1770236" cy="10618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Sexual violence / abuse</a:t>
          </a:r>
        </a:p>
      </dsp:txBody>
      <dsp:txXfrm>
        <a:off x="6092535" y="4060331"/>
        <a:ext cx="1666566" cy="958174"/>
      </dsp:txXfrm>
    </dsp:sp>
    <dsp:sp modelId="{74EF7A31-9C3E-A947-8206-9A46F2585B10}">
      <dsp:nvSpPr>
        <dsp:cNvPr id="0" name=""/>
        <dsp:cNvSpPr/>
      </dsp:nvSpPr>
      <dsp:spPr>
        <a:xfrm>
          <a:off x="3389657" y="340111"/>
          <a:ext cx="4568904" cy="4568904"/>
        </a:xfrm>
        <a:custGeom>
          <a:avLst/>
          <a:gdLst/>
          <a:ahLst/>
          <a:cxnLst/>
          <a:rect l="0" t="0" r="0" b="0"/>
          <a:pathLst>
            <a:path>
              <a:moveTo>
                <a:pt x="2645842" y="4540137"/>
              </a:moveTo>
              <a:arcTo wR="2284452" hR="2284452" stAng="4853870" swAng="77857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FDFA85-4FFB-F540-832F-8CCF8452AB80}">
      <dsp:nvSpPr>
        <dsp:cNvPr id="0" name=""/>
        <dsp:cNvSpPr/>
      </dsp:nvSpPr>
      <dsp:spPr>
        <a:xfrm>
          <a:off x="3868445" y="4226389"/>
          <a:ext cx="1646063" cy="9140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Sextortion </a:t>
          </a:r>
        </a:p>
      </dsp:txBody>
      <dsp:txXfrm>
        <a:off x="3913064" y="4271008"/>
        <a:ext cx="1556825" cy="824780"/>
      </dsp:txXfrm>
    </dsp:sp>
    <dsp:sp modelId="{475252C1-E386-F940-8967-0E5DF44A4D47}">
      <dsp:nvSpPr>
        <dsp:cNvPr id="0" name=""/>
        <dsp:cNvSpPr/>
      </dsp:nvSpPr>
      <dsp:spPr>
        <a:xfrm>
          <a:off x="3398211" y="340726"/>
          <a:ext cx="4568904" cy="4568904"/>
        </a:xfrm>
        <a:custGeom>
          <a:avLst/>
          <a:gdLst/>
          <a:ahLst/>
          <a:cxnLst/>
          <a:rect l="0" t="0" r="0" b="0"/>
          <a:pathLst>
            <a:path>
              <a:moveTo>
                <a:pt x="650282" y="3880763"/>
              </a:moveTo>
              <a:arcTo wR="2284452" hR="2284452" stAng="8140285" swAng="101545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CDB6C7-7207-6141-A7E0-EE4D7D86D7BF}">
      <dsp:nvSpPr>
        <dsp:cNvPr id="0" name=""/>
        <dsp:cNvSpPr/>
      </dsp:nvSpPr>
      <dsp:spPr>
        <a:xfrm>
          <a:off x="2640199" y="2596492"/>
          <a:ext cx="1630575" cy="1074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Sex discrimination / maternity discrimination</a:t>
          </a:r>
        </a:p>
      </dsp:txBody>
      <dsp:txXfrm>
        <a:off x="2692630" y="2648923"/>
        <a:ext cx="1525713" cy="969187"/>
      </dsp:txXfrm>
    </dsp:sp>
    <dsp:sp modelId="{1E5332F6-256D-3240-A160-E0185C0FFECF}">
      <dsp:nvSpPr>
        <dsp:cNvPr id="0" name=""/>
        <dsp:cNvSpPr/>
      </dsp:nvSpPr>
      <dsp:spPr>
        <a:xfrm>
          <a:off x="3398211" y="340726"/>
          <a:ext cx="4568904" cy="4568904"/>
        </a:xfrm>
        <a:custGeom>
          <a:avLst/>
          <a:gdLst/>
          <a:ahLst/>
          <a:cxnLst/>
          <a:rect l="0" t="0" r="0" b="0"/>
          <a:pathLst>
            <a:path>
              <a:moveTo>
                <a:pt x="307" y="2246949"/>
              </a:moveTo>
              <a:arcTo wR="2284452" hR="2284452" stAng="10856437" swAng="130860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08859A6-01B5-2E46-9D87-505DA2589AB1}">
      <dsp:nvSpPr>
        <dsp:cNvPr id="0" name=""/>
        <dsp:cNvSpPr/>
      </dsp:nvSpPr>
      <dsp:spPr>
        <a:xfrm>
          <a:off x="3075177" y="668085"/>
          <a:ext cx="1642859" cy="106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Economic / financial abuse</a:t>
          </a:r>
        </a:p>
      </dsp:txBody>
      <dsp:txXfrm>
        <a:off x="3127191" y="720099"/>
        <a:ext cx="1538831" cy="961492"/>
      </dsp:txXfrm>
    </dsp:sp>
    <dsp:sp modelId="{165D61BF-6E05-BE44-AD54-C105C7E390A2}">
      <dsp:nvSpPr>
        <dsp:cNvPr id="0" name=""/>
        <dsp:cNvSpPr/>
      </dsp:nvSpPr>
      <dsp:spPr>
        <a:xfrm>
          <a:off x="3398211" y="340726"/>
          <a:ext cx="4568904" cy="4568904"/>
        </a:xfrm>
        <a:custGeom>
          <a:avLst/>
          <a:gdLst/>
          <a:ahLst/>
          <a:cxnLst/>
          <a:rect l="0" t="0" r="0" b="0"/>
          <a:pathLst>
            <a:path>
              <a:moveTo>
                <a:pt x="1110063" y="324979"/>
              </a:moveTo>
              <a:arcTo wR="2284452" hR="2284452" stAng="14343845" swAng="6827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A61BE-DBAE-C240-A6F9-EB10118984ED}">
      <dsp:nvSpPr>
        <dsp:cNvPr id="0" name=""/>
        <dsp:cNvSpPr/>
      </dsp:nvSpPr>
      <dsp:spPr>
        <a:xfrm>
          <a:off x="2922905" y="0"/>
          <a:ext cx="1461452" cy="1048639"/>
        </a:xfrm>
        <a:prstGeom prst="trapezoid">
          <a:avLst>
            <a:gd name="adj" fmla="val 69683"/>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GB" sz="1600" kern="1200" dirty="0"/>
        </a:p>
        <a:p>
          <a:pPr marL="0" lvl="0" indent="0" algn="ctr" defTabSz="711200">
            <a:lnSpc>
              <a:spcPct val="90000"/>
            </a:lnSpc>
            <a:spcBef>
              <a:spcPct val="0"/>
            </a:spcBef>
            <a:spcAft>
              <a:spcPct val="35000"/>
            </a:spcAft>
            <a:buNone/>
          </a:pPr>
          <a:r>
            <a:rPr lang="en-GB" sz="1600" kern="1200" dirty="0"/>
            <a:t>Murder </a:t>
          </a:r>
        </a:p>
        <a:p>
          <a:pPr marL="0" lvl="0" indent="0" algn="ctr" defTabSz="711200">
            <a:lnSpc>
              <a:spcPct val="90000"/>
            </a:lnSpc>
            <a:spcBef>
              <a:spcPct val="0"/>
            </a:spcBef>
            <a:spcAft>
              <a:spcPct val="35000"/>
            </a:spcAft>
            <a:buNone/>
          </a:pPr>
          <a:r>
            <a:rPr lang="en-GB" sz="1600" kern="1200" dirty="0"/>
            <a:t>Femicide</a:t>
          </a:r>
        </a:p>
      </dsp:txBody>
      <dsp:txXfrm>
        <a:off x="2922905" y="0"/>
        <a:ext cx="1461452" cy="1048639"/>
      </dsp:txXfrm>
    </dsp:sp>
    <dsp:sp modelId="{6190E8B5-7051-7645-99B7-A7C0B283954B}">
      <dsp:nvSpPr>
        <dsp:cNvPr id="0" name=""/>
        <dsp:cNvSpPr/>
      </dsp:nvSpPr>
      <dsp:spPr>
        <a:xfrm>
          <a:off x="2192178" y="1048639"/>
          <a:ext cx="2922905" cy="1048639"/>
        </a:xfrm>
        <a:prstGeom prst="trapezoid">
          <a:avLst>
            <a:gd name="adj" fmla="val 69683"/>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  </a:t>
          </a:r>
          <a:r>
            <a:rPr lang="en-GB" sz="1600" kern="1200" dirty="0"/>
            <a:t>Rape, sexual assault, and physical, emotional &amp; financial abuse</a:t>
          </a:r>
        </a:p>
      </dsp:txBody>
      <dsp:txXfrm>
        <a:off x="2703687" y="1048639"/>
        <a:ext cx="1899888" cy="1048639"/>
      </dsp:txXfrm>
    </dsp:sp>
    <dsp:sp modelId="{815BAE9D-07F8-824E-BA4E-2021B483E0A2}">
      <dsp:nvSpPr>
        <dsp:cNvPr id="0" name=""/>
        <dsp:cNvSpPr/>
      </dsp:nvSpPr>
      <dsp:spPr>
        <a:xfrm>
          <a:off x="1461452" y="2097278"/>
          <a:ext cx="4384357" cy="1048639"/>
        </a:xfrm>
        <a:prstGeom prst="trapezoid">
          <a:avLst>
            <a:gd name="adj" fmla="val 69683"/>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Harassment, sexual harassment, threats and verbal abuse</a:t>
          </a:r>
        </a:p>
      </dsp:txBody>
      <dsp:txXfrm>
        <a:off x="2228715" y="2097278"/>
        <a:ext cx="2849832" cy="1048639"/>
      </dsp:txXfrm>
    </dsp:sp>
    <dsp:sp modelId="{73C16AF7-EEA5-154E-8D50-028E46ACE3DB}">
      <dsp:nvSpPr>
        <dsp:cNvPr id="0" name=""/>
        <dsp:cNvSpPr/>
      </dsp:nvSpPr>
      <dsp:spPr>
        <a:xfrm>
          <a:off x="730726" y="3145916"/>
          <a:ext cx="5845810" cy="1048639"/>
        </a:xfrm>
        <a:prstGeom prst="trapezoid">
          <a:avLst>
            <a:gd name="adj" fmla="val 69683"/>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Traditional roles and rigid gender-based stereotypes</a:t>
          </a:r>
        </a:p>
      </dsp:txBody>
      <dsp:txXfrm>
        <a:off x="1753743" y="3145916"/>
        <a:ext cx="3799776" cy="1048639"/>
      </dsp:txXfrm>
    </dsp:sp>
    <dsp:sp modelId="{8D6AA398-629C-DB46-8CEB-0405DC2C795D}">
      <dsp:nvSpPr>
        <dsp:cNvPr id="0" name=""/>
        <dsp:cNvSpPr/>
      </dsp:nvSpPr>
      <dsp:spPr>
        <a:xfrm>
          <a:off x="0" y="4194555"/>
          <a:ext cx="7307263" cy="1048639"/>
        </a:xfrm>
        <a:prstGeom prst="trapezoid">
          <a:avLst>
            <a:gd name="adj" fmla="val 69683"/>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Sexist, homophobic/transphobic jokes.</a:t>
          </a:r>
        </a:p>
      </dsp:txBody>
      <dsp:txXfrm>
        <a:off x="1278771" y="4194555"/>
        <a:ext cx="4749720" cy="1048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958D8-4014-E04D-807B-8906DBCD29FA}">
      <dsp:nvSpPr>
        <dsp:cNvPr id="0" name=""/>
        <dsp:cNvSpPr/>
      </dsp:nvSpPr>
      <dsp:spPr>
        <a:xfrm>
          <a:off x="3080"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Physical violence</a:t>
          </a:r>
          <a:endParaRPr lang="en-FR" sz="1800" kern="1200"/>
        </a:p>
      </dsp:txBody>
      <dsp:txXfrm>
        <a:off x="3080" y="587032"/>
        <a:ext cx="2444055" cy="1466433"/>
      </dsp:txXfrm>
    </dsp:sp>
    <dsp:sp modelId="{EF1F0D8E-060D-B645-9A54-F0DBE027D7E5}">
      <dsp:nvSpPr>
        <dsp:cNvPr id="0" name=""/>
        <dsp:cNvSpPr/>
      </dsp:nvSpPr>
      <dsp:spPr>
        <a:xfrm>
          <a:off x="2691541" y="587032"/>
          <a:ext cx="2444055" cy="1466433"/>
        </a:xfrm>
        <a:prstGeom prst="rect">
          <a:avLst/>
        </a:prstGeom>
        <a:solidFill>
          <a:schemeClr val="accent3">
            <a:hueOff val="387228"/>
            <a:satOff val="14286"/>
            <a:lumOff val="-2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Sexual violence</a:t>
          </a:r>
          <a:endParaRPr lang="en-FR" sz="1800" kern="1200"/>
        </a:p>
      </dsp:txBody>
      <dsp:txXfrm>
        <a:off x="2691541" y="587032"/>
        <a:ext cx="2444055" cy="1466433"/>
      </dsp:txXfrm>
    </dsp:sp>
    <dsp:sp modelId="{A1DF0612-372B-6F40-B8C9-75492B7E7F65}">
      <dsp:nvSpPr>
        <dsp:cNvPr id="0" name=""/>
        <dsp:cNvSpPr/>
      </dsp:nvSpPr>
      <dsp:spPr>
        <a:xfrm>
          <a:off x="5380002" y="587032"/>
          <a:ext cx="2444055" cy="1466433"/>
        </a:xfrm>
        <a:prstGeom prst="rect">
          <a:avLst/>
        </a:prstGeom>
        <a:solidFill>
          <a:schemeClr val="accent3">
            <a:hueOff val="774457"/>
            <a:satOff val="28571"/>
            <a:lumOff val="-4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Verbal abuse </a:t>
          </a:r>
          <a:endParaRPr lang="en-FR" sz="1800" kern="1200"/>
        </a:p>
      </dsp:txBody>
      <dsp:txXfrm>
        <a:off x="5380002" y="587032"/>
        <a:ext cx="2444055" cy="1466433"/>
      </dsp:txXfrm>
    </dsp:sp>
    <dsp:sp modelId="{33D1414F-E59E-CC48-9467-7BF1D66E56BD}">
      <dsp:nvSpPr>
        <dsp:cNvPr id="0" name=""/>
        <dsp:cNvSpPr/>
      </dsp:nvSpPr>
      <dsp:spPr>
        <a:xfrm>
          <a:off x="8068463" y="587032"/>
          <a:ext cx="2444055" cy="1466433"/>
        </a:xfrm>
        <a:prstGeom prst="rect">
          <a:avLst/>
        </a:prstGeom>
        <a:solidFill>
          <a:schemeClr val="accent3">
            <a:hueOff val="1161685"/>
            <a:satOff val="42857"/>
            <a:lumOff val="-63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Coercive control</a:t>
          </a:r>
          <a:endParaRPr lang="en-FR" sz="1800" kern="1200"/>
        </a:p>
      </dsp:txBody>
      <dsp:txXfrm>
        <a:off x="8068463" y="587032"/>
        <a:ext cx="2444055" cy="1466433"/>
      </dsp:txXfrm>
    </dsp:sp>
    <dsp:sp modelId="{2936F496-8FB4-484A-9592-D16313A23670}">
      <dsp:nvSpPr>
        <dsp:cNvPr id="0" name=""/>
        <dsp:cNvSpPr/>
      </dsp:nvSpPr>
      <dsp:spPr>
        <a:xfrm>
          <a:off x="3080" y="2297871"/>
          <a:ext cx="2444055" cy="1466433"/>
        </a:xfrm>
        <a:prstGeom prst="rect">
          <a:avLst/>
        </a:prstGeom>
        <a:solidFill>
          <a:schemeClr val="accent3">
            <a:hueOff val="1548914"/>
            <a:satOff val="57143"/>
            <a:lumOff val="-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Financial/economic abuse</a:t>
          </a:r>
          <a:endParaRPr lang="en-FR" sz="1800" kern="1200"/>
        </a:p>
      </dsp:txBody>
      <dsp:txXfrm>
        <a:off x="3080" y="2297871"/>
        <a:ext cx="2444055" cy="1466433"/>
      </dsp:txXfrm>
    </dsp:sp>
    <dsp:sp modelId="{D8486027-85C2-5349-B378-68505B1580E4}">
      <dsp:nvSpPr>
        <dsp:cNvPr id="0" name=""/>
        <dsp:cNvSpPr/>
      </dsp:nvSpPr>
      <dsp:spPr>
        <a:xfrm>
          <a:off x="2691541" y="2297871"/>
          <a:ext cx="2444055" cy="1466433"/>
        </a:xfrm>
        <a:prstGeom prst="rect">
          <a:avLst/>
        </a:prstGeom>
        <a:solidFill>
          <a:schemeClr val="accent3">
            <a:hueOff val="1936142"/>
            <a:satOff val="71429"/>
            <a:lumOff val="-10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Emotional/psychological control and threats</a:t>
          </a:r>
          <a:endParaRPr lang="en-FR" sz="1800" kern="1200"/>
        </a:p>
      </dsp:txBody>
      <dsp:txXfrm>
        <a:off x="2691541" y="2297871"/>
        <a:ext cx="2444055" cy="1466433"/>
      </dsp:txXfrm>
    </dsp:sp>
    <dsp:sp modelId="{78327BD1-E60A-7D47-A74D-64A09C6CBE98}">
      <dsp:nvSpPr>
        <dsp:cNvPr id="0" name=""/>
        <dsp:cNvSpPr/>
      </dsp:nvSpPr>
      <dsp:spPr>
        <a:xfrm>
          <a:off x="5380002" y="2297871"/>
          <a:ext cx="2444055" cy="1466433"/>
        </a:xfrm>
        <a:prstGeom prst="rect">
          <a:avLst/>
        </a:prstGeom>
        <a:solidFill>
          <a:schemeClr val="accent3">
            <a:hueOff val="2323371"/>
            <a:satOff val="85714"/>
            <a:lumOff val="-12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Stalking, virtually or in person</a:t>
          </a:r>
          <a:endParaRPr lang="en-FR" sz="1800" kern="1200"/>
        </a:p>
      </dsp:txBody>
      <dsp:txXfrm>
        <a:off x="5380002" y="2297871"/>
        <a:ext cx="2444055" cy="1466433"/>
      </dsp:txXfrm>
    </dsp:sp>
    <dsp:sp modelId="{7BBC8A16-35B3-C245-B4BE-D2BA720AE40A}">
      <dsp:nvSpPr>
        <dsp:cNvPr id="0" name=""/>
        <dsp:cNvSpPr/>
      </dsp:nvSpPr>
      <dsp:spPr>
        <a:xfrm>
          <a:off x="8068463" y="2297871"/>
          <a:ext cx="2444055" cy="1466433"/>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Cyber abuse and harassment</a:t>
          </a:r>
          <a:endParaRPr lang="en-FR" sz="1800" kern="1200"/>
        </a:p>
      </dsp:txBody>
      <dsp:txXfrm>
        <a:off x="8068463" y="2297871"/>
        <a:ext cx="2444055" cy="1466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91DAB-9587-3746-8BFC-A620F6899B7F}">
      <dsp:nvSpPr>
        <dsp:cNvPr id="0" name=""/>
        <dsp:cNvSpPr/>
      </dsp:nvSpPr>
      <dsp:spPr>
        <a:xfrm>
          <a:off x="5134" y="1698153"/>
          <a:ext cx="1591716" cy="955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FR" sz="2500" kern="1200"/>
            <a:t>Identify the risk</a:t>
          </a:r>
        </a:p>
      </dsp:txBody>
      <dsp:txXfrm>
        <a:off x="33106" y="1726125"/>
        <a:ext cx="1535772" cy="899086"/>
      </dsp:txXfrm>
    </dsp:sp>
    <dsp:sp modelId="{D75855A5-88E3-A34E-964A-211BC08FE8B0}">
      <dsp:nvSpPr>
        <dsp:cNvPr id="0" name=""/>
        <dsp:cNvSpPr/>
      </dsp:nvSpPr>
      <dsp:spPr>
        <a:xfrm>
          <a:off x="1756023" y="1978296"/>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dirty="0"/>
        </a:p>
      </dsp:txBody>
      <dsp:txXfrm>
        <a:off x="1756023" y="2057245"/>
        <a:ext cx="236210" cy="236847"/>
      </dsp:txXfrm>
    </dsp:sp>
    <dsp:sp modelId="{D470C702-4B47-7349-82D7-DC01A4544BAD}">
      <dsp:nvSpPr>
        <dsp:cNvPr id="0" name=""/>
        <dsp:cNvSpPr/>
      </dsp:nvSpPr>
      <dsp:spPr>
        <a:xfrm>
          <a:off x="2233538" y="1698153"/>
          <a:ext cx="1591716" cy="955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FR" sz="2500" kern="1200"/>
            <a:t>Assess the risk</a:t>
          </a:r>
        </a:p>
      </dsp:txBody>
      <dsp:txXfrm>
        <a:off x="2261510" y="1726125"/>
        <a:ext cx="1535772" cy="899086"/>
      </dsp:txXfrm>
    </dsp:sp>
    <dsp:sp modelId="{F7826103-DF14-294C-9333-982F0F143EC4}">
      <dsp:nvSpPr>
        <dsp:cNvPr id="0" name=""/>
        <dsp:cNvSpPr/>
      </dsp:nvSpPr>
      <dsp:spPr>
        <a:xfrm>
          <a:off x="3984426" y="1978296"/>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dirty="0"/>
        </a:p>
      </dsp:txBody>
      <dsp:txXfrm>
        <a:off x="3984426" y="2057245"/>
        <a:ext cx="236210" cy="236847"/>
      </dsp:txXfrm>
    </dsp:sp>
    <dsp:sp modelId="{F81FFA4B-9ED5-1047-95B4-EEF97D0FC916}">
      <dsp:nvSpPr>
        <dsp:cNvPr id="0" name=""/>
        <dsp:cNvSpPr/>
      </dsp:nvSpPr>
      <dsp:spPr>
        <a:xfrm>
          <a:off x="4461941" y="1698153"/>
          <a:ext cx="1591716" cy="955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FR" sz="2500" kern="1200"/>
            <a:t>Mitigate the risk</a:t>
          </a:r>
        </a:p>
      </dsp:txBody>
      <dsp:txXfrm>
        <a:off x="4489913" y="1726125"/>
        <a:ext cx="1535772" cy="899086"/>
      </dsp:txXfrm>
    </dsp:sp>
    <dsp:sp modelId="{5FF4C258-EB5A-1A4D-BF00-FEE4C145D3C8}">
      <dsp:nvSpPr>
        <dsp:cNvPr id="0" name=""/>
        <dsp:cNvSpPr/>
      </dsp:nvSpPr>
      <dsp:spPr>
        <a:xfrm>
          <a:off x="6212830" y="1978296"/>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dirty="0"/>
        </a:p>
      </dsp:txBody>
      <dsp:txXfrm>
        <a:off x="6212830" y="2057245"/>
        <a:ext cx="236210" cy="236847"/>
      </dsp:txXfrm>
    </dsp:sp>
    <dsp:sp modelId="{EE2B84E6-7136-B748-A4EB-E62E5701CEB3}">
      <dsp:nvSpPr>
        <dsp:cNvPr id="0" name=""/>
        <dsp:cNvSpPr/>
      </dsp:nvSpPr>
      <dsp:spPr>
        <a:xfrm>
          <a:off x="6690345" y="1698153"/>
          <a:ext cx="1591716" cy="955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FR" sz="2500" kern="1200"/>
            <a:t>Monitor</a:t>
          </a:r>
        </a:p>
      </dsp:txBody>
      <dsp:txXfrm>
        <a:off x="6718317" y="1726125"/>
        <a:ext cx="1535772" cy="899086"/>
      </dsp:txXfrm>
    </dsp:sp>
    <dsp:sp modelId="{DEB9F9DB-F7D6-A84C-B60A-CF77A6EAE9B7}">
      <dsp:nvSpPr>
        <dsp:cNvPr id="0" name=""/>
        <dsp:cNvSpPr/>
      </dsp:nvSpPr>
      <dsp:spPr>
        <a:xfrm>
          <a:off x="8441233" y="1978296"/>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dirty="0"/>
        </a:p>
      </dsp:txBody>
      <dsp:txXfrm>
        <a:off x="8441233" y="2057245"/>
        <a:ext cx="236210" cy="236847"/>
      </dsp:txXfrm>
    </dsp:sp>
    <dsp:sp modelId="{F5A2B3F3-C72E-174E-A97D-7DF2D72B0A37}">
      <dsp:nvSpPr>
        <dsp:cNvPr id="0" name=""/>
        <dsp:cNvSpPr/>
      </dsp:nvSpPr>
      <dsp:spPr>
        <a:xfrm>
          <a:off x="8918748" y="1698153"/>
          <a:ext cx="1591716" cy="955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FR" sz="2500" kern="1200"/>
            <a:t>Review</a:t>
          </a:r>
        </a:p>
      </dsp:txBody>
      <dsp:txXfrm>
        <a:off x="8946720" y="1726125"/>
        <a:ext cx="1535772" cy="8990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608BE-FB56-1C48-807A-4421A4E0491A}">
      <dsp:nvSpPr>
        <dsp:cNvPr id="0" name=""/>
        <dsp:cNvSpPr/>
      </dsp:nvSpPr>
      <dsp:spPr>
        <a:xfrm>
          <a:off x="4091083" y="2145331"/>
          <a:ext cx="2216411" cy="21654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Transformational approach to ending GBVH in the world</a:t>
          </a:r>
        </a:p>
      </dsp:txBody>
      <dsp:txXfrm>
        <a:off x="4415669" y="2462448"/>
        <a:ext cx="1567239" cy="1531173"/>
      </dsp:txXfrm>
    </dsp:sp>
    <dsp:sp modelId="{E6AEBC16-5D94-9E42-BA27-0FB30BC62640}">
      <dsp:nvSpPr>
        <dsp:cNvPr id="0" name=""/>
        <dsp:cNvSpPr/>
      </dsp:nvSpPr>
      <dsp:spPr>
        <a:xfrm rot="16200000">
          <a:off x="5023113" y="1547986"/>
          <a:ext cx="352351" cy="5498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5075966" y="1710803"/>
        <a:ext cx="246646" cy="329893"/>
      </dsp:txXfrm>
    </dsp:sp>
    <dsp:sp modelId="{91E7DCB0-4D91-5E43-A962-D1C2AB06442A}">
      <dsp:nvSpPr>
        <dsp:cNvPr id="0" name=""/>
        <dsp:cNvSpPr/>
      </dsp:nvSpPr>
      <dsp:spPr>
        <a:xfrm>
          <a:off x="4471584" y="25107"/>
          <a:ext cx="1455409" cy="1455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1. Tackling gender inequalities and discrimination</a:t>
          </a:r>
        </a:p>
      </dsp:txBody>
      <dsp:txXfrm>
        <a:off x="4684724" y="238247"/>
        <a:ext cx="1029129" cy="1029129"/>
      </dsp:txXfrm>
    </dsp:sp>
    <dsp:sp modelId="{C3924FC6-ECF8-9345-9889-F0550C6356F8}">
      <dsp:nvSpPr>
        <dsp:cNvPr id="0" name=""/>
        <dsp:cNvSpPr/>
      </dsp:nvSpPr>
      <dsp:spPr>
        <a:xfrm rot="18900000">
          <a:off x="6024579" y="1954979"/>
          <a:ext cx="345711" cy="5498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6039767" y="2101611"/>
        <a:ext cx="241998" cy="329893"/>
      </dsp:txXfrm>
    </dsp:sp>
    <dsp:sp modelId="{227738D9-CAA7-FA46-A9D2-146D0CB1817F}">
      <dsp:nvSpPr>
        <dsp:cNvPr id="0" name=""/>
        <dsp:cNvSpPr/>
      </dsp:nvSpPr>
      <dsp:spPr>
        <a:xfrm>
          <a:off x="6221831" y="750083"/>
          <a:ext cx="1455409" cy="1455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2.  Social dialogue / CBAs</a:t>
          </a:r>
        </a:p>
      </dsp:txBody>
      <dsp:txXfrm>
        <a:off x="6434971" y="963223"/>
        <a:ext cx="1029129" cy="1029129"/>
      </dsp:txXfrm>
    </dsp:sp>
    <dsp:sp modelId="{B2E906D3-FE21-744E-A442-829158AA6B0F}">
      <dsp:nvSpPr>
        <dsp:cNvPr id="0" name=""/>
        <dsp:cNvSpPr/>
      </dsp:nvSpPr>
      <dsp:spPr>
        <a:xfrm>
          <a:off x="6448143" y="2953124"/>
          <a:ext cx="338835" cy="5498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6448143" y="3063088"/>
        <a:ext cx="237185" cy="329893"/>
      </dsp:txXfrm>
    </dsp:sp>
    <dsp:sp modelId="{EE2F49FD-474A-5043-8E4C-D19D9527012E}">
      <dsp:nvSpPr>
        <dsp:cNvPr id="0" name=""/>
        <dsp:cNvSpPr/>
      </dsp:nvSpPr>
      <dsp:spPr>
        <a:xfrm>
          <a:off x="6946807" y="2500330"/>
          <a:ext cx="1455409" cy="1455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3. Prevention and risk assessment</a:t>
          </a:r>
        </a:p>
      </dsp:txBody>
      <dsp:txXfrm>
        <a:off x="7159947" y="2713470"/>
        <a:ext cx="1029129" cy="1029129"/>
      </dsp:txXfrm>
    </dsp:sp>
    <dsp:sp modelId="{DDBB2DA2-B22E-724F-A290-7C66C0D89F3E}">
      <dsp:nvSpPr>
        <dsp:cNvPr id="0" name=""/>
        <dsp:cNvSpPr/>
      </dsp:nvSpPr>
      <dsp:spPr>
        <a:xfrm rot="2700000">
          <a:off x="6024579" y="3951270"/>
          <a:ext cx="345711" cy="5498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6039767" y="4024566"/>
        <a:ext cx="241998" cy="329893"/>
      </dsp:txXfrm>
    </dsp:sp>
    <dsp:sp modelId="{EF2AC726-B8BD-484F-8DE2-A6FF40CF621E}">
      <dsp:nvSpPr>
        <dsp:cNvPr id="0" name=""/>
        <dsp:cNvSpPr/>
      </dsp:nvSpPr>
      <dsp:spPr>
        <a:xfrm>
          <a:off x="6221831" y="4250577"/>
          <a:ext cx="1455409" cy="1455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4. Effective policies &amp; complaints procedures</a:t>
          </a:r>
        </a:p>
      </dsp:txBody>
      <dsp:txXfrm>
        <a:off x="6434971" y="4463717"/>
        <a:ext cx="1029129" cy="1029129"/>
      </dsp:txXfrm>
    </dsp:sp>
    <dsp:sp modelId="{BBF76D05-6733-3647-815F-8D4D5678C038}">
      <dsp:nvSpPr>
        <dsp:cNvPr id="0" name=""/>
        <dsp:cNvSpPr/>
      </dsp:nvSpPr>
      <dsp:spPr>
        <a:xfrm rot="5400000">
          <a:off x="5023113" y="4358263"/>
          <a:ext cx="352351" cy="5498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5075966" y="4415375"/>
        <a:ext cx="246646" cy="329893"/>
      </dsp:txXfrm>
    </dsp:sp>
    <dsp:sp modelId="{1B80865F-D15E-3D44-82F5-994168AEF402}">
      <dsp:nvSpPr>
        <dsp:cNvPr id="0" name=""/>
        <dsp:cNvSpPr/>
      </dsp:nvSpPr>
      <dsp:spPr>
        <a:xfrm>
          <a:off x="4471584" y="4975553"/>
          <a:ext cx="1455409" cy="1455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5. Support for victims/ survivors</a:t>
          </a:r>
        </a:p>
      </dsp:txBody>
      <dsp:txXfrm>
        <a:off x="4684724" y="5188693"/>
        <a:ext cx="1029129" cy="1029129"/>
      </dsp:txXfrm>
    </dsp:sp>
    <dsp:sp modelId="{0FC8140E-96C4-934F-BFD2-F614782A324F}">
      <dsp:nvSpPr>
        <dsp:cNvPr id="0" name=""/>
        <dsp:cNvSpPr/>
      </dsp:nvSpPr>
      <dsp:spPr>
        <a:xfrm rot="8100000">
          <a:off x="4028288" y="3951270"/>
          <a:ext cx="345711" cy="5498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4116813" y="4024566"/>
        <a:ext cx="241998" cy="329893"/>
      </dsp:txXfrm>
    </dsp:sp>
    <dsp:sp modelId="{250878DB-2FC5-FC4F-8D88-BB30981BDFD8}">
      <dsp:nvSpPr>
        <dsp:cNvPr id="0" name=""/>
        <dsp:cNvSpPr/>
      </dsp:nvSpPr>
      <dsp:spPr>
        <a:xfrm>
          <a:off x="2721337" y="4250577"/>
          <a:ext cx="1455409" cy="1455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6.  Becoming active in ending GBV </a:t>
          </a:r>
        </a:p>
      </dsp:txBody>
      <dsp:txXfrm>
        <a:off x="2934477" y="4463717"/>
        <a:ext cx="1029129" cy="1029129"/>
      </dsp:txXfrm>
    </dsp:sp>
    <dsp:sp modelId="{0BC38A93-9728-A947-9335-D1A350167C3D}">
      <dsp:nvSpPr>
        <dsp:cNvPr id="0" name=""/>
        <dsp:cNvSpPr/>
      </dsp:nvSpPr>
      <dsp:spPr>
        <a:xfrm rot="10800000">
          <a:off x="3611599" y="2953124"/>
          <a:ext cx="338835" cy="5498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3713249" y="3063088"/>
        <a:ext cx="237185" cy="329893"/>
      </dsp:txXfrm>
    </dsp:sp>
    <dsp:sp modelId="{6E106980-174A-974C-B3F2-4B033BF99A8A}">
      <dsp:nvSpPr>
        <dsp:cNvPr id="0" name=""/>
        <dsp:cNvSpPr/>
      </dsp:nvSpPr>
      <dsp:spPr>
        <a:xfrm>
          <a:off x="1996361" y="2500330"/>
          <a:ext cx="1455409" cy="1455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7.  Perpetrator accountability</a:t>
          </a:r>
        </a:p>
      </dsp:txBody>
      <dsp:txXfrm>
        <a:off x="2209501" y="2713470"/>
        <a:ext cx="1029129" cy="1029129"/>
      </dsp:txXfrm>
    </dsp:sp>
    <dsp:sp modelId="{9D93AA55-152C-BC42-AF68-0E4EA8E11EA1}">
      <dsp:nvSpPr>
        <dsp:cNvPr id="0" name=""/>
        <dsp:cNvSpPr/>
      </dsp:nvSpPr>
      <dsp:spPr>
        <a:xfrm rot="13500000">
          <a:off x="4028288" y="1954979"/>
          <a:ext cx="345711" cy="5498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4116813" y="2101611"/>
        <a:ext cx="241998" cy="329893"/>
      </dsp:txXfrm>
    </dsp:sp>
    <dsp:sp modelId="{733FA6DD-3DEF-444E-B9D5-52193462CD70}">
      <dsp:nvSpPr>
        <dsp:cNvPr id="0" name=""/>
        <dsp:cNvSpPr/>
      </dsp:nvSpPr>
      <dsp:spPr>
        <a:xfrm>
          <a:off x="2721337" y="750083"/>
          <a:ext cx="1455409" cy="1455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8. Raising awareness &amp; training</a:t>
          </a:r>
        </a:p>
      </dsp:txBody>
      <dsp:txXfrm>
        <a:off x="2934477" y="963223"/>
        <a:ext cx="1029129" cy="102912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92A44-6D00-A745-8401-557C34E4D73B}" type="datetimeFigureOut">
              <a:rPr lang="en-FR" smtClean="0"/>
              <a:t>3/9/23</a:t>
            </a:fld>
            <a:endParaRPr lang="en-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F8203-6621-D34C-857E-2694C9DE19C5}" type="slidenum">
              <a:rPr lang="en-FR" smtClean="0"/>
              <a:t>‹#›</a:t>
            </a:fld>
            <a:endParaRPr lang="en-FR"/>
          </a:p>
        </p:txBody>
      </p:sp>
    </p:spTree>
    <p:extLst>
      <p:ext uri="{BB962C8B-B14F-4D97-AF65-F5344CB8AC3E}">
        <p14:creationId xmlns:p14="http://schemas.microsoft.com/office/powerpoint/2010/main" val="39978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ndustriall-union.org/domestic-violence-explained"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industriall-union.org/what-unions-can-do-to-put-a-stop-to-domestic-violence" TargetMode="External"/><Relationship Id="rId4" Type="http://schemas.openxmlformats.org/officeDocument/2006/relationships/hyperlink" Target="http://www.industriall-union.org/recognizing-domestic-violenc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unwomen.org/en/digital-library/publications/2019/03/handbook-addressing-violence-and-harassment-against-women-in-the-world-of-work"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ilo.org/safework/info/publications/WCMS_232886/lang--en/index.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ndustriall-union.org/unions-around-the-world-take-the-industriall-pledge-to-end-violence-against-wom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38F8203-6621-D34C-857E-2694C9DE19C5}" type="slidenum">
              <a:rPr lang="en-FR" smtClean="0"/>
              <a:t>1</a:t>
            </a:fld>
            <a:endParaRPr lang="en-FR"/>
          </a:p>
        </p:txBody>
      </p:sp>
    </p:spTree>
    <p:extLst>
      <p:ext uri="{BB962C8B-B14F-4D97-AF65-F5344CB8AC3E}">
        <p14:creationId xmlns:p14="http://schemas.microsoft.com/office/powerpoint/2010/main" val="4123903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b="1"/>
          </a:p>
          <a:p>
            <a:r>
              <a:rPr lang="en-FR" b="0"/>
              <a:t>Be familiar with the different definitions of GBVH. Further resources and reading can be found at the end of the training pack.</a:t>
            </a:r>
          </a:p>
          <a:p>
            <a:endParaRPr lang="en-FR"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FR" b="1"/>
              <a:t>See also </a:t>
            </a:r>
            <a:r>
              <a:rPr lang="en-FR" sz="1200" b="1" kern="1200">
                <a:solidFill>
                  <a:schemeClr val="tx1"/>
                </a:solidFill>
                <a:effectLst/>
                <a:latin typeface="+mn-lt"/>
                <a:ea typeface="+mn-ea"/>
                <a:cs typeface="+mn-cs"/>
              </a:rPr>
              <a:t>Briefing 1: Definitions of gender-based violence and harassment</a:t>
            </a:r>
          </a:p>
          <a:p>
            <a:endParaRPr lang="en-FR" b="1"/>
          </a:p>
        </p:txBody>
      </p:sp>
      <p:sp>
        <p:nvSpPr>
          <p:cNvPr id="4" name="Slide Number Placeholder 3"/>
          <p:cNvSpPr>
            <a:spLocks noGrp="1"/>
          </p:cNvSpPr>
          <p:nvPr>
            <p:ph type="sldNum" sz="quarter" idx="5"/>
          </p:nvPr>
        </p:nvSpPr>
        <p:spPr/>
        <p:txBody>
          <a:bodyPr/>
          <a:lstStyle/>
          <a:p>
            <a:fld id="{F38F8203-6621-D34C-857E-2694C9DE19C5}" type="slidenum">
              <a:rPr lang="en-FR" smtClean="0"/>
              <a:t>10</a:t>
            </a:fld>
            <a:endParaRPr lang="en-FR"/>
          </a:p>
        </p:txBody>
      </p:sp>
    </p:spTree>
    <p:extLst>
      <p:ext uri="{BB962C8B-B14F-4D97-AF65-F5344CB8AC3E}">
        <p14:creationId xmlns:p14="http://schemas.microsoft.com/office/powerpoint/2010/main" val="1815592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b="1"/>
          </a:p>
          <a:p>
            <a:r>
              <a:rPr lang="en-FR" b="0"/>
              <a:t>Participants may not be familiar with ILO </a:t>
            </a:r>
            <a:r>
              <a:rPr lang="fr-CH" b="0" dirty="0"/>
              <a:t>C1</a:t>
            </a:r>
            <a:r>
              <a:rPr lang="en-FR" b="0"/>
              <a:t>90. It might be necessary to explain that the Convention is the first international treaty addressing violen</a:t>
            </a:r>
            <a:r>
              <a:rPr lang="fr-CH" b="0" dirty="0"/>
              <a:t>c</a:t>
            </a:r>
            <a:r>
              <a:rPr lang="en-FR" b="0"/>
              <a:t>e and harassment at work, with a strong focus on gender-based violence and harassment. </a:t>
            </a:r>
          </a:p>
          <a:p>
            <a:endParaRPr lang="en-FR" b="0"/>
          </a:p>
          <a:p>
            <a:pPr marL="171450" indent="-171450">
              <a:buFont typeface="Arial" panose="020B0604020202020204" pitchFamily="34" charset="0"/>
              <a:buChar char="•"/>
            </a:pPr>
            <a:r>
              <a:rPr lang="en-FR" b="1"/>
              <a:t>See </a:t>
            </a:r>
            <a:r>
              <a:rPr lang="en-GB" b="1" dirty="0"/>
              <a:t>Briefing 2: Overview of international treaties that address gender-based violence and harassment.</a:t>
            </a:r>
            <a:endParaRPr lang="en-FR" b="1"/>
          </a:p>
        </p:txBody>
      </p:sp>
      <p:sp>
        <p:nvSpPr>
          <p:cNvPr id="4" name="Slide Number Placeholder 3"/>
          <p:cNvSpPr>
            <a:spLocks noGrp="1"/>
          </p:cNvSpPr>
          <p:nvPr>
            <p:ph type="sldNum" sz="quarter" idx="5"/>
          </p:nvPr>
        </p:nvSpPr>
        <p:spPr/>
        <p:txBody>
          <a:bodyPr/>
          <a:lstStyle/>
          <a:p>
            <a:fld id="{F38F8203-6621-D34C-857E-2694C9DE19C5}" type="slidenum">
              <a:rPr lang="en-FR" smtClean="0"/>
              <a:t>11</a:t>
            </a:fld>
            <a:endParaRPr lang="en-FR"/>
          </a:p>
        </p:txBody>
      </p:sp>
    </p:spTree>
    <p:extLst>
      <p:ext uri="{BB962C8B-B14F-4D97-AF65-F5344CB8AC3E}">
        <p14:creationId xmlns:p14="http://schemas.microsoft.com/office/powerpoint/2010/main" val="212716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b="1"/>
          </a:p>
          <a:p>
            <a:r>
              <a:rPr lang="en-FR" b="0"/>
              <a:t>Introduce participants to the concept of unequal gender-based power relations and to the fact that some women experience multiple forms of discrimination (intersectionality). These are important to understand when discussing definitions of violence and harassment, and especially GBVH.</a:t>
            </a:r>
          </a:p>
          <a:p>
            <a:endParaRPr lang="en-FR" b="0"/>
          </a:p>
          <a:p>
            <a:r>
              <a:rPr lang="en-FR" b="1"/>
              <a:t>Gender power relations: </a:t>
            </a:r>
            <a:r>
              <a:rPr lang="en-FR"/>
              <a:t>this defines how </a:t>
            </a:r>
            <a:r>
              <a:rPr lang="en-GB" dirty="0"/>
              <a:t>gender shapes the distribution of power at all levels of society, including in the workplace. Inequalities between women and men are the basis of unequal power relations. This is closely related to structural gender inequalities that include occupational segregation, women’s predominance in precarious and low paid work, the gender pay gap, women’s disproportionate burden and responsibility for child and elder care, and sexual harassment at work.</a:t>
            </a:r>
          </a:p>
          <a:p>
            <a:endParaRPr lang="en-GB" dirty="0"/>
          </a:p>
          <a:p>
            <a:r>
              <a:rPr lang="en-GB" b="1" dirty="0"/>
              <a:t>Multiple and intersecting forms of discrimination (intersectionality): </a:t>
            </a:r>
            <a:r>
              <a:rPr lang="en-GB" b="0" dirty="0"/>
              <a:t>recognition of intersectionality in the Convention is critical, as it has enabled women in unions to identify and name discrimination, and how it connects with workers’ experiences of GBVH.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term intersectionality was first defined by African-American lawyer, Kimberlé Crenshaw (in 1991) to refer to the intersection of gender and race. The ILO gave it a wider meaning around multiple and overlapping forms of discrimination. This is especially relevant to the experiences of marginalized individuals or groups and power dynamics. </a:t>
            </a:r>
            <a:r>
              <a:rPr lang="en-GB" sz="1200" kern="1200" noProof="0" dirty="0">
                <a:solidFill>
                  <a:schemeClr val="tx1"/>
                </a:solidFill>
                <a:effectLst/>
                <a:latin typeface="+mn-lt"/>
                <a:ea typeface="+mn-ea"/>
                <a:cs typeface="+mn-cs"/>
              </a:rPr>
              <a:t>Various </a:t>
            </a:r>
            <a:r>
              <a:rPr lang="en-GB" sz="1200" kern="1200" dirty="0">
                <a:solidFill>
                  <a:schemeClr val="tx1"/>
                </a:solidFill>
                <a:effectLst/>
                <a:latin typeface="+mn-lt"/>
                <a:ea typeface="+mn-ea"/>
                <a:cs typeface="+mn-cs"/>
              </a:rPr>
              <a:t>categories of discrimination interact on multiple levels, creating multiple forms of oppression e.g., women’s racial or ethnic origin, caste, class, migration or refugee status, age, religion, sexual orientation, marital status, disability or HIV status will influence what forms of violence they experience. </a:t>
            </a:r>
            <a:endParaRPr lang="en-FR" sz="1200" kern="1200">
              <a:solidFill>
                <a:schemeClr val="tx1"/>
              </a:solidFill>
              <a:effectLst/>
              <a:latin typeface="+mn-lt"/>
              <a:ea typeface="+mn-ea"/>
              <a:cs typeface="+mn-cs"/>
            </a:endParaRPr>
          </a:p>
          <a:p>
            <a:endParaRPr lang="en-FR" b="1"/>
          </a:p>
          <a:p>
            <a:r>
              <a:rPr lang="en-GB" b="0" dirty="0"/>
              <a:t>In addition, it can help us see how both patriarchal and racialised nation states and institutions, such as the workplace, reproduce power relations.</a:t>
            </a:r>
            <a:endParaRPr lang="en-FR" b="1"/>
          </a:p>
        </p:txBody>
      </p:sp>
      <p:sp>
        <p:nvSpPr>
          <p:cNvPr id="4" name="Slide Number Placeholder 3"/>
          <p:cNvSpPr>
            <a:spLocks noGrp="1"/>
          </p:cNvSpPr>
          <p:nvPr>
            <p:ph type="sldNum" sz="quarter" idx="5"/>
          </p:nvPr>
        </p:nvSpPr>
        <p:spPr/>
        <p:txBody>
          <a:bodyPr/>
          <a:lstStyle/>
          <a:p>
            <a:fld id="{F38F8203-6621-D34C-857E-2694C9DE19C5}" type="slidenum">
              <a:rPr lang="en-FR" smtClean="0"/>
              <a:t>12</a:t>
            </a:fld>
            <a:endParaRPr lang="en-FR"/>
          </a:p>
        </p:txBody>
      </p:sp>
    </p:spTree>
    <p:extLst>
      <p:ext uri="{BB962C8B-B14F-4D97-AF65-F5344CB8AC3E}">
        <p14:creationId xmlns:p14="http://schemas.microsoft.com/office/powerpoint/2010/main" val="520423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13</a:t>
            </a:fld>
            <a:endParaRPr lang="en-FR"/>
          </a:p>
        </p:txBody>
      </p:sp>
    </p:spTree>
    <p:extLst>
      <p:ext uri="{BB962C8B-B14F-4D97-AF65-F5344CB8AC3E}">
        <p14:creationId xmlns:p14="http://schemas.microsoft.com/office/powerpoint/2010/main" val="625509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a:p>
          <a:p>
            <a:r>
              <a:rPr lang="en-FR"/>
              <a:t>These are the different elements of gender-based violence in the world of work.</a:t>
            </a:r>
          </a:p>
        </p:txBody>
      </p:sp>
      <p:sp>
        <p:nvSpPr>
          <p:cNvPr id="4" name="Slide Number Placeholder 3"/>
          <p:cNvSpPr>
            <a:spLocks noGrp="1"/>
          </p:cNvSpPr>
          <p:nvPr>
            <p:ph type="sldNum" sz="quarter" idx="5"/>
          </p:nvPr>
        </p:nvSpPr>
        <p:spPr/>
        <p:txBody>
          <a:bodyPr/>
          <a:lstStyle/>
          <a:p>
            <a:fld id="{F38F8203-6621-D34C-857E-2694C9DE19C5}" type="slidenum">
              <a:rPr lang="en-FR" smtClean="0"/>
              <a:t>14</a:t>
            </a:fld>
            <a:endParaRPr lang="en-FR"/>
          </a:p>
        </p:txBody>
      </p:sp>
    </p:spTree>
    <p:extLst>
      <p:ext uri="{BB962C8B-B14F-4D97-AF65-F5344CB8AC3E}">
        <p14:creationId xmlns:p14="http://schemas.microsoft.com/office/powerpoint/2010/main" val="3554942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a:p>
          <a:p>
            <a:r>
              <a:rPr lang="en-FR"/>
              <a:t>Another way to look at GBVH is to see it as a pyramid, and how the sexist joke is all part of a wider problem of sexual harassment and abuse. Ask participants what they think about the pyramid of sexual harassment and abuse, and ask them if there is anything they would like to add to it.</a:t>
            </a:r>
          </a:p>
        </p:txBody>
      </p:sp>
      <p:sp>
        <p:nvSpPr>
          <p:cNvPr id="4" name="Slide Number Placeholder 3"/>
          <p:cNvSpPr>
            <a:spLocks noGrp="1"/>
          </p:cNvSpPr>
          <p:nvPr>
            <p:ph type="sldNum" sz="quarter" idx="5"/>
          </p:nvPr>
        </p:nvSpPr>
        <p:spPr/>
        <p:txBody>
          <a:bodyPr/>
          <a:lstStyle/>
          <a:p>
            <a:fld id="{F38F8203-6621-D34C-857E-2694C9DE19C5}" type="slidenum">
              <a:rPr lang="en-FR" smtClean="0"/>
              <a:t>15</a:t>
            </a:fld>
            <a:endParaRPr lang="en-FR"/>
          </a:p>
        </p:txBody>
      </p:sp>
    </p:spTree>
    <p:extLst>
      <p:ext uri="{BB962C8B-B14F-4D97-AF65-F5344CB8AC3E}">
        <p14:creationId xmlns:p14="http://schemas.microsoft.com/office/powerpoint/2010/main" val="2616432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dirty="0"/>
              <a:t>Tutor notes:</a:t>
            </a:r>
          </a:p>
          <a:p>
            <a:endParaRPr lang="en-FR" dirty="0"/>
          </a:p>
          <a:p>
            <a:r>
              <a:rPr lang="en-FR" dirty="0"/>
              <a:t>Some of these issues may have been raised </a:t>
            </a:r>
            <a:r>
              <a:rPr lang="en-GB" dirty="0"/>
              <a:t>in the reporting</a:t>
            </a:r>
            <a:r>
              <a:rPr lang="en-FR" dirty="0"/>
              <a:t> back from the group work. This slide can be used as the basis for a discussion in the full group about who is at risk. If there is time, discussions could be held in groups to brainstorm who is at risk of GBVH. Ask participants to draw on their own expereinces of working with workers in vulnerable situations and to identify situations where they have come across where workers are at risk of GBVH. Do different groups of workers experience different types of violence and harassment? </a:t>
            </a:r>
          </a:p>
        </p:txBody>
      </p:sp>
      <p:sp>
        <p:nvSpPr>
          <p:cNvPr id="4" name="Slide Number Placeholder 3"/>
          <p:cNvSpPr>
            <a:spLocks noGrp="1"/>
          </p:cNvSpPr>
          <p:nvPr>
            <p:ph type="sldNum" sz="quarter" idx="5"/>
          </p:nvPr>
        </p:nvSpPr>
        <p:spPr/>
        <p:txBody>
          <a:bodyPr/>
          <a:lstStyle/>
          <a:p>
            <a:fld id="{F38F8203-6621-D34C-857E-2694C9DE19C5}" type="slidenum">
              <a:rPr lang="en-FR" smtClean="0"/>
              <a:t>16</a:t>
            </a:fld>
            <a:endParaRPr lang="en-FR"/>
          </a:p>
        </p:txBody>
      </p:sp>
    </p:spTree>
    <p:extLst>
      <p:ext uri="{BB962C8B-B14F-4D97-AF65-F5344CB8AC3E}">
        <p14:creationId xmlns:p14="http://schemas.microsoft.com/office/powerpoint/2010/main" val="64135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a:p>
          <a:p>
            <a:pPr marL="0" marR="0" lvl="0" indent="0" algn="l" defTabSz="914400" rtl="0" eaLnBrk="1" fontAlgn="auto" latinLnBrk="0" hangingPunct="1">
              <a:lnSpc>
                <a:spcPct val="100000"/>
              </a:lnSpc>
              <a:spcBef>
                <a:spcPts val="0"/>
              </a:spcBef>
              <a:spcAft>
                <a:spcPts val="0"/>
              </a:spcAft>
              <a:buClrTx/>
              <a:buSzTx/>
              <a:buFontTx/>
              <a:buNone/>
              <a:tabLst/>
              <a:defRPr/>
            </a:pPr>
            <a:r>
              <a:rPr lang="en-FR">
                <a:solidFill>
                  <a:schemeClr val="tx1"/>
                </a:solidFill>
              </a:rPr>
              <a:t>See Group Work Activity 2</a:t>
            </a:r>
          </a:p>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17</a:t>
            </a:fld>
            <a:endParaRPr lang="en-FR"/>
          </a:p>
        </p:txBody>
      </p:sp>
    </p:spTree>
    <p:extLst>
      <p:ext uri="{BB962C8B-B14F-4D97-AF65-F5344CB8AC3E}">
        <p14:creationId xmlns:p14="http://schemas.microsoft.com/office/powerpoint/2010/main" val="81785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R" b="1"/>
              <a:t>Tutor notes:</a:t>
            </a:r>
          </a:p>
          <a:p>
            <a:endParaRPr lang="en-FR"/>
          </a:p>
          <a:p>
            <a:r>
              <a:rPr lang="en-FR" b="0"/>
              <a:t>This may be a new issue for many participants and it is worth taking some time to help participants understand why domestic violence is a workplace issue and to understand that it is an issue of power and control that impacts the workplace. Modules 2 and 3 will give participants an opportunity to explore this issue in more detial.</a:t>
            </a:r>
          </a:p>
          <a:p>
            <a:endParaRPr lang="en-FR" b="0"/>
          </a:p>
          <a:p>
            <a:r>
              <a:rPr lang="en-FR" b="0"/>
              <a:t>Familiarlise yourselves with some of the resources in the resources section of the training pack. </a:t>
            </a:r>
          </a:p>
          <a:p>
            <a:endParaRPr lang="en-FR" b="0"/>
          </a:p>
          <a:p>
            <a:r>
              <a:rPr lang="en-FR" b="0"/>
              <a:t>You could start with the resources prepared by IndustriALL on domestic violence:</a:t>
            </a:r>
          </a:p>
          <a:p>
            <a:endParaRPr lang="en-FR" b="0"/>
          </a:p>
          <a:p>
            <a:pPr marL="171450" indent="-171450">
              <a:buFont typeface="Arial" panose="020B0604020202020204" pitchFamily="34" charset="0"/>
              <a:buChar char="•"/>
            </a:pPr>
            <a:r>
              <a:rPr lang="en-GB" sz="1200" kern="1200" dirty="0">
                <a:solidFill>
                  <a:schemeClr val="tx1"/>
                </a:solidFill>
                <a:effectLst/>
                <a:latin typeface="+mn-lt"/>
                <a:ea typeface="+mn-ea"/>
                <a:cs typeface="+mn-cs"/>
              </a:rPr>
              <a:t>Domestic violence and the role of unions explained (in English, Spanish, Russian and French)</a:t>
            </a:r>
            <a:endParaRPr lang="en-FR"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Part 1: Understanding domestic violence: </a:t>
            </a:r>
            <a:r>
              <a:rPr lang="en-GB" sz="1200" u="sng" kern="1200" dirty="0">
                <a:solidFill>
                  <a:schemeClr val="tx1"/>
                </a:solidFill>
                <a:effectLst/>
                <a:latin typeface="+mn-lt"/>
                <a:ea typeface="+mn-ea"/>
                <a:cs typeface="+mn-cs"/>
                <a:hlinkClick r:id="rId3"/>
              </a:rPr>
              <a:t>http://www.industriall-union.org/domestic-violence-explained</a:t>
            </a:r>
            <a:endParaRPr lang="en-FR"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Part 2: Recognising domestic violence: </a:t>
            </a:r>
            <a:r>
              <a:rPr lang="en-GB" sz="1200" u="sng" kern="1200" dirty="0">
                <a:solidFill>
                  <a:schemeClr val="tx1"/>
                </a:solidFill>
                <a:effectLst/>
                <a:latin typeface="+mn-lt"/>
                <a:ea typeface="+mn-ea"/>
                <a:cs typeface="+mn-cs"/>
                <a:hlinkClick r:id="rId4"/>
              </a:rPr>
              <a:t>http://www.industriall-union.org/recognizing-domestic-violence</a:t>
            </a:r>
            <a:endParaRPr lang="en-FR"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Part 3: What can unions do to put a stop to domestic violence: </a:t>
            </a:r>
            <a:r>
              <a:rPr lang="en-GB" sz="1200" u="sng" kern="1200" dirty="0">
                <a:solidFill>
                  <a:schemeClr val="tx1"/>
                </a:solidFill>
                <a:effectLst/>
                <a:latin typeface="+mn-lt"/>
                <a:ea typeface="+mn-ea"/>
                <a:cs typeface="+mn-cs"/>
                <a:hlinkClick r:id="rId5"/>
              </a:rPr>
              <a:t>http://www.industriall-union.org/what-unions-can-do-to-put-a-stop-to-domestic-violence</a:t>
            </a:r>
            <a:endParaRPr lang="en-FR" sz="1200" kern="1200">
              <a:solidFill>
                <a:schemeClr val="tx1"/>
              </a:solidFill>
              <a:effectLst/>
              <a:latin typeface="+mn-lt"/>
              <a:ea typeface="+mn-ea"/>
              <a:cs typeface="+mn-cs"/>
            </a:endParaRPr>
          </a:p>
          <a:p>
            <a:endParaRPr lang="en-FR" b="0"/>
          </a:p>
        </p:txBody>
      </p:sp>
      <p:sp>
        <p:nvSpPr>
          <p:cNvPr id="4" name="Slide Number Placeholder 3"/>
          <p:cNvSpPr>
            <a:spLocks noGrp="1"/>
          </p:cNvSpPr>
          <p:nvPr>
            <p:ph type="sldNum" sz="quarter" idx="5"/>
          </p:nvPr>
        </p:nvSpPr>
        <p:spPr/>
        <p:txBody>
          <a:bodyPr/>
          <a:lstStyle/>
          <a:p>
            <a:fld id="{F38F8203-6621-D34C-857E-2694C9DE19C5}" type="slidenum">
              <a:rPr lang="en-FR" smtClean="0"/>
              <a:t>18</a:t>
            </a:fld>
            <a:endParaRPr lang="en-FR"/>
          </a:p>
        </p:txBody>
      </p:sp>
    </p:spTree>
    <p:extLst>
      <p:ext uri="{BB962C8B-B14F-4D97-AF65-F5344CB8AC3E}">
        <p14:creationId xmlns:p14="http://schemas.microsoft.com/office/powerpoint/2010/main" val="548886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Tutor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important for participants to understand that domestic violence is not just physical, it can involve a range of forms of coercive control. Coercive control is a systematic pattern of behaviour designed to undermine a victim and create fear. It often involves threats, humiliation and intimidation and depriving an individual of support and independence.  It is a psychological or emotional form of abuse, used to control and limit the freedom of an intimate partner and create fear.</a:t>
            </a:r>
            <a:r>
              <a:rPr lang="en-FR">
                <a:effectLst/>
              </a:rPr>
              <a:t> </a:t>
            </a:r>
          </a:p>
          <a:p>
            <a:endParaRPr lang="en-FR">
              <a:effectLst/>
            </a:endParaRPr>
          </a:p>
          <a:p>
            <a:r>
              <a:rPr lang="en-FR">
                <a:effectLst/>
              </a:rPr>
              <a:t>An example of this is </a:t>
            </a:r>
            <a:r>
              <a:rPr lang="en-GB" sz="1200" kern="1200" dirty="0">
                <a:solidFill>
                  <a:schemeClr val="tx1"/>
                </a:solidFill>
                <a:effectLst/>
                <a:latin typeface="+mn-lt"/>
                <a:ea typeface="+mn-ea"/>
                <a:cs typeface="+mn-cs"/>
              </a:rPr>
              <a:t>control of finances – this is a form of abuse to prevent women from having financial independence, ranging from having money to pay for transportation to get to work or to purchase suitable clothing for work to theft from a bank or savings account and running up debts in the victim’s name. Without financial independence and/or access to resources it can be very difficult for a victim to leave a violent or abusive relationship.</a:t>
            </a:r>
            <a:r>
              <a:rPr lang="en-FR">
                <a:effectLst/>
              </a:rPr>
              <a:t> </a:t>
            </a:r>
          </a:p>
          <a:p>
            <a:endParaRPr lang="en-FR">
              <a:effectLst/>
            </a:endParaRPr>
          </a:p>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19</a:t>
            </a:fld>
            <a:endParaRPr lang="en-FR"/>
          </a:p>
        </p:txBody>
      </p:sp>
    </p:spTree>
    <p:extLst>
      <p:ext uri="{BB962C8B-B14F-4D97-AF65-F5344CB8AC3E}">
        <p14:creationId xmlns:p14="http://schemas.microsoft.com/office/powerpoint/2010/main" val="265093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dirty="0"/>
              <a:t>Tutor notes:</a:t>
            </a:r>
          </a:p>
          <a:p>
            <a:endParaRPr lang="en-FR" b="1" dirty="0"/>
          </a:p>
          <a:p>
            <a:r>
              <a:rPr lang="en-FR" b="0" dirty="0"/>
              <a:t>These powerpoint slides are designed to be used alongside the pack of Training Materials. They cover all three modules in the trianing programme. Each slide is numbered (bottom right hand corner)</a:t>
            </a:r>
          </a:p>
          <a:p>
            <a:endParaRPr lang="en-FR" dirty="0"/>
          </a:p>
          <a:p>
            <a:pPr marL="0" indent="0">
              <a:buNone/>
            </a:pPr>
            <a:r>
              <a:rPr lang="en-FR" dirty="0"/>
              <a:t>Module 1: Slides 3-28</a:t>
            </a:r>
          </a:p>
          <a:p>
            <a:pPr marL="0" indent="0">
              <a:buNone/>
            </a:pPr>
            <a:r>
              <a:rPr lang="en-FR" dirty="0"/>
              <a:t>Module 2: Slides 29-53</a:t>
            </a:r>
          </a:p>
          <a:p>
            <a:pPr marL="0" indent="0">
              <a:buNone/>
            </a:pPr>
            <a:r>
              <a:rPr lang="en-FR" dirty="0"/>
              <a:t>Module 3: Slides 54-70</a:t>
            </a:r>
          </a:p>
          <a:p>
            <a:endParaRPr lang="en-FR" dirty="0"/>
          </a:p>
        </p:txBody>
      </p:sp>
      <p:sp>
        <p:nvSpPr>
          <p:cNvPr id="4" name="Slide Number Placeholder 3"/>
          <p:cNvSpPr>
            <a:spLocks noGrp="1"/>
          </p:cNvSpPr>
          <p:nvPr>
            <p:ph type="sldNum" sz="quarter" idx="5"/>
          </p:nvPr>
        </p:nvSpPr>
        <p:spPr/>
        <p:txBody>
          <a:bodyPr/>
          <a:lstStyle/>
          <a:p>
            <a:fld id="{F38F8203-6621-D34C-857E-2694C9DE19C5}" type="slidenum">
              <a:rPr lang="en-FR" smtClean="0"/>
              <a:t>2</a:t>
            </a:fld>
            <a:endParaRPr lang="en-FR"/>
          </a:p>
        </p:txBody>
      </p:sp>
    </p:spTree>
    <p:extLst>
      <p:ext uri="{BB962C8B-B14F-4D97-AF65-F5344CB8AC3E}">
        <p14:creationId xmlns:p14="http://schemas.microsoft.com/office/powerpoint/2010/main" val="95437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a:p>
          <a:p>
            <a:pPr marL="0" marR="0" lvl="0" indent="0" algn="l" defTabSz="914400" rtl="0" eaLnBrk="1" fontAlgn="auto" latinLnBrk="0" hangingPunct="1">
              <a:lnSpc>
                <a:spcPct val="100000"/>
              </a:lnSpc>
              <a:spcBef>
                <a:spcPts val="0"/>
              </a:spcBef>
              <a:spcAft>
                <a:spcPts val="0"/>
              </a:spcAft>
              <a:buClrTx/>
              <a:buSzTx/>
              <a:buFontTx/>
              <a:buNone/>
              <a:tabLst/>
              <a:defRPr/>
            </a:pPr>
            <a:r>
              <a:rPr lang="en-FR"/>
              <a:t>This slide introduce</a:t>
            </a:r>
            <a:r>
              <a:rPr lang="fr-CH" dirty="0"/>
              <a:t>s</a:t>
            </a:r>
            <a:r>
              <a:rPr lang="en-FR"/>
              <a:t> participants to the different forms of domestic violence and abuse. Help participants understand the concept of coercive control, and that domestic violence is a form of power and control. See the re</a:t>
            </a:r>
            <a:r>
              <a:rPr lang="fr-CH" dirty="0"/>
              <a:t>s</a:t>
            </a:r>
            <a:r>
              <a:rPr lang="en-FR"/>
              <a:t>ources in the training pack and become familiar with the workplace effects of domestic violence. </a:t>
            </a:r>
          </a:p>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20</a:t>
            </a:fld>
            <a:endParaRPr lang="en-FR"/>
          </a:p>
        </p:txBody>
      </p:sp>
    </p:spTree>
    <p:extLst>
      <p:ext uri="{BB962C8B-B14F-4D97-AF65-F5344CB8AC3E}">
        <p14:creationId xmlns:p14="http://schemas.microsoft.com/office/powerpoint/2010/main" val="421857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a:t>
            </a:r>
            <a:r>
              <a:rPr lang="fr-CH" b="1" dirty="0"/>
              <a:t>’s</a:t>
            </a:r>
            <a:r>
              <a:rPr lang="en-FR" b="1"/>
              <a:t> notes:</a:t>
            </a:r>
          </a:p>
          <a:p>
            <a:endParaRPr lang="en-FR"/>
          </a:p>
          <a:p>
            <a:r>
              <a:rPr lang="en-FR"/>
              <a:t>This slide is an example of a way to stimulate discussion about why domestic violence is a workplace issue. Ask partic</a:t>
            </a:r>
            <a:r>
              <a:rPr lang="fr-CH" dirty="0"/>
              <a:t>i</a:t>
            </a:r>
            <a:r>
              <a:rPr lang="en-FR"/>
              <a:t>pants to consider the differ</a:t>
            </a:r>
            <a:r>
              <a:rPr lang="en-GB" dirty="0"/>
              <a:t>e</a:t>
            </a:r>
            <a:r>
              <a:rPr lang="en-FR"/>
              <a:t>nt impacts, and if these are issues </a:t>
            </a:r>
            <a:r>
              <a:rPr lang="en-GB" noProof="0" dirty="0"/>
              <a:t>that</a:t>
            </a:r>
            <a:r>
              <a:rPr lang="fr-CH" dirty="0"/>
              <a:t> </a:t>
            </a:r>
            <a:r>
              <a:rPr lang="en-FR"/>
              <a:t>they have observed in the workplace. You can give examples from the quotes on t</a:t>
            </a:r>
            <a:r>
              <a:rPr lang="en-GB" dirty="0"/>
              <a:t>he</a:t>
            </a:r>
            <a:r>
              <a:rPr lang="en-FR"/>
              <a:t> next slide.</a:t>
            </a:r>
          </a:p>
        </p:txBody>
      </p:sp>
      <p:sp>
        <p:nvSpPr>
          <p:cNvPr id="4" name="Slide Number Placeholder 3"/>
          <p:cNvSpPr>
            <a:spLocks noGrp="1"/>
          </p:cNvSpPr>
          <p:nvPr>
            <p:ph type="sldNum" sz="quarter" idx="5"/>
          </p:nvPr>
        </p:nvSpPr>
        <p:spPr/>
        <p:txBody>
          <a:bodyPr/>
          <a:lstStyle/>
          <a:p>
            <a:fld id="{F38F8203-6621-D34C-857E-2694C9DE19C5}" type="slidenum">
              <a:rPr lang="en-FR" smtClean="0"/>
              <a:t>21</a:t>
            </a:fld>
            <a:endParaRPr lang="en-FR"/>
          </a:p>
        </p:txBody>
      </p:sp>
    </p:spTree>
    <p:extLst>
      <p:ext uri="{BB962C8B-B14F-4D97-AF65-F5344CB8AC3E}">
        <p14:creationId xmlns:p14="http://schemas.microsoft.com/office/powerpoint/2010/main" val="3460083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a:p>
          <a:p>
            <a:r>
              <a:rPr lang="en-FR"/>
              <a:t>These are some quotes from women workers in surveys in India, Canada, the Philippines and the UK about their experiences of domestic violence impacts at work.</a:t>
            </a:r>
          </a:p>
          <a:p>
            <a:endParaRPr lang="en-FR"/>
          </a:p>
          <a:p>
            <a:r>
              <a:rPr lang="en-FR"/>
              <a:t>Reading out the quotes can be a way of stimulating discussion about why domestic violence is both a workplace and a trade union issue.</a:t>
            </a:r>
          </a:p>
        </p:txBody>
      </p:sp>
      <p:sp>
        <p:nvSpPr>
          <p:cNvPr id="4" name="Slide Number Placeholder 3"/>
          <p:cNvSpPr>
            <a:spLocks noGrp="1"/>
          </p:cNvSpPr>
          <p:nvPr>
            <p:ph type="sldNum" sz="quarter" idx="5"/>
          </p:nvPr>
        </p:nvSpPr>
        <p:spPr/>
        <p:txBody>
          <a:bodyPr/>
          <a:lstStyle/>
          <a:p>
            <a:fld id="{F38F8203-6621-D34C-857E-2694C9DE19C5}" type="slidenum">
              <a:rPr lang="en-FR" smtClean="0"/>
              <a:t>22</a:t>
            </a:fld>
            <a:endParaRPr lang="en-FR"/>
          </a:p>
        </p:txBody>
      </p:sp>
    </p:spTree>
    <p:extLst>
      <p:ext uri="{BB962C8B-B14F-4D97-AF65-F5344CB8AC3E}">
        <p14:creationId xmlns:p14="http://schemas.microsoft.com/office/powerpoint/2010/main" val="1359088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23</a:t>
            </a:fld>
            <a:endParaRPr lang="en-FR"/>
          </a:p>
        </p:txBody>
      </p:sp>
    </p:spTree>
    <p:extLst>
      <p:ext uri="{BB962C8B-B14F-4D97-AF65-F5344CB8AC3E}">
        <p14:creationId xmlns:p14="http://schemas.microsoft.com/office/powerpoint/2010/main" val="2468839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notes:</a:t>
            </a:r>
          </a:p>
          <a:p>
            <a:endParaRPr lang="en-GB" b="1" dirty="0"/>
          </a:p>
          <a:p>
            <a:r>
              <a:rPr lang="en-GB" b="0" dirty="0"/>
              <a:t>Finish this session about domestic violence with this slide and end with a discussion and summary of the different ways that domestic violence impacts work. Highlight the importance of the way that the different examples of power and control are interlinked.</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further information see: </a:t>
            </a:r>
            <a:r>
              <a:rPr lang="en-GB" sz="1200" kern="1200" dirty="0">
                <a:solidFill>
                  <a:schemeClr val="tx1"/>
                </a:solidFill>
                <a:effectLst/>
                <a:latin typeface="+mn-lt"/>
                <a:ea typeface="+mn-ea"/>
                <a:cs typeface="+mn-cs"/>
              </a:rPr>
              <a:t>ILO/UN Women. </a:t>
            </a:r>
            <a:r>
              <a:rPr lang="en-FR" sz="1200" kern="1200">
                <a:solidFill>
                  <a:schemeClr val="tx1"/>
                </a:solidFill>
                <a:effectLst/>
                <a:latin typeface="+mn-lt"/>
                <a:ea typeface="+mn-ea"/>
                <a:cs typeface="+mn-cs"/>
              </a:rPr>
              <a:t>Handbook Addressing violence and harassment against women in the world of work </a:t>
            </a:r>
            <a:r>
              <a:rPr lang="en-GB" sz="1200" kern="1200" dirty="0">
                <a:solidFill>
                  <a:schemeClr val="tx1"/>
                </a:solidFill>
                <a:effectLst/>
                <a:latin typeface="+mn-lt"/>
                <a:ea typeface="+mn-ea"/>
                <a:cs typeface="+mn-cs"/>
              </a:rPr>
              <a:t>(</a:t>
            </a:r>
            <a:r>
              <a:rPr lang="en-FR" sz="1200" kern="1200">
                <a:solidFill>
                  <a:schemeClr val="tx1"/>
                </a:solidFill>
                <a:effectLst/>
                <a:latin typeface="+mn-lt"/>
                <a:ea typeface="+mn-ea"/>
                <a:cs typeface="+mn-cs"/>
              </a:rPr>
              <a:t>2019): </a:t>
            </a:r>
            <a:r>
              <a:rPr lang="en-FR" sz="1200" u="sng" kern="1200">
                <a:solidFill>
                  <a:schemeClr val="tx1"/>
                </a:solidFill>
                <a:effectLst/>
                <a:latin typeface="+mn-lt"/>
                <a:ea typeface="+mn-ea"/>
                <a:cs typeface="+mn-cs"/>
                <a:hlinkClick r:id="rId3"/>
              </a:rPr>
              <a:t>http://www.unwomen.org/en/digital-library/publications/2019/03/handbook-addressing-violence-and-harassment-against-women-in-the-world-of-work</a:t>
            </a:r>
            <a:endParaRPr lang="en-FR" sz="1200" kern="1200">
              <a:solidFill>
                <a:schemeClr val="tx1"/>
              </a:solidFill>
              <a:effectLst/>
              <a:latin typeface="+mn-lt"/>
              <a:ea typeface="+mn-ea"/>
              <a:cs typeface="+mn-cs"/>
            </a:endParaRPr>
          </a:p>
          <a:p>
            <a:r>
              <a:rPr lang="en-GB" b="0" dirty="0"/>
              <a:t>(available in English and Turkish)</a:t>
            </a:r>
          </a:p>
        </p:txBody>
      </p:sp>
      <p:sp>
        <p:nvSpPr>
          <p:cNvPr id="4" name="Slide Number Placeholder 3"/>
          <p:cNvSpPr>
            <a:spLocks noGrp="1"/>
          </p:cNvSpPr>
          <p:nvPr>
            <p:ph type="sldNum" sz="quarter" idx="5"/>
          </p:nvPr>
        </p:nvSpPr>
        <p:spPr/>
        <p:txBody>
          <a:bodyPr/>
          <a:lstStyle/>
          <a:p>
            <a:fld id="{4D9509DA-1C93-5940-9127-F497DC310D5A}" type="slidenum">
              <a:rPr lang="en-GB" smtClean="0"/>
              <a:t>24</a:t>
            </a:fld>
            <a:endParaRPr lang="en-GB" dirty="0"/>
          </a:p>
        </p:txBody>
      </p:sp>
    </p:spTree>
    <p:extLst>
      <p:ext uri="{BB962C8B-B14F-4D97-AF65-F5344CB8AC3E}">
        <p14:creationId xmlns:p14="http://schemas.microsoft.com/office/powerpoint/2010/main" val="1862306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b="1"/>
          </a:p>
          <a:p>
            <a:r>
              <a:rPr lang="en-FR" b="0"/>
              <a:t>This next session is an optional group work activity in two parts. </a:t>
            </a:r>
          </a:p>
          <a:p>
            <a:endParaRPr lang="en-FR" b="0"/>
          </a:p>
          <a:p>
            <a:r>
              <a:rPr lang="en-FR" b="0"/>
              <a:t>Even if there is not sufficient time to run th</a:t>
            </a:r>
            <a:r>
              <a:rPr lang="en-GB" b="0" dirty="0"/>
              <a:t>is</a:t>
            </a:r>
            <a:r>
              <a:rPr lang="en-FR" b="0"/>
              <a:t> activity, it is recommended that tutors </a:t>
            </a:r>
            <a:r>
              <a:rPr lang="fr-CH" b="0" dirty="0"/>
              <a:t>lead</a:t>
            </a:r>
            <a:r>
              <a:rPr lang="en-FR" b="0"/>
              <a:t> a short brainstrom with partic</a:t>
            </a:r>
            <a:r>
              <a:rPr lang="fr-CH" b="0" dirty="0"/>
              <a:t>i</a:t>
            </a:r>
            <a:r>
              <a:rPr lang="en-FR" b="0"/>
              <a:t>pants about why GBVH is a trade union issue and why trade unions have an important role to play in preventing and addressing GBVH in the world of work. During the subsequent modules, the training will be looking in more detail at trade union roles and how they can help address the silence and and culture of impunity that often surrounds GBVH.</a:t>
            </a:r>
          </a:p>
        </p:txBody>
      </p:sp>
      <p:sp>
        <p:nvSpPr>
          <p:cNvPr id="4" name="Slide Number Placeholder 3"/>
          <p:cNvSpPr>
            <a:spLocks noGrp="1"/>
          </p:cNvSpPr>
          <p:nvPr>
            <p:ph type="sldNum" sz="quarter" idx="5"/>
          </p:nvPr>
        </p:nvSpPr>
        <p:spPr/>
        <p:txBody>
          <a:bodyPr/>
          <a:lstStyle/>
          <a:p>
            <a:fld id="{F38F8203-6621-D34C-857E-2694C9DE19C5}" type="slidenum">
              <a:rPr lang="en-FR" smtClean="0"/>
              <a:t>25</a:t>
            </a:fld>
            <a:endParaRPr lang="en-FR"/>
          </a:p>
        </p:txBody>
      </p:sp>
    </p:spTree>
    <p:extLst>
      <p:ext uri="{BB962C8B-B14F-4D97-AF65-F5344CB8AC3E}">
        <p14:creationId xmlns:p14="http://schemas.microsoft.com/office/powerpoint/2010/main" val="3300251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b="1"/>
          </a:p>
          <a:p>
            <a:pPr marL="0" marR="0" lvl="0" indent="0" algn="l" defTabSz="914400" rtl="0" eaLnBrk="1" fontAlgn="auto" latinLnBrk="0" hangingPunct="1">
              <a:lnSpc>
                <a:spcPct val="100000"/>
              </a:lnSpc>
              <a:spcBef>
                <a:spcPts val="0"/>
              </a:spcBef>
              <a:spcAft>
                <a:spcPts val="0"/>
              </a:spcAft>
              <a:buClrTx/>
              <a:buSzTx/>
              <a:buFontTx/>
              <a:buNone/>
              <a:tabLst/>
              <a:defRPr/>
            </a:pPr>
            <a:r>
              <a:rPr lang="en-FR"/>
              <a:t>See Group Work Activity 3 (optional). </a:t>
            </a:r>
          </a:p>
          <a:p>
            <a:endParaRPr lang="en-FR" b="1"/>
          </a:p>
          <a:p>
            <a:endParaRPr lang="en-FR" b="1"/>
          </a:p>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26</a:t>
            </a:fld>
            <a:endParaRPr lang="en-FR"/>
          </a:p>
        </p:txBody>
      </p:sp>
    </p:spTree>
    <p:extLst>
      <p:ext uri="{BB962C8B-B14F-4D97-AF65-F5344CB8AC3E}">
        <p14:creationId xmlns:p14="http://schemas.microsoft.com/office/powerpoint/2010/main" val="4286936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27</a:t>
            </a:fld>
            <a:endParaRPr lang="en-FR"/>
          </a:p>
        </p:txBody>
      </p:sp>
    </p:spTree>
    <p:extLst>
      <p:ext uri="{BB962C8B-B14F-4D97-AF65-F5344CB8AC3E}">
        <p14:creationId xmlns:p14="http://schemas.microsoft.com/office/powerpoint/2010/main" val="444589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a:p>
          <a:p>
            <a:pPr marL="0" marR="0" lvl="0" indent="0" algn="l" defTabSz="914400" rtl="0" eaLnBrk="1" fontAlgn="auto" latinLnBrk="0" hangingPunct="1">
              <a:lnSpc>
                <a:spcPct val="100000"/>
              </a:lnSpc>
              <a:spcBef>
                <a:spcPts val="0"/>
              </a:spcBef>
              <a:spcAft>
                <a:spcPts val="0"/>
              </a:spcAft>
              <a:buClrTx/>
              <a:buSzTx/>
              <a:buFontTx/>
              <a:buNone/>
              <a:tabLst/>
              <a:defRPr/>
            </a:pPr>
            <a:r>
              <a:rPr lang="en-FR"/>
              <a:t>See Distance Learning Activity 1 in the training materials.</a:t>
            </a:r>
          </a:p>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28</a:t>
            </a:fld>
            <a:endParaRPr lang="en-FR"/>
          </a:p>
        </p:txBody>
      </p:sp>
    </p:spTree>
    <p:extLst>
      <p:ext uri="{BB962C8B-B14F-4D97-AF65-F5344CB8AC3E}">
        <p14:creationId xmlns:p14="http://schemas.microsoft.com/office/powerpoint/2010/main" val="277677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a:p>
          <a:p>
            <a:r>
              <a:rPr lang="en-FR"/>
              <a:t>You could also draw up a short ev</a:t>
            </a:r>
            <a:r>
              <a:rPr lang="fr-CH" dirty="0"/>
              <a:t>a</a:t>
            </a:r>
            <a:r>
              <a:rPr lang="en-FR"/>
              <a:t>luation form or a short evaluation in </a:t>
            </a:r>
            <a:r>
              <a:rPr lang="fr-CH" dirty="0"/>
              <a:t>G</a:t>
            </a:r>
            <a:r>
              <a:rPr lang="en-FR"/>
              <a:t>oo</a:t>
            </a:r>
            <a:r>
              <a:rPr lang="fr-CH" dirty="0"/>
              <a:t>g</a:t>
            </a:r>
            <a:r>
              <a:rPr lang="en-FR"/>
              <a:t>le docs. A more detailed evaluation will be held at the end of Module 3.</a:t>
            </a:r>
          </a:p>
        </p:txBody>
      </p:sp>
      <p:sp>
        <p:nvSpPr>
          <p:cNvPr id="4" name="Slide Number Placeholder 3"/>
          <p:cNvSpPr>
            <a:spLocks noGrp="1"/>
          </p:cNvSpPr>
          <p:nvPr>
            <p:ph type="sldNum" sz="quarter" idx="5"/>
          </p:nvPr>
        </p:nvSpPr>
        <p:spPr/>
        <p:txBody>
          <a:bodyPr/>
          <a:lstStyle/>
          <a:p>
            <a:fld id="{F38F8203-6621-D34C-857E-2694C9DE19C5}" type="slidenum">
              <a:rPr lang="en-FR" smtClean="0"/>
              <a:t>29</a:t>
            </a:fld>
            <a:endParaRPr lang="en-FR"/>
          </a:p>
        </p:txBody>
      </p:sp>
    </p:spTree>
    <p:extLst>
      <p:ext uri="{BB962C8B-B14F-4D97-AF65-F5344CB8AC3E}">
        <p14:creationId xmlns:p14="http://schemas.microsoft.com/office/powerpoint/2010/main" val="214902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3</a:t>
            </a:fld>
            <a:endParaRPr lang="en-FR"/>
          </a:p>
        </p:txBody>
      </p:sp>
    </p:spTree>
    <p:extLst>
      <p:ext uri="{BB962C8B-B14F-4D97-AF65-F5344CB8AC3E}">
        <p14:creationId xmlns:p14="http://schemas.microsoft.com/office/powerpoint/2010/main" val="3169497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30</a:t>
            </a:fld>
            <a:endParaRPr lang="en-FR"/>
          </a:p>
        </p:txBody>
      </p:sp>
    </p:spTree>
    <p:extLst>
      <p:ext uri="{BB962C8B-B14F-4D97-AF65-F5344CB8AC3E}">
        <p14:creationId xmlns:p14="http://schemas.microsoft.com/office/powerpoint/2010/main" val="1102682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31</a:t>
            </a:fld>
            <a:endParaRPr lang="en-FR"/>
          </a:p>
        </p:txBody>
      </p:sp>
    </p:spTree>
    <p:extLst>
      <p:ext uri="{BB962C8B-B14F-4D97-AF65-F5344CB8AC3E}">
        <p14:creationId xmlns:p14="http://schemas.microsoft.com/office/powerpoint/2010/main" val="2866197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a:p>
          <a:p>
            <a:r>
              <a:rPr lang="en-FR"/>
              <a:t>A good way to check in with participants is to ask them to </a:t>
            </a:r>
            <a:r>
              <a:rPr lang="fr-CH" dirty="0"/>
              <a:t>relate</a:t>
            </a:r>
            <a:r>
              <a:rPr lang="en-FR"/>
              <a:t> one thing they have done since the last training session in either union work or their personal lives to use t</a:t>
            </a:r>
            <a:r>
              <a:rPr lang="en-GB" dirty="0"/>
              <a:t>he</a:t>
            </a:r>
            <a:r>
              <a:rPr lang="en-FR"/>
              <a:t> learning from the first module and address the issue of GBVH. </a:t>
            </a:r>
          </a:p>
        </p:txBody>
      </p:sp>
      <p:sp>
        <p:nvSpPr>
          <p:cNvPr id="4" name="Slide Number Placeholder 3"/>
          <p:cNvSpPr>
            <a:spLocks noGrp="1"/>
          </p:cNvSpPr>
          <p:nvPr>
            <p:ph type="sldNum" sz="quarter" idx="5"/>
          </p:nvPr>
        </p:nvSpPr>
        <p:spPr/>
        <p:txBody>
          <a:bodyPr/>
          <a:lstStyle/>
          <a:p>
            <a:fld id="{930504F1-D538-2A4F-809D-5D6AAFBC56F6}" type="slidenum">
              <a:rPr lang="en-FR" smtClean="0"/>
              <a:t>32</a:t>
            </a:fld>
            <a:endParaRPr lang="en-FR"/>
          </a:p>
        </p:txBody>
      </p:sp>
    </p:spTree>
    <p:extLst>
      <p:ext uri="{BB962C8B-B14F-4D97-AF65-F5344CB8AC3E}">
        <p14:creationId xmlns:p14="http://schemas.microsoft.com/office/powerpoint/2010/main" val="1527232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33</a:t>
            </a:fld>
            <a:endParaRPr lang="en-FR"/>
          </a:p>
        </p:txBody>
      </p:sp>
    </p:spTree>
    <p:extLst>
      <p:ext uri="{BB962C8B-B14F-4D97-AF65-F5344CB8AC3E}">
        <p14:creationId xmlns:p14="http://schemas.microsoft.com/office/powerpoint/2010/main" val="2562204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notes:</a:t>
            </a:r>
          </a:p>
          <a:p>
            <a:endParaRPr lang="en-GB" dirty="0"/>
          </a:p>
          <a:p>
            <a:r>
              <a:rPr lang="en-GB" dirty="0"/>
              <a:t>Read and disseminate Briefing 1 on risks of GBVH in examples of how they can be mitigated, which draws on evidence from IndustriALL’s research.</a:t>
            </a:r>
            <a:endParaRPr lang="en-GB" u="sng" dirty="0"/>
          </a:p>
          <a:p>
            <a:pPr marL="0" indent="0">
              <a:buFontTx/>
              <a:buNone/>
            </a:pPr>
            <a:r>
              <a:rPr lang="en-GB" u="none" dirty="0"/>
              <a:t>See also: ILO, </a:t>
            </a:r>
            <a:r>
              <a:rPr lang="en-FR" sz="1200"/>
              <a:t>2020. </a:t>
            </a:r>
            <a:r>
              <a:rPr lang="en-GB" sz="1200" dirty="0">
                <a:solidFill>
                  <a:srgbClr val="191741"/>
                </a:solidFill>
              </a:rPr>
              <a:t>Safe and healthy working </a:t>
            </a:r>
            <a:r>
              <a:rPr lang="en-GB" sz="1200" dirty="0"/>
              <a:t>environments free from </a:t>
            </a:r>
            <a:r>
              <a:rPr lang="en-GB" sz="1200" dirty="0">
                <a:solidFill>
                  <a:srgbClr val="191741"/>
                </a:solidFill>
              </a:rPr>
              <a:t>violence and harassment. https://www.ilo.org/global/topics/safety-and-health-at-work/resources-library/publications/WCMS_751832/lang--en/index.html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19174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19174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19174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171450" indent="-171450">
              <a:buFont typeface="Arial" panose="020B0604020202020204" pitchFamily="34" charset="0"/>
              <a:buChar char="•"/>
            </a:pPr>
            <a:endParaRPr lang="en-FR" u="none"/>
          </a:p>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34</a:t>
            </a:fld>
            <a:endParaRPr lang="en-FR"/>
          </a:p>
        </p:txBody>
      </p:sp>
    </p:spTree>
    <p:extLst>
      <p:ext uri="{BB962C8B-B14F-4D97-AF65-F5344CB8AC3E}">
        <p14:creationId xmlns:p14="http://schemas.microsoft.com/office/powerpoint/2010/main" val="4045006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notes:</a:t>
            </a:r>
          </a:p>
          <a:p>
            <a:endParaRPr lang="en-GB" dirty="0"/>
          </a:p>
          <a:p>
            <a:r>
              <a:rPr lang="en-GB" dirty="0"/>
              <a:t>Be familiar with main steps involved in risk assessments: </a:t>
            </a:r>
            <a:endParaRPr lang="en-FR"/>
          </a:p>
          <a:p>
            <a:pPr marL="171450" lvl="0" indent="-171450">
              <a:buFont typeface="Arial" panose="020B0604020202020204" pitchFamily="34" charset="0"/>
              <a:buChar char="•"/>
            </a:pPr>
            <a:r>
              <a:rPr lang="en-US" dirty="0"/>
              <a:t>Hazard identification: potential hazards or risks are identified </a:t>
            </a:r>
            <a:endParaRPr lang="en-FR"/>
          </a:p>
          <a:p>
            <a:pPr marL="171450" lvl="0" indent="-171450">
              <a:buFont typeface="Arial" panose="020B0604020202020204" pitchFamily="34" charset="0"/>
              <a:buChar char="•"/>
            </a:pPr>
            <a:r>
              <a:rPr lang="en-US" dirty="0"/>
              <a:t>Risk assessment: an assessment is carried out of the seriousness of the risk and who might be harmed </a:t>
            </a:r>
            <a:endParaRPr lang="en-FR"/>
          </a:p>
          <a:p>
            <a:pPr marL="171450" lvl="0" indent="-171450">
              <a:buFont typeface="Arial" panose="020B0604020202020204" pitchFamily="34" charset="0"/>
              <a:buChar char="•"/>
            </a:pPr>
            <a:r>
              <a:rPr lang="en-US" dirty="0"/>
              <a:t>Implementation of solutions: measures to mitigate risks are identified</a:t>
            </a:r>
            <a:endParaRPr lang="en-FR"/>
          </a:p>
          <a:p>
            <a:pPr marL="171450" lvl="0" indent="-171450">
              <a:buFont typeface="Arial" panose="020B0604020202020204" pitchFamily="34" charset="0"/>
              <a:buChar char="•"/>
            </a:pPr>
            <a:r>
              <a:rPr lang="en-US" dirty="0"/>
              <a:t>Monitoring: including records of findings of the risk assessment and its implementation</a:t>
            </a:r>
            <a:endParaRPr lang="en-FR"/>
          </a:p>
          <a:p>
            <a:pPr marL="171450" indent="-171450">
              <a:buFont typeface="Arial" panose="020B0604020202020204" pitchFamily="34" charset="0"/>
              <a:buChar char="•"/>
            </a:pPr>
            <a:r>
              <a:rPr lang="en-US" dirty="0"/>
              <a:t>Review: of the risk assessment and progress in implementing the measures introduced to mitigate the risk</a:t>
            </a:r>
            <a:r>
              <a:rPr lang="en-FR"/>
              <a:t> </a:t>
            </a:r>
          </a:p>
          <a:p>
            <a:pPr marL="0" indent="0">
              <a:buFontTx/>
              <a:buNone/>
            </a:pPr>
            <a:r>
              <a:rPr lang="en-US" dirty="0"/>
              <a:t>ILO, A 5 step guide for employers, workers and their representatives on conducting workplace risk assessments. Available in multiple languages: </a:t>
            </a:r>
            <a:r>
              <a:rPr lang="en-GB" u="sng" dirty="0">
                <a:hlinkClick r:id="rId3"/>
              </a:rPr>
              <a:t>https://www.ilo.org/safework/info/publications/WCMS_232886/lang--en/index.htm</a:t>
            </a:r>
            <a:endParaRPr lang="en-GB" u="sng" dirty="0"/>
          </a:p>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35</a:t>
            </a:fld>
            <a:endParaRPr lang="en-FR"/>
          </a:p>
        </p:txBody>
      </p:sp>
    </p:spTree>
    <p:extLst>
      <p:ext uri="{BB962C8B-B14F-4D97-AF65-F5344CB8AC3E}">
        <p14:creationId xmlns:p14="http://schemas.microsoft.com/office/powerpoint/2010/main" val="1423804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R" b="1"/>
              <a:t>Tutor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FR"/>
          </a:p>
          <a:p>
            <a:pPr marL="0" marR="0" lvl="0" indent="0" algn="l" defTabSz="914400" rtl="0" eaLnBrk="1" fontAlgn="auto" latinLnBrk="0" hangingPunct="1">
              <a:lnSpc>
                <a:spcPct val="100000"/>
              </a:lnSpc>
              <a:spcBef>
                <a:spcPts val="0"/>
              </a:spcBef>
              <a:spcAft>
                <a:spcPts val="0"/>
              </a:spcAft>
              <a:buClrTx/>
              <a:buSzTx/>
              <a:buFontTx/>
              <a:buNone/>
              <a:tabLst/>
              <a:defRPr/>
            </a:pPr>
            <a:r>
              <a:rPr lang="en-FR"/>
              <a:t>See Group Work Activity 1 in the training materials. This is an optional activity to be used if there is sufficient time. Alternatively</a:t>
            </a:r>
            <a:r>
              <a:rPr lang="fr-CH" dirty="0"/>
              <a:t>,</a:t>
            </a:r>
            <a:r>
              <a:rPr lang="en-FR"/>
              <a:t> it could be introduced as a practical task </a:t>
            </a:r>
            <a:r>
              <a:rPr lang="en-GB" noProof="0" dirty="0"/>
              <a:t>which</a:t>
            </a:r>
            <a:r>
              <a:rPr lang="en-FR"/>
              <a:t> partic</a:t>
            </a:r>
            <a:r>
              <a:rPr lang="fr-CH" dirty="0"/>
              <a:t>i</a:t>
            </a:r>
            <a:r>
              <a:rPr lang="en-FR"/>
              <a:t>pants could carry out in their own workplaces.</a:t>
            </a:r>
          </a:p>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36</a:t>
            </a:fld>
            <a:endParaRPr lang="en-FR"/>
          </a:p>
        </p:txBody>
      </p:sp>
    </p:spTree>
    <p:extLst>
      <p:ext uri="{BB962C8B-B14F-4D97-AF65-F5344CB8AC3E}">
        <p14:creationId xmlns:p14="http://schemas.microsoft.com/office/powerpoint/2010/main" val="2874787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b="1"/>
          </a:p>
          <a:p>
            <a:endParaRPr lang="en-FR"/>
          </a:p>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37</a:t>
            </a:fld>
            <a:endParaRPr lang="en-FR"/>
          </a:p>
        </p:txBody>
      </p:sp>
    </p:spTree>
    <p:extLst>
      <p:ext uri="{BB962C8B-B14F-4D97-AF65-F5344CB8AC3E}">
        <p14:creationId xmlns:p14="http://schemas.microsoft.com/office/powerpoint/2010/main" val="1609561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Tutor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FR"/>
              <a:t>The following slides (9-13)  can be used in the training to show participants why prevention and risk assessment are important new issues. They set out what is contained in C190 and R206 and how these can be important tools for prevention in the workplace (and building into workplace policies and collective bargaining agreements). At the end of the training pack</a:t>
            </a:r>
            <a:r>
              <a:rPr lang="fr-CH" dirty="0"/>
              <a:t>,</a:t>
            </a:r>
            <a:r>
              <a:rPr lang="en-FR"/>
              <a:t> there is a Briefing on risk assessment, including the steps involved and practical examples of how risks can be mitigated.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FR"/>
          </a:p>
          <a:p>
            <a:pPr marL="0" marR="0" lvl="0" indent="0" algn="l" defTabSz="914400" rtl="0" eaLnBrk="1" fontAlgn="auto" latinLnBrk="0" hangingPunct="1">
              <a:lnSpc>
                <a:spcPct val="100000"/>
              </a:lnSpc>
              <a:spcBef>
                <a:spcPts val="0"/>
              </a:spcBef>
              <a:spcAft>
                <a:spcPts val="0"/>
              </a:spcAft>
              <a:buClrTx/>
              <a:buSzTx/>
              <a:buFontTx/>
              <a:buNone/>
              <a:tabLst/>
              <a:defRPr/>
            </a:pPr>
            <a:r>
              <a:rPr lang="en-FR"/>
              <a:t>Relevant parts are in</a:t>
            </a:r>
            <a:r>
              <a:rPr lang="fr-CH" dirty="0"/>
              <a:t> </a:t>
            </a:r>
            <a:r>
              <a:rPr lang="en-FR"/>
              <a:t>bold red. </a:t>
            </a:r>
          </a:p>
          <a:p>
            <a:endParaRPr lang="en-FR"/>
          </a:p>
        </p:txBody>
      </p:sp>
      <p:sp>
        <p:nvSpPr>
          <p:cNvPr id="4" name="Slide Number Placeholder 3"/>
          <p:cNvSpPr>
            <a:spLocks noGrp="1"/>
          </p:cNvSpPr>
          <p:nvPr>
            <p:ph type="sldNum" sz="quarter" idx="5"/>
          </p:nvPr>
        </p:nvSpPr>
        <p:spPr/>
        <p:txBody>
          <a:bodyPr/>
          <a:lstStyle/>
          <a:p>
            <a:fld id="{4F538CF7-AA1A-CB4E-A353-384120CA2C39}" type="slidenum">
              <a:rPr lang="en-FR" smtClean="0"/>
              <a:t>38</a:t>
            </a:fld>
            <a:endParaRPr lang="en-FR"/>
          </a:p>
        </p:txBody>
      </p:sp>
    </p:spTree>
    <p:extLst>
      <p:ext uri="{BB962C8B-B14F-4D97-AF65-F5344CB8AC3E}">
        <p14:creationId xmlns:p14="http://schemas.microsoft.com/office/powerpoint/2010/main" val="483393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9EC7C9D1-32A0-9548-85D7-AA78E1794FD6}" type="slidenum">
              <a:rPr lang="en-FR" smtClean="0"/>
              <a:t>39</a:t>
            </a:fld>
            <a:endParaRPr lang="en-FR"/>
          </a:p>
        </p:txBody>
      </p:sp>
    </p:spTree>
    <p:extLst>
      <p:ext uri="{BB962C8B-B14F-4D97-AF65-F5344CB8AC3E}">
        <p14:creationId xmlns:p14="http://schemas.microsoft.com/office/powerpoint/2010/main" val="321610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4</a:t>
            </a:fld>
            <a:endParaRPr lang="en-FR"/>
          </a:p>
        </p:txBody>
      </p:sp>
    </p:spTree>
    <p:extLst>
      <p:ext uri="{BB962C8B-B14F-4D97-AF65-F5344CB8AC3E}">
        <p14:creationId xmlns:p14="http://schemas.microsoft.com/office/powerpoint/2010/main" val="1393824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40</a:t>
            </a:fld>
            <a:endParaRPr lang="en-FR"/>
          </a:p>
        </p:txBody>
      </p:sp>
    </p:spTree>
    <p:extLst>
      <p:ext uri="{BB962C8B-B14F-4D97-AF65-F5344CB8AC3E}">
        <p14:creationId xmlns:p14="http://schemas.microsoft.com/office/powerpoint/2010/main" val="1774230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b="0"/>
          </a:p>
          <a:p>
            <a:endParaRPr lang="en-FR"/>
          </a:p>
          <a:p>
            <a:endParaRPr lang="en-FR"/>
          </a:p>
        </p:txBody>
      </p:sp>
      <p:sp>
        <p:nvSpPr>
          <p:cNvPr id="4" name="Slide Number Placeholder 3"/>
          <p:cNvSpPr>
            <a:spLocks noGrp="1"/>
          </p:cNvSpPr>
          <p:nvPr>
            <p:ph type="sldNum" sz="quarter" idx="5"/>
          </p:nvPr>
        </p:nvSpPr>
        <p:spPr/>
        <p:txBody>
          <a:bodyPr/>
          <a:lstStyle/>
          <a:p>
            <a:fld id="{4F538CF7-AA1A-CB4E-A353-384120CA2C39}" type="slidenum">
              <a:rPr lang="en-FR" smtClean="0"/>
              <a:t>41</a:t>
            </a:fld>
            <a:endParaRPr lang="en-FR"/>
          </a:p>
        </p:txBody>
      </p:sp>
    </p:spTree>
    <p:extLst>
      <p:ext uri="{BB962C8B-B14F-4D97-AF65-F5344CB8AC3E}">
        <p14:creationId xmlns:p14="http://schemas.microsoft.com/office/powerpoint/2010/main" val="1149828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sz="1200" b="1"/>
              <a:t>Tutor notes:</a:t>
            </a:r>
          </a:p>
          <a:p>
            <a:endParaRPr lang="en-FR" sz="1200"/>
          </a:p>
          <a:p>
            <a:r>
              <a:rPr lang="en-FR" sz="1200"/>
              <a:t>The concept of psychosocial risks may be a new for participants. As it is referred to in C</a:t>
            </a:r>
            <a:r>
              <a:rPr lang="en-GB" sz="1200" noProof="0" dirty="0"/>
              <a:t>190</a:t>
            </a:r>
            <a:r>
              <a:rPr lang="fr-CH" sz="1200" dirty="0"/>
              <a:t>,</a:t>
            </a:r>
            <a:r>
              <a:rPr lang="en-FR" sz="1200"/>
              <a:t> it is important to at least give participants an idea of what it covers. Put simply</a:t>
            </a:r>
            <a:r>
              <a:rPr lang="fr-CH" sz="1200" dirty="0"/>
              <a:t>,</a:t>
            </a:r>
            <a:r>
              <a:rPr lang="en-FR" sz="1200"/>
              <a:t> these are issues related to the work environment, working conditions and human/social factors. For example, excessive workloads that arise from unrealistic or excessive prodution targets in garments and electronics factories may result in stress at work and this can lead to verbal abuse or threats as supervisors try to get workers to produce more than has been agreed in their target. Poor communications can lead to a toxic and stressful working environment, which in turn is likely to fuel mistrust, disrespect and harassment.</a:t>
            </a:r>
          </a:p>
          <a:p>
            <a:endParaRPr lang="en-FR" sz="1200"/>
          </a:p>
          <a:p>
            <a:pPr marL="171450" indent="-171450">
              <a:buFont typeface="Arial" panose="020B0604020202020204" pitchFamily="34" charset="0"/>
              <a:buChar char="•"/>
            </a:pPr>
            <a:r>
              <a:rPr lang="en-FR" sz="1200" b="1"/>
              <a:t>See also </a:t>
            </a:r>
            <a:r>
              <a:rPr lang="en-GB" sz="1200" b="1" dirty="0"/>
              <a:t>Briefing 3: What do ILO C190 / R206 say about risk assessment?</a:t>
            </a:r>
            <a:endParaRPr lang="en-FR" sz="1200" b="1"/>
          </a:p>
        </p:txBody>
      </p:sp>
      <p:sp>
        <p:nvSpPr>
          <p:cNvPr id="4" name="Slide Number Placeholder 3"/>
          <p:cNvSpPr>
            <a:spLocks noGrp="1"/>
          </p:cNvSpPr>
          <p:nvPr>
            <p:ph type="sldNum" sz="quarter" idx="5"/>
          </p:nvPr>
        </p:nvSpPr>
        <p:spPr/>
        <p:txBody>
          <a:bodyPr/>
          <a:lstStyle/>
          <a:p>
            <a:fld id="{9EC7C9D1-32A0-9548-85D7-AA78E1794FD6}" type="slidenum">
              <a:rPr lang="en-FR" smtClean="0"/>
              <a:t>42</a:t>
            </a:fld>
            <a:endParaRPr lang="en-FR"/>
          </a:p>
        </p:txBody>
      </p:sp>
    </p:spTree>
    <p:extLst>
      <p:ext uri="{BB962C8B-B14F-4D97-AF65-F5344CB8AC3E}">
        <p14:creationId xmlns:p14="http://schemas.microsoft.com/office/powerpoint/2010/main" val="38136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b="1"/>
          </a:p>
          <a:p>
            <a:pPr marL="171450" indent="-171450">
              <a:buFont typeface="Arial" panose="020B0604020202020204" pitchFamily="34" charset="0"/>
              <a:buChar char="•"/>
            </a:pPr>
            <a:r>
              <a:rPr lang="en-GB" b="1" dirty="0"/>
              <a:t>Read, refer to  and circulate Briefing 1: Risks of GBVH in the mining, garments and electronics sectors: examples from IndustriALL's research</a:t>
            </a:r>
            <a:endParaRPr lang="en-FR" b="1"/>
          </a:p>
        </p:txBody>
      </p:sp>
      <p:sp>
        <p:nvSpPr>
          <p:cNvPr id="4" name="Slide Number Placeholder 3"/>
          <p:cNvSpPr>
            <a:spLocks noGrp="1"/>
          </p:cNvSpPr>
          <p:nvPr>
            <p:ph type="sldNum" sz="quarter" idx="5"/>
          </p:nvPr>
        </p:nvSpPr>
        <p:spPr/>
        <p:txBody>
          <a:bodyPr/>
          <a:lstStyle/>
          <a:p>
            <a:fld id="{930504F1-D538-2A4F-809D-5D6AAFBC56F6}" type="slidenum">
              <a:rPr lang="en-FR" smtClean="0"/>
              <a:t>43</a:t>
            </a:fld>
            <a:endParaRPr lang="en-FR"/>
          </a:p>
        </p:txBody>
      </p:sp>
    </p:spTree>
    <p:extLst>
      <p:ext uri="{BB962C8B-B14F-4D97-AF65-F5344CB8AC3E}">
        <p14:creationId xmlns:p14="http://schemas.microsoft.com/office/powerpoint/2010/main" val="2941626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a:p>
          <a:p>
            <a:r>
              <a:rPr lang="en-FR" b="1"/>
              <a:t>See Group Work 1 activity in the training materials. </a:t>
            </a:r>
          </a:p>
          <a:p>
            <a:pPr marL="171450" indent="-171450">
              <a:buFont typeface="Arial" panose="020B0604020202020204" pitchFamily="34" charset="0"/>
              <a:buChar char="•"/>
            </a:pPr>
            <a:r>
              <a:rPr lang="en-FR"/>
              <a:t>Case studies 1-3 are sector specific. </a:t>
            </a:r>
          </a:p>
          <a:p>
            <a:pPr marL="171450" indent="-171450">
              <a:buFont typeface="Arial" panose="020B0604020202020204" pitchFamily="34" charset="0"/>
              <a:buChar char="•"/>
            </a:pPr>
            <a:r>
              <a:rPr lang="en-FR"/>
              <a:t>Case studies 4, 5 &amp; 6 can be used and adapted to any sector.</a:t>
            </a:r>
          </a:p>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44</a:t>
            </a:fld>
            <a:endParaRPr lang="en-FR"/>
          </a:p>
        </p:txBody>
      </p:sp>
    </p:spTree>
    <p:extLst>
      <p:ext uri="{BB962C8B-B14F-4D97-AF65-F5344CB8AC3E}">
        <p14:creationId xmlns:p14="http://schemas.microsoft.com/office/powerpoint/2010/main" val="2892304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Tutor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Finish the session with a summary of IndustriALL’s research on GBVH.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Refer to examples in Briefing 1: Risks of GBVH in the garments, mining and electronics sectors: examples from IndustriALL's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There are three slides summarising the risks and examples in each sector – use the slide(s) that is relevant to the sector(s) you are training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FR" b="0"/>
          </a:p>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45</a:t>
            </a:fld>
            <a:endParaRPr lang="en-FR"/>
          </a:p>
        </p:txBody>
      </p:sp>
    </p:spTree>
    <p:extLst>
      <p:ext uri="{BB962C8B-B14F-4D97-AF65-F5344CB8AC3E}">
        <p14:creationId xmlns:p14="http://schemas.microsoft.com/office/powerpoint/2010/main" val="42506376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tutor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46</a:t>
            </a:fld>
            <a:endParaRPr lang="en-FR"/>
          </a:p>
        </p:txBody>
      </p:sp>
    </p:spTree>
    <p:extLst>
      <p:ext uri="{BB962C8B-B14F-4D97-AF65-F5344CB8AC3E}">
        <p14:creationId xmlns:p14="http://schemas.microsoft.com/office/powerpoint/2010/main" val="41291167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47</a:t>
            </a:fld>
            <a:endParaRPr lang="en-FR"/>
          </a:p>
        </p:txBody>
      </p:sp>
    </p:spTree>
    <p:extLst>
      <p:ext uri="{BB962C8B-B14F-4D97-AF65-F5344CB8AC3E}">
        <p14:creationId xmlns:p14="http://schemas.microsoft.com/office/powerpoint/2010/main" val="2297099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48</a:t>
            </a:fld>
            <a:endParaRPr lang="en-FR"/>
          </a:p>
        </p:txBody>
      </p:sp>
    </p:spTree>
    <p:extLst>
      <p:ext uri="{BB962C8B-B14F-4D97-AF65-F5344CB8AC3E}">
        <p14:creationId xmlns:p14="http://schemas.microsoft.com/office/powerpoint/2010/main" val="26391917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a:p>
          <a:p>
            <a:pPr marL="171450" indent="-171450">
              <a:buFont typeface="Arial" panose="020B0604020202020204" pitchFamily="34" charset="0"/>
              <a:buChar char="•"/>
            </a:pPr>
            <a:r>
              <a:rPr lang="en-FR" b="1"/>
              <a:t>Read and disseminate Briefing 2 Carrying out gender-responsive risk assessments. </a:t>
            </a:r>
          </a:p>
        </p:txBody>
      </p:sp>
      <p:sp>
        <p:nvSpPr>
          <p:cNvPr id="4" name="Slide Number Placeholder 3"/>
          <p:cNvSpPr>
            <a:spLocks noGrp="1"/>
          </p:cNvSpPr>
          <p:nvPr>
            <p:ph type="sldNum" sz="quarter" idx="5"/>
          </p:nvPr>
        </p:nvSpPr>
        <p:spPr/>
        <p:txBody>
          <a:bodyPr/>
          <a:lstStyle/>
          <a:p>
            <a:fld id="{930504F1-D538-2A4F-809D-5D6AAFBC56F6}" type="slidenum">
              <a:rPr lang="en-FR" smtClean="0"/>
              <a:t>49</a:t>
            </a:fld>
            <a:endParaRPr lang="en-FR"/>
          </a:p>
        </p:txBody>
      </p:sp>
    </p:spTree>
    <p:extLst>
      <p:ext uri="{BB962C8B-B14F-4D97-AF65-F5344CB8AC3E}">
        <p14:creationId xmlns:p14="http://schemas.microsoft.com/office/powerpoint/2010/main" val="3812607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 </a:t>
            </a:r>
          </a:p>
          <a:p>
            <a:endParaRPr lang="en-FR" b="1"/>
          </a:p>
          <a:p>
            <a:r>
              <a:rPr lang="en-FR" b="0"/>
              <a:t>At the start of the training give the reasons why this training is a priority for IndustriALL:</a:t>
            </a:r>
          </a:p>
          <a:p>
            <a:endParaRPr lang="en-FR" b="0"/>
          </a:p>
          <a:p>
            <a:r>
              <a:rPr lang="en-FR" b="0"/>
              <a:t>- Violence and harassment </a:t>
            </a:r>
            <a:r>
              <a:rPr lang="fr-CH" b="0" dirty="0"/>
              <a:t>are</a:t>
            </a:r>
            <a:r>
              <a:rPr lang="en-FR" b="0"/>
              <a:t> a growing problem in the world of work</a:t>
            </a:r>
          </a:p>
          <a:p>
            <a:r>
              <a:rPr lang="en-FR" b="0"/>
              <a:t>- There is a lot of silence, and often victim blaming, around the issue; unions often</a:t>
            </a:r>
            <a:r>
              <a:rPr lang="fr-CH" b="0" dirty="0"/>
              <a:t> </a:t>
            </a:r>
            <a:r>
              <a:rPr lang="en-FR" b="0"/>
              <a:t>deny that there is a problem</a:t>
            </a:r>
          </a:p>
          <a:p>
            <a:r>
              <a:rPr lang="en-FR" b="0"/>
              <a:t>- IndustriALL is committed to ending GBVH and to the ratification of the ILO Violence and Harassment Convention No.190</a:t>
            </a:r>
          </a:p>
          <a:p>
            <a:endParaRPr lang="en-FR" b="0"/>
          </a:p>
          <a:p>
            <a:r>
              <a:rPr lang="en-FR" b="0"/>
              <a:t>Ensure that everyone is familiar with and has copies of:</a:t>
            </a:r>
          </a:p>
          <a:p>
            <a:pPr marL="171450" indent="-171450">
              <a:buFont typeface="Arial" panose="020B0604020202020204" pitchFamily="34" charset="0"/>
              <a:buChar char="•"/>
            </a:pPr>
            <a:r>
              <a:rPr lang="en-FR" b="0"/>
              <a:t>Ind</a:t>
            </a:r>
            <a:r>
              <a:rPr lang="fr-CH" b="0" dirty="0"/>
              <a:t>u</a:t>
            </a:r>
            <a:r>
              <a:rPr lang="en-FR" b="0"/>
              <a:t>striALL’s Pledge: </a:t>
            </a:r>
            <a:r>
              <a:rPr lang="en-GB" sz="1200" kern="1200" dirty="0">
                <a:solidFill>
                  <a:schemeClr val="tx1"/>
                </a:solidFill>
                <a:effectLst/>
                <a:latin typeface="+mn-lt"/>
                <a:ea typeface="+mn-ea"/>
                <a:cs typeface="+mn-cs"/>
              </a:rPr>
              <a:t>Violence and harassment against women: NOT IN OUR WORKPLACE,</a:t>
            </a:r>
            <a:r>
              <a:rPr lang="en-FR" sz="1200" kern="1200">
                <a:solidFill>
                  <a:schemeClr val="tx1"/>
                </a:solidFill>
                <a:effectLst/>
                <a:latin typeface="+mn-lt"/>
                <a:ea typeface="+mn-ea"/>
                <a:cs typeface="+mn-cs"/>
              </a:rPr>
              <a:t> </a:t>
            </a:r>
            <a:r>
              <a:rPr lang="en-GB" sz="1200" kern="1200" dirty="0">
                <a:solidFill>
                  <a:schemeClr val="tx1"/>
                </a:solidFill>
                <a:effectLst/>
                <a:latin typeface="+mn-lt"/>
                <a:ea typeface="+mn-ea"/>
                <a:cs typeface="+mn-cs"/>
              </a:rPr>
              <a:t>NOT IN OUR UNION (in English, Spanish, Russian and French). Available at: </a:t>
            </a:r>
            <a:r>
              <a:rPr lang="en-GB" sz="1200" u="sng" kern="1200" dirty="0">
                <a:solidFill>
                  <a:schemeClr val="tx1"/>
                </a:solidFill>
                <a:effectLst/>
                <a:latin typeface="+mn-lt"/>
                <a:ea typeface="+mn-ea"/>
                <a:cs typeface="+mn-cs"/>
                <a:hlinkClick r:id="rId3"/>
              </a:rPr>
              <a:t>http://www.industriall-union.org/unions-around-the-world-take-the-industriall-pledge-to-end-violence-against-women</a:t>
            </a:r>
            <a:endParaRPr lang="en-FR" b="0"/>
          </a:p>
          <a:p>
            <a:pPr marL="171450" indent="-171450">
              <a:buFont typeface="Arial" panose="020B0604020202020204" pitchFamily="34" charset="0"/>
              <a:buChar char="•"/>
            </a:pPr>
            <a:r>
              <a:rPr lang="en-FR" b="0"/>
              <a:t>IndustriALL’s sexual harassment policy:</a:t>
            </a:r>
          </a:p>
          <a:p>
            <a:endParaRPr lang="en-FR" b="1"/>
          </a:p>
          <a:p>
            <a:endParaRPr lang="en-FR"/>
          </a:p>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5</a:t>
            </a:fld>
            <a:endParaRPr lang="en-FR"/>
          </a:p>
        </p:txBody>
      </p:sp>
    </p:spTree>
    <p:extLst>
      <p:ext uri="{BB962C8B-B14F-4D97-AF65-F5344CB8AC3E}">
        <p14:creationId xmlns:p14="http://schemas.microsoft.com/office/powerpoint/2010/main" val="3194099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50</a:t>
            </a:fld>
            <a:endParaRPr lang="en-FR"/>
          </a:p>
        </p:txBody>
      </p:sp>
    </p:spTree>
    <p:extLst>
      <p:ext uri="{BB962C8B-B14F-4D97-AF65-F5344CB8AC3E}">
        <p14:creationId xmlns:p14="http://schemas.microsoft.com/office/powerpoint/2010/main" val="744189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a:t>
            </a:r>
            <a:r>
              <a:rPr lang="en-FR" b="1"/>
              <a:t> notes:</a:t>
            </a:r>
          </a:p>
          <a:p>
            <a:endParaRPr lang="en-FR"/>
          </a:p>
          <a:p>
            <a:r>
              <a:rPr lang="en-FR"/>
              <a:t>Group Work 3 activity sheet can be found in the separate pack of Training Materials. </a:t>
            </a:r>
          </a:p>
          <a:p>
            <a:endParaRPr lang="en-FR"/>
          </a:p>
          <a:p>
            <a:r>
              <a:rPr lang="en-FR"/>
              <a:t>If there is insufficient time to run this activity, tutors are encouraged to </a:t>
            </a:r>
            <a:r>
              <a:rPr lang="fr-CH" dirty="0"/>
              <a:t>lead</a:t>
            </a:r>
            <a:r>
              <a:rPr lang="en-FR"/>
              <a:t> a short brainstorming with participants, using a sample of risk factors on the template.</a:t>
            </a:r>
          </a:p>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51</a:t>
            </a:fld>
            <a:endParaRPr lang="en-FR"/>
          </a:p>
        </p:txBody>
      </p:sp>
    </p:spTree>
    <p:extLst>
      <p:ext uri="{BB962C8B-B14F-4D97-AF65-F5344CB8AC3E}">
        <p14:creationId xmlns:p14="http://schemas.microsoft.com/office/powerpoint/2010/main" val="29121471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52</a:t>
            </a:fld>
            <a:endParaRPr lang="en-FR"/>
          </a:p>
        </p:txBody>
      </p:sp>
    </p:spTree>
    <p:extLst>
      <p:ext uri="{BB962C8B-B14F-4D97-AF65-F5344CB8AC3E}">
        <p14:creationId xmlns:p14="http://schemas.microsoft.com/office/powerpoint/2010/main" val="12211774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a:t>
            </a:r>
            <a:r>
              <a:rPr lang="en-FR" b="1"/>
              <a:t> notes:</a:t>
            </a:r>
          </a:p>
          <a:p>
            <a:endParaRPr lang="en-FR"/>
          </a:p>
          <a:p>
            <a:r>
              <a:rPr lang="en-FR"/>
              <a:t>See the distance learning activity in the training materials. The activity asks participants to review what is in their own workplace (if there is one) and identify where there are gaps. If there is not a workplace policy, participants will look at what should be included in a workplace policy.</a:t>
            </a:r>
          </a:p>
          <a:p>
            <a:endParaRPr lang="en-FR"/>
          </a:p>
          <a:p>
            <a:r>
              <a:rPr lang="en-FR"/>
              <a:t>Read and disseminate Briefing 3 for information about what ILO C190 / R206 say about workplace policies and Briefing 4 on good practices and checklists for workplace policies on GBVH and workplace policies on domestic violence. </a:t>
            </a:r>
          </a:p>
        </p:txBody>
      </p:sp>
      <p:sp>
        <p:nvSpPr>
          <p:cNvPr id="4" name="Slide Number Placeholder 3"/>
          <p:cNvSpPr>
            <a:spLocks noGrp="1"/>
          </p:cNvSpPr>
          <p:nvPr>
            <p:ph type="sldNum" sz="quarter" idx="5"/>
          </p:nvPr>
        </p:nvSpPr>
        <p:spPr/>
        <p:txBody>
          <a:bodyPr/>
          <a:lstStyle/>
          <a:p>
            <a:fld id="{930504F1-D538-2A4F-809D-5D6AAFBC56F6}" type="slidenum">
              <a:rPr lang="en-FR" smtClean="0"/>
              <a:t>53</a:t>
            </a:fld>
            <a:endParaRPr lang="en-FR"/>
          </a:p>
        </p:txBody>
      </p:sp>
    </p:spTree>
    <p:extLst>
      <p:ext uri="{BB962C8B-B14F-4D97-AF65-F5344CB8AC3E}">
        <p14:creationId xmlns:p14="http://schemas.microsoft.com/office/powerpoint/2010/main" val="15893187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54</a:t>
            </a:fld>
            <a:endParaRPr lang="en-FR"/>
          </a:p>
        </p:txBody>
      </p:sp>
    </p:spTree>
    <p:extLst>
      <p:ext uri="{BB962C8B-B14F-4D97-AF65-F5344CB8AC3E}">
        <p14:creationId xmlns:p14="http://schemas.microsoft.com/office/powerpoint/2010/main" val="22479790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55</a:t>
            </a:fld>
            <a:endParaRPr lang="en-FR"/>
          </a:p>
        </p:txBody>
      </p:sp>
    </p:spTree>
    <p:extLst>
      <p:ext uri="{BB962C8B-B14F-4D97-AF65-F5344CB8AC3E}">
        <p14:creationId xmlns:p14="http://schemas.microsoft.com/office/powerpoint/2010/main" val="11026820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56</a:t>
            </a:fld>
            <a:endParaRPr lang="en-FR"/>
          </a:p>
        </p:txBody>
      </p:sp>
    </p:spTree>
    <p:extLst>
      <p:ext uri="{BB962C8B-B14F-4D97-AF65-F5344CB8AC3E}">
        <p14:creationId xmlns:p14="http://schemas.microsoft.com/office/powerpoint/2010/main" val="28661979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Tutor</a:t>
            </a:r>
            <a:r>
              <a:rPr lang="en-FR" b="1"/>
              <a:t> notes:</a:t>
            </a:r>
          </a:p>
          <a:p>
            <a:endParaRPr lang="en-FR"/>
          </a:p>
          <a:p>
            <a:r>
              <a:rPr lang="en-FR"/>
              <a:t>A good way to check in with participants is to ask them to say one thing they have done since the last training session in either union work or their personal lives to use t</a:t>
            </a:r>
            <a:r>
              <a:rPr lang="en-GB" dirty="0"/>
              <a:t>he</a:t>
            </a:r>
            <a:r>
              <a:rPr lang="en-FR"/>
              <a:t> learning from the first module and address the issue of GBVH. </a:t>
            </a:r>
          </a:p>
        </p:txBody>
      </p:sp>
      <p:sp>
        <p:nvSpPr>
          <p:cNvPr id="4" name="Slide Number Placeholder 3"/>
          <p:cNvSpPr>
            <a:spLocks noGrp="1"/>
          </p:cNvSpPr>
          <p:nvPr>
            <p:ph type="sldNum" sz="quarter" idx="5"/>
          </p:nvPr>
        </p:nvSpPr>
        <p:spPr/>
        <p:txBody>
          <a:bodyPr/>
          <a:lstStyle/>
          <a:p>
            <a:fld id="{930504F1-D538-2A4F-809D-5D6AAFBC56F6}" type="slidenum">
              <a:rPr lang="en-FR" smtClean="0"/>
              <a:t>57</a:t>
            </a:fld>
            <a:endParaRPr lang="en-FR"/>
          </a:p>
        </p:txBody>
      </p:sp>
    </p:spTree>
    <p:extLst>
      <p:ext uri="{BB962C8B-B14F-4D97-AF65-F5344CB8AC3E}">
        <p14:creationId xmlns:p14="http://schemas.microsoft.com/office/powerpoint/2010/main" val="15272323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30504F1-D538-2A4F-809D-5D6AAFBC56F6}" type="slidenum">
              <a:rPr lang="en-FR" smtClean="0"/>
              <a:t>58</a:t>
            </a:fld>
            <a:endParaRPr lang="en-FR"/>
          </a:p>
        </p:txBody>
      </p:sp>
    </p:spTree>
    <p:extLst>
      <p:ext uri="{BB962C8B-B14F-4D97-AF65-F5344CB8AC3E}">
        <p14:creationId xmlns:p14="http://schemas.microsoft.com/office/powerpoint/2010/main" val="25622049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59</a:t>
            </a:fld>
            <a:endParaRPr lang="en-FR"/>
          </a:p>
        </p:txBody>
      </p:sp>
    </p:spTree>
    <p:extLst>
      <p:ext uri="{BB962C8B-B14F-4D97-AF65-F5344CB8AC3E}">
        <p14:creationId xmlns:p14="http://schemas.microsoft.com/office/powerpoint/2010/main" val="1609561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6</a:t>
            </a:fld>
            <a:endParaRPr lang="en-FR"/>
          </a:p>
        </p:txBody>
      </p:sp>
    </p:spTree>
    <p:extLst>
      <p:ext uri="{BB962C8B-B14F-4D97-AF65-F5344CB8AC3E}">
        <p14:creationId xmlns:p14="http://schemas.microsoft.com/office/powerpoint/2010/main" val="26920889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b="1"/>
          </a:p>
          <a:p>
            <a:r>
              <a:rPr lang="en-FR" b="0"/>
              <a:t>This slide and the next slide are background for the group work that will following on setting up effective complaints systems.  </a:t>
            </a:r>
          </a:p>
        </p:txBody>
      </p:sp>
      <p:sp>
        <p:nvSpPr>
          <p:cNvPr id="4" name="Slide Number Placeholder 3"/>
          <p:cNvSpPr>
            <a:spLocks noGrp="1"/>
          </p:cNvSpPr>
          <p:nvPr>
            <p:ph type="sldNum" sz="quarter" idx="5"/>
          </p:nvPr>
        </p:nvSpPr>
        <p:spPr/>
        <p:txBody>
          <a:bodyPr/>
          <a:lstStyle/>
          <a:p>
            <a:fld id="{C066D49A-2D4D-AD44-94CB-EBB6A4E0602D}" type="slidenum">
              <a:rPr lang="en-FR" smtClean="0"/>
              <a:t>60</a:t>
            </a:fld>
            <a:endParaRPr lang="en-FR"/>
          </a:p>
        </p:txBody>
      </p:sp>
    </p:spTree>
    <p:extLst>
      <p:ext uri="{BB962C8B-B14F-4D97-AF65-F5344CB8AC3E}">
        <p14:creationId xmlns:p14="http://schemas.microsoft.com/office/powerpoint/2010/main" val="35930401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F38F8203-6621-D34C-857E-2694C9DE19C5}" type="slidenum">
              <a:rPr lang="en-FR" smtClean="0"/>
              <a:t>61</a:t>
            </a:fld>
            <a:endParaRPr lang="en-FR"/>
          </a:p>
        </p:txBody>
      </p:sp>
    </p:spTree>
    <p:extLst>
      <p:ext uri="{BB962C8B-B14F-4D97-AF65-F5344CB8AC3E}">
        <p14:creationId xmlns:p14="http://schemas.microsoft.com/office/powerpoint/2010/main" val="32873340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Tutor</a:t>
            </a:r>
            <a:r>
              <a:rPr lang="en-FR" b="1"/>
              <a:t>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FR"/>
          </a:p>
          <a:p>
            <a:pPr marL="0" marR="0" lvl="0" indent="0" algn="l" defTabSz="914400" rtl="0" eaLnBrk="1" fontAlgn="auto" latinLnBrk="0" hangingPunct="1">
              <a:lnSpc>
                <a:spcPct val="100000"/>
              </a:lnSpc>
              <a:spcBef>
                <a:spcPts val="0"/>
              </a:spcBef>
              <a:spcAft>
                <a:spcPts val="0"/>
              </a:spcAft>
              <a:buClrTx/>
              <a:buSzTx/>
              <a:buFontTx/>
              <a:buNone/>
              <a:tabLst/>
              <a:defRPr/>
            </a:pPr>
            <a:r>
              <a:rPr lang="en-FR"/>
              <a:t>See Group Work Activity 1 in the training materials. This is an optional activity to be used if there is sufficient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FR"/>
          </a:p>
          <a:p>
            <a:pPr marL="0" marR="0" lvl="0" indent="0" algn="l" defTabSz="914400" rtl="0" eaLnBrk="1" fontAlgn="auto" latinLnBrk="0" hangingPunct="1">
              <a:lnSpc>
                <a:spcPct val="100000"/>
              </a:lnSpc>
              <a:spcBef>
                <a:spcPts val="0"/>
              </a:spcBef>
              <a:spcAft>
                <a:spcPts val="0"/>
              </a:spcAft>
              <a:buClrTx/>
              <a:buSzTx/>
              <a:buFontTx/>
              <a:buNone/>
              <a:tabLst/>
              <a:defRPr/>
            </a:pPr>
            <a:r>
              <a:rPr lang="en-FR"/>
              <a:t>Read and share Briefing 1, which sets out examples of different types of complaints systems.</a:t>
            </a:r>
          </a:p>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62</a:t>
            </a:fld>
            <a:endParaRPr lang="en-FR"/>
          </a:p>
        </p:txBody>
      </p:sp>
    </p:spTree>
    <p:extLst>
      <p:ext uri="{BB962C8B-B14F-4D97-AF65-F5344CB8AC3E}">
        <p14:creationId xmlns:p14="http://schemas.microsoft.com/office/powerpoint/2010/main" val="28747877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dirty="0"/>
              <a:t>Tutor notes:</a:t>
            </a:r>
          </a:p>
          <a:p>
            <a:endParaRPr lang="en-FR" dirty="0"/>
          </a:p>
          <a:p>
            <a:r>
              <a:rPr lang="en-FR" dirty="0"/>
              <a:t>This slide and the next two slides pull together some of the learning about complaints systems. They give examples of practical things that shop stewards and trade union representative can do if a member comes to t</a:t>
            </a:r>
            <a:r>
              <a:rPr lang="en-GB" dirty="0"/>
              <a:t>he</a:t>
            </a:r>
            <a:r>
              <a:rPr lang="en-FR" dirty="0"/>
              <a:t>m with a report of GBVH. </a:t>
            </a:r>
          </a:p>
          <a:p>
            <a:endParaRPr lang="en-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Good communication is important. An important starting point is to validate the victim/survivor’s experience and to listen and talk to them sensitively. This means learning skills of listening and empathy. Key to this is helping the victim/survivor to make their own decisions. It is crucial not to judge or blame the person for what happened. The victim/survivor may just need someone to be there for them and it is important that what they say is believed and taken seriously. For some victims/survivors, it may take time for them to feel able to talk about their experiences of sexual harassment.</a:t>
            </a:r>
            <a:endParaRPr lang="en-FR" sz="1200" kern="1200" dirty="0">
              <a:solidFill>
                <a:schemeClr val="tx1"/>
              </a:solidFill>
              <a:effectLst/>
              <a:latin typeface="+mn-lt"/>
              <a:ea typeface="+mn-ea"/>
              <a:cs typeface="+mn-cs"/>
            </a:endParaRPr>
          </a:p>
          <a:p>
            <a:endParaRPr lang="en-FR" dirty="0"/>
          </a:p>
        </p:txBody>
      </p:sp>
      <p:sp>
        <p:nvSpPr>
          <p:cNvPr id="4" name="Slide Number Placeholder 3"/>
          <p:cNvSpPr>
            <a:spLocks noGrp="1"/>
          </p:cNvSpPr>
          <p:nvPr>
            <p:ph type="sldNum" sz="quarter" idx="5"/>
          </p:nvPr>
        </p:nvSpPr>
        <p:spPr/>
        <p:txBody>
          <a:bodyPr/>
          <a:lstStyle/>
          <a:p>
            <a:fld id="{C066D49A-2D4D-AD44-94CB-EBB6A4E0602D}" type="slidenum">
              <a:rPr lang="en-FR" smtClean="0"/>
              <a:t>63</a:t>
            </a:fld>
            <a:endParaRPr lang="en-FR"/>
          </a:p>
        </p:txBody>
      </p:sp>
    </p:spTree>
    <p:extLst>
      <p:ext uri="{BB962C8B-B14F-4D97-AF65-F5344CB8AC3E}">
        <p14:creationId xmlns:p14="http://schemas.microsoft.com/office/powerpoint/2010/main" val="1916330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64</a:t>
            </a:fld>
            <a:endParaRPr lang="en-FR"/>
          </a:p>
        </p:txBody>
      </p:sp>
    </p:spTree>
    <p:extLst>
      <p:ext uri="{BB962C8B-B14F-4D97-AF65-F5344CB8AC3E}">
        <p14:creationId xmlns:p14="http://schemas.microsoft.com/office/powerpoint/2010/main" val="11864067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65</a:t>
            </a:fld>
            <a:endParaRPr lang="en-FR"/>
          </a:p>
        </p:txBody>
      </p:sp>
    </p:spTree>
    <p:extLst>
      <p:ext uri="{BB962C8B-B14F-4D97-AF65-F5344CB8AC3E}">
        <p14:creationId xmlns:p14="http://schemas.microsoft.com/office/powerpoint/2010/main" val="4101888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66</a:t>
            </a:fld>
            <a:endParaRPr lang="en-FR"/>
          </a:p>
        </p:txBody>
      </p:sp>
    </p:spTree>
    <p:extLst>
      <p:ext uri="{BB962C8B-B14F-4D97-AF65-F5344CB8AC3E}">
        <p14:creationId xmlns:p14="http://schemas.microsoft.com/office/powerpoint/2010/main" val="33324070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R" b="1"/>
              <a:t>Tutor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FR"/>
          </a:p>
          <a:p>
            <a:pPr marL="0" marR="0" lvl="0" indent="0" algn="l" defTabSz="914400" rtl="0" eaLnBrk="1" fontAlgn="auto" latinLnBrk="0" hangingPunct="1">
              <a:lnSpc>
                <a:spcPct val="100000"/>
              </a:lnSpc>
              <a:spcBef>
                <a:spcPts val="0"/>
              </a:spcBef>
              <a:spcAft>
                <a:spcPts val="0"/>
              </a:spcAft>
              <a:buClrTx/>
              <a:buSzTx/>
              <a:buFontTx/>
              <a:buNone/>
              <a:tabLst/>
              <a:defRPr/>
            </a:pPr>
            <a:r>
              <a:rPr lang="en-FR"/>
              <a:t>See Group Work Activity 2 in the training materials. This is an optional activity to be used if there is sufficient time for unions that are involved in drawing up and negotiating collective bargaining agreements.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FR"/>
          </a:p>
          <a:p>
            <a:endParaRPr lang="en-FR"/>
          </a:p>
        </p:txBody>
      </p:sp>
      <p:sp>
        <p:nvSpPr>
          <p:cNvPr id="4" name="Slide Number Placeholder 3"/>
          <p:cNvSpPr>
            <a:spLocks noGrp="1"/>
          </p:cNvSpPr>
          <p:nvPr>
            <p:ph type="sldNum" sz="quarter" idx="5"/>
          </p:nvPr>
        </p:nvSpPr>
        <p:spPr/>
        <p:txBody>
          <a:bodyPr/>
          <a:lstStyle/>
          <a:p>
            <a:fld id="{930504F1-D538-2A4F-809D-5D6AAFBC56F6}" type="slidenum">
              <a:rPr lang="en-FR" smtClean="0"/>
              <a:t>67</a:t>
            </a:fld>
            <a:endParaRPr lang="en-FR"/>
          </a:p>
        </p:txBody>
      </p:sp>
    </p:spTree>
    <p:extLst>
      <p:ext uri="{BB962C8B-B14F-4D97-AF65-F5344CB8AC3E}">
        <p14:creationId xmlns:p14="http://schemas.microsoft.com/office/powerpoint/2010/main" val="42243076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C066D49A-2D4D-AD44-94CB-EBB6A4E0602D}" type="slidenum">
              <a:rPr lang="en-FR" smtClean="0"/>
              <a:t>68</a:t>
            </a:fld>
            <a:endParaRPr lang="en-FR"/>
          </a:p>
        </p:txBody>
      </p:sp>
    </p:spTree>
    <p:extLst>
      <p:ext uri="{BB962C8B-B14F-4D97-AF65-F5344CB8AC3E}">
        <p14:creationId xmlns:p14="http://schemas.microsoft.com/office/powerpoint/2010/main" val="25752739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b="1"/>
          </a:p>
          <a:p>
            <a:r>
              <a:rPr lang="en-FR" b="0"/>
              <a:t>See Briefing 2 on the transformational approach to GBVH. It pulls together many of the issues that we have discussed during the training. </a:t>
            </a:r>
          </a:p>
          <a:p>
            <a:r>
              <a:rPr lang="en-FR" b="0"/>
              <a:t>This will provide a background for the final group work activity.</a:t>
            </a:r>
          </a:p>
        </p:txBody>
      </p:sp>
      <p:sp>
        <p:nvSpPr>
          <p:cNvPr id="4" name="Slide Number Placeholder 3"/>
          <p:cNvSpPr>
            <a:spLocks noGrp="1"/>
          </p:cNvSpPr>
          <p:nvPr>
            <p:ph type="sldNum" sz="quarter" idx="5"/>
          </p:nvPr>
        </p:nvSpPr>
        <p:spPr/>
        <p:txBody>
          <a:bodyPr/>
          <a:lstStyle/>
          <a:p>
            <a:fld id="{C066D49A-2D4D-AD44-94CB-EBB6A4E0602D}" type="slidenum">
              <a:rPr lang="en-FR" smtClean="0"/>
              <a:t>69</a:t>
            </a:fld>
            <a:endParaRPr lang="en-FR"/>
          </a:p>
        </p:txBody>
      </p:sp>
    </p:spTree>
    <p:extLst>
      <p:ext uri="{BB962C8B-B14F-4D97-AF65-F5344CB8AC3E}">
        <p14:creationId xmlns:p14="http://schemas.microsoft.com/office/powerpoint/2010/main" val="207537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a:p>
          <a:p>
            <a:r>
              <a:rPr lang="en-FR"/>
              <a:t>Introduce the structure of the training: there are three modules, each of 3.5 hours long. </a:t>
            </a:r>
          </a:p>
          <a:p>
            <a:endParaRPr lang="en-FR"/>
          </a:p>
          <a:p>
            <a:r>
              <a:rPr lang="en-FR"/>
              <a:t>Each module aims to built knowledge and understandng of gender-based violence and harassment and to help participants think about their roles in the trade union movement. The focus is on building practical strategies to end gender-based violence and harassment in the world of work. </a:t>
            </a:r>
          </a:p>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7</a:t>
            </a:fld>
            <a:endParaRPr lang="en-FR"/>
          </a:p>
        </p:txBody>
      </p:sp>
    </p:spTree>
    <p:extLst>
      <p:ext uri="{BB962C8B-B14F-4D97-AF65-F5344CB8AC3E}">
        <p14:creationId xmlns:p14="http://schemas.microsoft.com/office/powerpoint/2010/main" val="1195195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b="1"/>
          </a:p>
          <a:p>
            <a:r>
              <a:rPr lang="en-FR" b="1"/>
              <a:t>The last part of the training</a:t>
            </a:r>
          </a:p>
        </p:txBody>
      </p:sp>
      <p:sp>
        <p:nvSpPr>
          <p:cNvPr id="4" name="Slide Number Placeholder 3"/>
          <p:cNvSpPr>
            <a:spLocks noGrp="1"/>
          </p:cNvSpPr>
          <p:nvPr>
            <p:ph type="sldNum" sz="quarter" idx="5"/>
          </p:nvPr>
        </p:nvSpPr>
        <p:spPr/>
        <p:txBody>
          <a:bodyPr/>
          <a:lstStyle/>
          <a:p>
            <a:fld id="{930504F1-D538-2A4F-809D-5D6AAFBC56F6}" type="slidenum">
              <a:rPr lang="en-FR" smtClean="0"/>
              <a:t>70</a:t>
            </a:fld>
            <a:endParaRPr lang="en-FR"/>
          </a:p>
        </p:txBody>
      </p:sp>
    </p:spTree>
    <p:extLst>
      <p:ext uri="{BB962C8B-B14F-4D97-AF65-F5344CB8AC3E}">
        <p14:creationId xmlns:p14="http://schemas.microsoft.com/office/powerpoint/2010/main" val="20197917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b="1"/>
          </a:p>
          <a:p>
            <a:r>
              <a:rPr lang="en-FR" b="0"/>
              <a:t>The final part of the training </a:t>
            </a:r>
            <a:r>
              <a:rPr lang="en-GB" b="0" noProof="0" dirty="0"/>
              <a:t>is</a:t>
            </a:r>
            <a:r>
              <a:rPr lang="en-FR" b="0"/>
              <a:t> to carry out an evaluation. There are several ways that you can do this. An evaluation form can be found into the training pack. You could adapt this to an online tool. You could </a:t>
            </a:r>
            <a:r>
              <a:rPr lang="fr-CH" b="0" dirty="0"/>
              <a:t>carry out</a:t>
            </a:r>
            <a:r>
              <a:rPr lang="en-FR" b="0"/>
              <a:t> an online poll (similar to the poll in the icebreaker in Module 1). Ask for vebal comments and written comments in the chat. It is important to get feedback on the training to know what worked, what could be further developed, whether participants need further training or information. </a:t>
            </a:r>
          </a:p>
        </p:txBody>
      </p:sp>
      <p:sp>
        <p:nvSpPr>
          <p:cNvPr id="4" name="Slide Number Placeholder 3"/>
          <p:cNvSpPr>
            <a:spLocks noGrp="1"/>
          </p:cNvSpPr>
          <p:nvPr>
            <p:ph type="sldNum" sz="quarter" idx="5"/>
          </p:nvPr>
        </p:nvSpPr>
        <p:spPr/>
        <p:txBody>
          <a:bodyPr/>
          <a:lstStyle/>
          <a:p>
            <a:fld id="{930504F1-D538-2A4F-809D-5D6AAFBC56F6}" type="slidenum">
              <a:rPr lang="en-FR" smtClean="0"/>
              <a:t>71</a:t>
            </a:fld>
            <a:endParaRPr lang="en-FR"/>
          </a:p>
        </p:txBody>
      </p:sp>
    </p:spTree>
    <p:extLst>
      <p:ext uri="{BB962C8B-B14F-4D97-AF65-F5344CB8AC3E}">
        <p14:creationId xmlns:p14="http://schemas.microsoft.com/office/powerpoint/2010/main" val="269778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8</a:t>
            </a:fld>
            <a:endParaRPr lang="en-FR"/>
          </a:p>
        </p:txBody>
      </p:sp>
    </p:spTree>
    <p:extLst>
      <p:ext uri="{BB962C8B-B14F-4D97-AF65-F5344CB8AC3E}">
        <p14:creationId xmlns:p14="http://schemas.microsoft.com/office/powerpoint/2010/main" val="101530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a:p>
          <a:p>
            <a:r>
              <a:rPr lang="en-FR">
                <a:highlight>
                  <a:srgbClr val="FFFF00"/>
                </a:highlight>
              </a:rPr>
              <a:t>There are four suggestions for ice-breakers in the training pack. Use an ice-breaker that is relevant to your country, region or sector. More information about these ice-breakers and tutor guidance is found in the tr</a:t>
            </a:r>
            <a:r>
              <a:rPr lang="fr-CH" dirty="0">
                <a:highlight>
                  <a:srgbClr val="FFFF00"/>
                </a:highlight>
              </a:rPr>
              <a:t>a</a:t>
            </a:r>
            <a:r>
              <a:rPr lang="en-FR">
                <a:highlight>
                  <a:srgbClr val="FFFF00"/>
                </a:highlight>
              </a:rPr>
              <a:t>ining pack.</a:t>
            </a:r>
          </a:p>
          <a:p>
            <a:endParaRPr lang="en-FR">
              <a:highlight>
                <a:srgbClr val="FFFF00"/>
              </a:highlight>
            </a:endParaRPr>
          </a:p>
          <a:p>
            <a:pPr marL="171450" indent="-171450">
              <a:buFont typeface="Arial" panose="020B0604020202020204" pitchFamily="34" charset="0"/>
              <a:buChar char="•"/>
            </a:pPr>
            <a:r>
              <a:rPr lang="en-FR">
                <a:highlight>
                  <a:srgbClr val="FFFF00"/>
                </a:highlight>
              </a:rPr>
              <a:t>Ice-breaker 1: Busting gender stereotypes</a:t>
            </a:r>
          </a:p>
          <a:p>
            <a:pPr marL="171450" indent="-171450">
              <a:buFont typeface="Arial" panose="020B0604020202020204" pitchFamily="34" charset="0"/>
              <a:buChar char="•"/>
            </a:pPr>
            <a:r>
              <a:rPr lang="en-FR"/>
              <a:t>Ice-breaker 2: A quick poll to start that can be used to stimulate discussion in the full group. Examples are provided of three poll questions and answers.</a:t>
            </a:r>
          </a:p>
          <a:p>
            <a:pPr marL="171450" indent="-171450">
              <a:buFont typeface="Arial" panose="020B0604020202020204" pitchFamily="34" charset="0"/>
              <a:buChar char="•"/>
            </a:pPr>
            <a:r>
              <a:rPr lang="en-FR"/>
              <a:t>Ice-breaker 3: Group exercise in mixed groups: what do women and men do to protect themselves from violence and harassment?</a:t>
            </a:r>
          </a:p>
          <a:p>
            <a:pPr marL="171450" indent="-171450">
              <a:buFont typeface="Arial" panose="020B0604020202020204" pitchFamily="34" charset="0"/>
              <a:buChar char="•"/>
            </a:pPr>
            <a:r>
              <a:rPr lang="en-FR"/>
              <a:t>Ice-breaker 4: Where do you stand (statements are read out and participants give their responses in a poll and their reasons for their responses are discussed in the full group</a:t>
            </a:r>
            <a:r>
              <a:rPr lang="fr-CH" dirty="0"/>
              <a:t>)?</a:t>
            </a:r>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9</a:t>
            </a:fld>
            <a:endParaRPr lang="en-FR"/>
          </a:p>
        </p:txBody>
      </p:sp>
    </p:spTree>
    <p:extLst>
      <p:ext uri="{BB962C8B-B14F-4D97-AF65-F5344CB8AC3E}">
        <p14:creationId xmlns:p14="http://schemas.microsoft.com/office/powerpoint/2010/main" val="302277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8701-3623-5041-9324-72B4899B802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R"/>
          </a:p>
        </p:txBody>
      </p:sp>
      <p:sp>
        <p:nvSpPr>
          <p:cNvPr id="3" name="Subtitle 2">
            <a:extLst>
              <a:ext uri="{FF2B5EF4-FFF2-40B4-BE49-F238E27FC236}">
                <a16:creationId xmlns:a16="http://schemas.microsoft.com/office/drawing/2014/main" id="{0B58E0F5-CD51-CF47-A1DD-8A19FFCB67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R"/>
          </a:p>
        </p:txBody>
      </p:sp>
    </p:spTree>
    <p:extLst>
      <p:ext uri="{BB962C8B-B14F-4D97-AF65-F5344CB8AC3E}">
        <p14:creationId xmlns:p14="http://schemas.microsoft.com/office/powerpoint/2010/main" val="93593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AA20-3590-914F-A0EB-167159E75877}"/>
              </a:ext>
            </a:extLst>
          </p:cNvPr>
          <p:cNvSpPr>
            <a:spLocks noGrp="1"/>
          </p:cNvSpPr>
          <p:nvPr>
            <p:ph type="title"/>
          </p:nvPr>
        </p:nvSpPr>
        <p:spPr/>
        <p:txBody>
          <a:bodyPr/>
          <a:lstStyle/>
          <a:p>
            <a:r>
              <a:rPr lang="en-GB"/>
              <a:t>Click to edit Master title style</a:t>
            </a:r>
            <a:endParaRPr lang="en-FR"/>
          </a:p>
        </p:txBody>
      </p:sp>
      <p:sp>
        <p:nvSpPr>
          <p:cNvPr id="3" name="Vertical Text Placeholder 2">
            <a:extLst>
              <a:ext uri="{FF2B5EF4-FFF2-40B4-BE49-F238E27FC236}">
                <a16:creationId xmlns:a16="http://schemas.microsoft.com/office/drawing/2014/main" id="{093A5A20-425F-1C4A-A669-84F5382F12F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Tree>
    <p:extLst>
      <p:ext uri="{BB962C8B-B14F-4D97-AF65-F5344CB8AC3E}">
        <p14:creationId xmlns:p14="http://schemas.microsoft.com/office/powerpoint/2010/main" val="258094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64791-2F2A-DB4D-A1AF-8C1D6A94652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FR"/>
          </a:p>
        </p:txBody>
      </p:sp>
      <p:sp>
        <p:nvSpPr>
          <p:cNvPr id="3" name="Vertical Text Placeholder 2">
            <a:extLst>
              <a:ext uri="{FF2B5EF4-FFF2-40B4-BE49-F238E27FC236}">
                <a16:creationId xmlns:a16="http://schemas.microsoft.com/office/drawing/2014/main" id="{0FCFFD95-F3CD-B948-B4C3-639077AD88E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Tree>
    <p:extLst>
      <p:ext uri="{BB962C8B-B14F-4D97-AF65-F5344CB8AC3E}">
        <p14:creationId xmlns:p14="http://schemas.microsoft.com/office/powerpoint/2010/main" val="1274488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white picture right">
    <p:spTree>
      <p:nvGrpSpPr>
        <p:cNvPr id="1" name=""/>
        <p:cNvGrpSpPr/>
        <p:nvPr/>
      </p:nvGrpSpPr>
      <p:grpSpPr>
        <a:xfrm>
          <a:off x="0" y="0"/>
          <a:ext cx="0" cy="0"/>
          <a:chOff x="0" y="0"/>
          <a:chExt cx="0" cy="0"/>
        </a:xfrm>
      </p:grpSpPr>
      <p:sp>
        <p:nvSpPr>
          <p:cNvPr id="36" name="Текст 4"/>
          <p:cNvSpPr txBox="1">
            <a:spLocks/>
          </p:cNvSpPr>
          <p:nvPr userDrawn="1"/>
        </p:nvSpPr>
        <p:spPr>
          <a:xfrm>
            <a:off x="11376587" y="6597353"/>
            <a:ext cx="384043" cy="162091"/>
          </a:xfrm>
          <a:prstGeom prst="rect">
            <a:avLst/>
          </a:prstGeom>
        </p:spPr>
        <p:txBody>
          <a:bodyPr lIns="0" tIns="0" rIns="0" bIns="0"/>
          <a:lstStyle>
            <a:lvl1pPr marL="0" indent="0" algn="l" defTabSz="914400" rtl="0" eaLnBrk="1" latinLnBrk="0" hangingPunct="1">
              <a:spcBef>
                <a:spcPct val="20000"/>
              </a:spcBef>
              <a:buFont typeface="Arial" pitchFamily="34" charset="0"/>
              <a:buNone/>
              <a:defRPr sz="1000" kern="1200" baseline="0">
                <a:solidFill>
                  <a:schemeClr val="bg1">
                    <a:lumMod val="65000"/>
                  </a:schemeClr>
                </a:solidFill>
                <a:latin typeface="Helvetica"/>
                <a:ea typeface="Helvetica"/>
                <a:cs typeface="Helvetica"/>
              </a:defRPr>
            </a:lvl1pPr>
            <a:lvl2pPr marL="742950" indent="-285750" algn="l" defTabSz="914400" rtl="0" eaLnBrk="1" latinLnBrk="0" hangingPunct="1">
              <a:spcBef>
                <a:spcPct val="20000"/>
              </a:spcBef>
              <a:buFont typeface="Arial" pitchFamily="34" charset="0"/>
              <a:buChar char="–"/>
              <a:defRPr sz="1000" kern="1200">
                <a:solidFill>
                  <a:schemeClr val="tx1">
                    <a:lumMod val="75000"/>
                    <a:lumOff val="2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1000" kern="1200">
                <a:solidFill>
                  <a:schemeClr val="tx1">
                    <a:lumMod val="75000"/>
                    <a:lumOff val="2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000" kern="1200">
                <a:solidFill>
                  <a:schemeClr val="tx1">
                    <a:lumMod val="75000"/>
                    <a:lumOff val="2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lumMod val="75000"/>
                    <a:lumOff val="2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fld id="{5BC1DA0A-0D44-B84C-8AE3-4421A170D966}" type="slidenum">
              <a:rPr lang="en-US" sz="800" b="1" smtClean="0">
                <a:solidFill>
                  <a:schemeClr val="tx1">
                    <a:lumMod val="65000"/>
                    <a:lumOff val="35000"/>
                  </a:schemeClr>
                </a:solidFill>
                <a:latin typeface="Arial"/>
                <a:ea typeface="Arial"/>
                <a:cs typeface="Arial"/>
              </a:rPr>
              <a:pPr algn="r"/>
              <a:t>‹#›</a:t>
            </a:fld>
            <a:endParaRPr lang="ru-RU" sz="800" b="1" dirty="0">
              <a:solidFill>
                <a:schemeClr val="tx1">
                  <a:lumMod val="65000"/>
                  <a:lumOff val="35000"/>
                </a:schemeClr>
              </a:solidFill>
              <a:latin typeface="Arial"/>
              <a:ea typeface="Arial"/>
              <a:cs typeface="Arial"/>
            </a:endParaRPr>
          </a:p>
        </p:txBody>
      </p:sp>
      <p:pic>
        <p:nvPicPr>
          <p:cNvPr id="2" name="Picture 1" descr="ppt new_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5672" y="-1116"/>
            <a:ext cx="4876800" cy="6858000"/>
          </a:xfrm>
          <a:prstGeom prst="rect">
            <a:avLst/>
          </a:prstGeom>
        </p:spPr>
      </p:pic>
      <p:pic>
        <p:nvPicPr>
          <p:cNvPr id="3" name="Picture 2" descr="ppt new_2a.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0" y="0"/>
            <a:ext cx="12192000" cy="546100"/>
          </a:xfrm>
          <a:prstGeom prst="rect">
            <a:avLst/>
          </a:prstGeom>
        </p:spPr>
      </p:pic>
      <p:sp>
        <p:nvSpPr>
          <p:cNvPr id="9" name="Заголовок 1"/>
          <p:cNvSpPr>
            <a:spLocks noGrp="1"/>
          </p:cNvSpPr>
          <p:nvPr>
            <p:ph type="title" hasCustomPrompt="1"/>
          </p:nvPr>
        </p:nvSpPr>
        <p:spPr>
          <a:xfrm>
            <a:off x="7757971" y="802974"/>
            <a:ext cx="4027629" cy="753565"/>
          </a:xfrm>
          <a:prstGeom prst="rect">
            <a:avLst/>
          </a:prstGeom>
        </p:spPr>
        <p:txBody>
          <a:bodyPr lIns="0" tIns="0" rIns="0" bIns="0"/>
          <a:lstStyle>
            <a:lvl1pPr algn="l">
              <a:lnSpc>
                <a:spcPct val="100000"/>
              </a:lnSpc>
              <a:defRPr sz="3600" b="1">
                <a:solidFill>
                  <a:srgbClr val="FF0000"/>
                </a:solidFill>
                <a:latin typeface="Arial"/>
                <a:ea typeface="Arial"/>
                <a:cs typeface="Arial"/>
              </a:defRPr>
            </a:lvl1pPr>
          </a:lstStyle>
          <a:p>
            <a:r>
              <a:rPr lang="en-US" dirty="0"/>
              <a:t>Title</a:t>
            </a:r>
            <a:endParaRPr lang="ru-RU" dirty="0"/>
          </a:p>
        </p:txBody>
      </p:sp>
      <p:sp>
        <p:nvSpPr>
          <p:cNvPr id="12" name="Текст 4"/>
          <p:cNvSpPr>
            <a:spLocks noGrp="1"/>
          </p:cNvSpPr>
          <p:nvPr>
            <p:ph type="body" sz="quarter" idx="32" hasCustomPrompt="1"/>
          </p:nvPr>
        </p:nvSpPr>
        <p:spPr>
          <a:xfrm>
            <a:off x="7757971" y="1556539"/>
            <a:ext cx="4038919" cy="3929861"/>
          </a:xfrm>
          <a:prstGeom prst="rect">
            <a:avLst/>
          </a:prstGeom>
        </p:spPr>
        <p:txBody>
          <a:bodyPr lIns="0" tIns="0" rIns="0" bIns="0"/>
          <a:lstStyle>
            <a:lvl1pPr marL="0" indent="0">
              <a:lnSpc>
                <a:spcPct val="90000"/>
              </a:lnSpc>
              <a:buNone/>
              <a:defRPr sz="2600" baseline="0">
                <a:solidFill>
                  <a:srgbClr val="FFFFFF"/>
                </a:solidFill>
                <a:latin typeface="Arial"/>
                <a:ea typeface="Arial"/>
                <a:cs typeface="Arial"/>
              </a:defRPr>
            </a:lvl1pPr>
            <a:lvl2pPr>
              <a:defRPr sz="1000">
                <a:solidFill>
                  <a:schemeClr val="tx1">
                    <a:lumMod val="75000"/>
                    <a:lumOff val="25000"/>
                  </a:schemeClr>
                </a:solidFill>
                <a:latin typeface="Open Sans" pitchFamily="34" charset="0"/>
                <a:ea typeface="Open Sans" pitchFamily="34" charset="0"/>
                <a:cs typeface="Open Sans" pitchFamily="34" charset="0"/>
              </a:defRPr>
            </a:lvl2pPr>
            <a:lvl3pPr>
              <a:defRPr sz="1000">
                <a:solidFill>
                  <a:schemeClr val="tx1">
                    <a:lumMod val="75000"/>
                    <a:lumOff val="25000"/>
                  </a:schemeClr>
                </a:solidFill>
                <a:latin typeface="Open Sans" pitchFamily="34" charset="0"/>
                <a:ea typeface="Open Sans" pitchFamily="34" charset="0"/>
                <a:cs typeface="Open Sans" pitchFamily="34" charset="0"/>
              </a:defRPr>
            </a:lvl3pPr>
            <a:lvl4pPr>
              <a:defRPr sz="1000">
                <a:solidFill>
                  <a:schemeClr val="tx1">
                    <a:lumMod val="75000"/>
                    <a:lumOff val="25000"/>
                  </a:schemeClr>
                </a:solidFill>
                <a:latin typeface="Open Sans" pitchFamily="34" charset="0"/>
                <a:ea typeface="Open Sans" pitchFamily="34" charset="0"/>
                <a:cs typeface="Open Sans" pitchFamily="34" charset="0"/>
              </a:defRPr>
            </a:lvl4pPr>
            <a:lvl5pPr>
              <a:defRPr sz="1000">
                <a:solidFill>
                  <a:schemeClr val="tx1">
                    <a:lumMod val="75000"/>
                    <a:lumOff val="25000"/>
                  </a:schemeClr>
                </a:solidFill>
                <a:latin typeface="Open Sans" pitchFamily="34" charset="0"/>
                <a:ea typeface="Open Sans" pitchFamily="34" charset="0"/>
                <a:cs typeface="Open Sans" pitchFamily="34" charset="0"/>
              </a:defRPr>
            </a:lvl5pPr>
          </a:lstStyle>
          <a:p>
            <a:pPr lvl="0"/>
            <a:r>
              <a:rPr lang="en-US" dirty="0"/>
              <a:t>Sub title</a:t>
            </a:r>
            <a:endParaRPr lang="ru-RU" dirty="0"/>
          </a:p>
        </p:txBody>
      </p:sp>
    </p:spTree>
    <p:extLst>
      <p:ext uri="{BB962C8B-B14F-4D97-AF65-F5344CB8AC3E}">
        <p14:creationId xmlns:p14="http://schemas.microsoft.com/office/powerpoint/2010/main" val="200069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107B-F6A8-214E-95E6-BCA309AD13C9}"/>
              </a:ext>
            </a:extLst>
          </p:cNvPr>
          <p:cNvSpPr>
            <a:spLocks noGrp="1"/>
          </p:cNvSpPr>
          <p:nvPr>
            <p:ph type="title"/>
          </p:nvPr>
        </p:nvSpPr>
        <p:spPr/>
        <p:txBody>
          <a:bodyPr/>
          <a:lstStyle/>
          <a:p>
            <a:r>
              <a:rPr lang="en-GB"/>
              <a:t>Click to edit Master title style</a:t>
            </a:r>
            <a:endParaRPr lang="en-FR"/>
          </a:p>
        </p:txBody>
      </p:sp>
      <p:sp>
        <p:nvSpPr>
          <p:cNvPr id="3" name="Content Placeholder 2">
            <a:extLst>
              <a:ext uri="{FF2B5EF4-FFF2-40B4-BE49-F238E27FC236}">
                <a16:creationId xmlns:a16="http://schemas.microsoft.com/office/drawing/2014/main" id="{92D3E643-ED9F-2B46-8C05-845E46FB68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Tree>
    <p:extLst>
      <p:ext uri="{BB962C8B-B14F-4D97-AF65-F5344CB8AC3E}">
        <p14:creationId xmlns:p14="http://schemas.microsoft.com/office/powerpoint/2010/main" val="2706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9F23-6431-3E48-83F7-743B292F7B0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R"/>
          </a:p>
        </p:txBody>
      </p:sp>
      <p:sp>
        <p:nvSpPr>
          <p:cNvPr id="3" name="Text Placeholder 2">
            <a:extLst>
              <a:ext uri="{FF2B5EF4-FFF2-40B4-BE49-F238E27FC236}">
                <a16:creationId xmlns:a16="http://schemas.microsoft.com/office/drawing/2014/main" id="{C2DE5805-F0C0-8D4D-B6EB-AD1944AE9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93976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2DF1-D6D2-1E49-86DB-66552FAE6058}"/>
              </a:ext>
            </a:extLst>
          </p:cNvPr>
          <p:cNvSpPr>
            <a:spLocks noGrp="1"/>
          </p:cNvSpPr>
          <p:nvPr>
            <p:ph type="title"/>
          </p:nvPr>
        </p:nvSpPr>
        <p:spPr/>
        <p:txBody>
          <a:bodyPr/>
          <a:lstStyle/>
          <a:p>
            <a:r>
              <a:rPr lang="en-GB"/>
              <a:t>Click to edit Master title style</a:t>
            </a:r>
            <a:endParaRPr lang="en-FR"/>
          </a:p>
        </p:txBody>
      </p:sp>
      <p:sp>
        <p:nvSpPr>
          <p:cNvPr id="3" name="Content Placeholder 2">
            <a:extLst>
              <a:ext uri="{FF2B5EF4-FFF2-40B4-BE49-F238E27FC236}">
                <a16:creationId xmlns:a16="http://schemas.microsoft.com/office/drawing/2014/main" id="{16C38F8D-323E-254A-90B1-48325D53EBC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Content Placeholder 3">
            <a:extLst>
              <a:ext uri="{FF2B5EF4-FFF2-40B4-BE49-F238E27FC236}">
                <a16:creationId xmlns:a16="http://schemas.microsoft.com/office/drawing/2014/main" id="{D487BAFB-F57C-4345-9C8D-57074AA1F3F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Tree>
    <p:extLst>
      <p:ext uri="{BB962C8B-B14F-4D97-AF65-F5344CB8AC3E}">
        <p14:creationId xmlns:p14="http://schemas.microsoft.com/office/powerpoint/2010/main" val="284107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0E93-23AC-6A45-BE8F-61FB704D571E}"/>
              </a:ext>
            </a:extLst>
          </p:cNvPr>
          <p:cNvSpPr>
            <a:spLocks noGrp="1"/>
          </p:cNvSpPr>
          <p:nvPr>
            <p:ph type="title"/>
          </p:nvPr>
        </p:nvSpPr>
        <p:spPr>
          <a:xfrm>
            <a:off x="839788" y="365125"/>
            <a:ext cx="10515600" cy="1325563"/>
          </a:xfrm>
        </p:spPr>
        <p:txBody>
          <a:bodyPr/>
          <a:lstStyle/>
          <a:p>
            <a:r>
              <a:rPr lang="en-GB"/>
              <a:t>Click to edit Master title style</a:t>
            </a:r>
            <a:endParaRPr lang="en-FR"/>
          </a:p>
        </p:txBody>
      </p:sp>
      <p:sp>
        <p:nvSpPr>
          <p:cNvPr id="3" name="Text Placeholder 2">
            <a:extLst>
              <a:ext uri="{FF2B5EF4-FFF2-40B4-BE49-F238E27FC236}">
                <a16:creationId xmlns:a16="http://schemas.microsoft.com/office/drawing/2014/main" id="{57EF2E44-9515-134F-8994-09489F9A7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CBE51ED-3DB4-F94D-9935-7A53517286D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5" name="Text Placeholder 4">
            <a:extLst>
              <a:ext uri="{FF2B5EF4-FFF2-40B4-BE49-F238E27FC236}">
                <a16:creationId xmlns:a16="http://schemas.microsoft.com/office/drawing/2014/main" id="{B27BFF37-BD21-9544-8F69-E95E971200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8497CF9-8BCC-BB46-A30F-3F0EE45D5B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Tree>
    <p:extLst>
      <p:ext uri="{BB962C8B-B14F-4D97-AF65-F5344CB8AC3E}">
        <p14:creationId xmlns:p14="http://schemas.microsoft.com/office/powerpoint/2010/main" val="276259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0757-3DFD-794E-A91C-4A35647C36EB}"/>
              </a:ext>
            </a:extLst>
          </p:cNvPr>
          <p:cNvSpPr>
            <a:spLocks noGrp="1"/>
          </p:cNvSpPr>
          <p:nvPr>
            <p:ph type="title"/>
          </p:nvPr>
        </p:nvSpPr>
        <p:spPr/>
        <p:txBody>
          <a:bodyPr/>
          <a:lstStyle/>
          <a:p>
            <a:r>
              <a:rPr lang="en-GB"/>
              <a:t>Click to edit Master title style</a:t>
            </a:r>
            <a:endParaRPr lang="en-FR"/>
          </a:p>
        </p:txBody>
      </p:sp>
    </p:spTree>
    <p:extLst>
      <p:ext uri="{BB962C8B-B14F-4D97-AF65-F5344CB8AC3E}">
        <p14:creationId xmlns:p14="http://schemas.microsoft.com/office/powerpoint/2010/main" val="230066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92DA58-1CB0-D046-9E15-C86D547A0DC2}"/>
              </a:ext>
            </a:extLst>
          </p:cNvPr>
          <p:cNvSpPr>
            <a:spLocks noGrp="1"/>
          </p:cNvSpPr>
          <p:nvPr>
            <p:ph type="dt" sz="half" idx="10"/>
          </p:nvPr>
        </p:nvSpPr>
        <p:spPr>
          <a:xfrm>
            <a:off x="838200" y="6356350"/>
            <a:ext cx="2743200" cy="365125"/>
          </a:xfrm>
          <a:prstGeom prst="rect">
            <a:avLst/>
          </a:prstGeom>
        </p:spPr>
        <p:txBody>
          <a:bodyPr/>
          <a:lstStyle/>
          <a:p>
            <a:fld id="{F1EF38BD-D9AE-664E-90EA-E46831058CAF}" type="datetime1">
              <a:rPr lang="fr-FR" smtClean="0"/>
              <a:t>09/03/2023</a:t>
            </a:fld>
            <a:endParaRPr lang="en-FR"/>
          </a:p>
        </p:txBody>
      </p:sp>
      <p:sp>
        <p:nvSpPr>
          <p:cNvPr id="3" name="Footer Placeholder 2">
            <a:extLst>
              <a:ext uri="{FF2B5EF4-FFF2-40B4-BE49-F238E27FC236}">
                <a16:creationId xmlns:a16="http://schemas.microsoft.com/office/drawing/2014/main" id="{17955F76-6EED-DF40-AFB0-14506805C4CB}"/>
              </a:ext>
            </a:extLst>
          </p:cNvPr>
          <p:cNvSpPr>
            <a:spLocks noGrp="1"/>
          </p:cNvSpPr>
          <p:nvPr>
            <p:ph type="ftr" sz="quarter" idx="11"/>
          </p:nvPr>
        </p:nvSpPr>
        <p:spPr>
          <a:xfrm>
            <a:off x="4038600" y="6356350"/>
            <a:ext cx="4114800" cy="365125"/>
          </a:xfrm>
          <a:prstGeom prst="rect">
            <a:avLst/>
          </a:prstGeom>
        </p:spPr>
        <p:txBody>
          <a:bodyPr/>
          <a:lstStyle/>
          <a:p>
            <a:endParaRPr lang="en-FR"/>
          </a:p>
        </p:txBody>
      </p:sp>
      <p:sp>
        <p:nvSpPr>
          <p:cNvPr id="4" name="Slide Number Placeholder 3">
            <a:extLst>
              <a:ext uri="{FF2B5EF4-FFF2-40B4-BE49-F238E27FC236}">
                <a16:creationId xmlns:a16="http://schemas.microsoft.com/office/drawing/2014/main" id="{757A3A46-12B3-B84C-ACFC-FA218818B304}"/>
              </a:ext>
            </a:extLst>
          </p:cNvPr>
          <p:cNvSpPr>
            <a:spLocks noGrp="1"/>
          </p:cNvSpPr>
          <p:nvPr>
            <p:ph type="sldNum" sz="quarter" idx="12"/>
          </p:nvPr>
        </p:nvSpPr>
        <p:spPr>
          <a:xfrm>
            <a:off x="8610600" y="6356350"/>
            <a:ext cx="2743200" cy="365125"/>
          </a:xfrm>
          <a:prstGeom prst="rect">
            <a:avLst/>
          </a:prstGeom>
        </p:spPr>
        <p:txBody>
          <a:bodyPr/>
          <a:lstStyle/>
          <a:p>
            <a:fld id="{73A29E6B-759B-264E-8176-9783D5185D4F}" type="slidenum">
              <a:rPr lang="en-FR" smtClean="0"/>
              <a:t>‹#›</a:t>
            </a:fld>
            <a:endParaRPr lang="en-FR"/>
          </a:p>
        </p:txBody>
      </p:sp>
    </p:spTree>
    <p:extLst>
      <p:ext uri="{BB962C8B-B14F-4D97-AF65-F5344CB8AC3E}">
        <p14:creationId xmlns:p14="http://schemas.microsoft.com/office/powerpoint/2010/main" val="59017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9D64-26D9-554C-8835-847A0FC77C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R"/>
          </a:p>
        </p:txBody>
      </p:sp>
      <p:sp>
        <p:nvSpPr>
          <p:cNvPr id="3" name="Content Placeholder 2">
            <a:extLst>
              <a:ext uri="{FF2B5EF4-FFF2-40B4-BE49-F238E27FC236}">
                <a16:creationId xmlns:a16="http://schemas.microsoft.com/office/drawing/2014/main" id="{7A22A7D5-0D1C-2146-B582-8C7D92F7C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Text Placeholder 3">
            <a:extLst>
              <a:ext uri="{FF2B5EF4-FFF2-40B4-BE49-F238E27FC236}">
                <a16:creationId xmlns:a16="http://schemas.microsoft.com/office/drawing/2014/main" id="{97197199-2F2A-7F45-8143-AD9E205B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14532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E6EE4-D37B-9A49-AE7F-EDFDEDEA57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R"/>
          </a:p>
        </p:txBody>
      </p:sp>
      <p:sp>
        <p:nvSpPr>
          <p:cNvPr id="3" name="Picture Placeholder 2">
            <a:extLst>
              <a:ext uri="{FF2B5EF4-FFF2-40B4-BE49-F238E27FC236}">
                <a16:creationId xmlns:a16="http://schemas.microsoft.com/office/drawing/2014/main" id="{54EFA16F-33D5-9044-8410-E005B8051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4" name="Text Placeholder 3">
            <a:extLst>
              <a:ext uri="{FF2B5EF4-FFF2-40B4-BE49-F238E27FC236}">
                <a16:creationId xmlns:a16="http://schemas.microsoft.com/office/drawing/2014/main" id="{7BC9D2A2-A2A1-BE4E-9314-EBDF27D4A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1FBAD5-87C8-6F42-B8DE-9A2379A41FEE}"/>
              </a:ext>
            </a:extLst>
          </p:cNvPr>
          <p:cNvSpPr>
            <a:spLocks noGrp="1"/>
          </p:cNvSpPr>
          <p:nvPr>
            <p:ph type="dt" sz="half" idx="10"/>
          </p:nvPr>
        </p:nvSpPr>
        <p:spPr>
          <a:xfrm>
            <a:off x="838200" y="6356350"/>
            <a:ext cx="2743200" cy="365125"/>
          </a:xfrm>
          <a:prstGeom prst="rect">
            <a:avLst/>
          </a:prstGeom>
        </p:spPr>
        <p:txBody>
          <a:bodyPr/>
          <a:lstStyle/>
          <a:p>
            <a:fld id="{F92D8094-4EB1-9844-9742-F51BCF6D33AA}" type="datetime1">
              <a:rPr lang="fr-FR" smtClean="0"/>
              <a:t>09/03/2023</a:t>
            </a:fld>
            <a:endParaRPr lang="en-FR"/>
          </a:p>
        </p:txBody>
      </p:sp>
      <p:sp>
        <p:nvSpPr>
          <p:cNvPr id="6" name="Footer Placeholder 5">
            <a:extLst>
              <a:ext uri="{FF2B5EF4-FFF2-40B4-BE49-F238E27FC236}">
                <a16:creationId xmlns:a16="http://schemas.microsoft.com/office/drawing/2014/main" id="{4EDBDBAB-9AC0-AD46-BC72-F315320E936C}"/>
              </a:ext>
            </a:extLst>
          </p:cNvPr>
          <p:cNvSpPr>
            <a:spLocks noGrp="1"/>
          </p:cNvSpPr>
          <p:nvPr>
            <p:ph type="ftr" sz="quarter" idx="11"/>
          </p:nvPr>
        </p:nvSpPr>
        <p:spPr>
          <a:xfrm>
            <a:off x="4038600" y="6356350"/>
            <a:ext cx="4114800" cy="365125"/>
          </a:xfrm>
          <a:prstGeom prst="rect">
            <a:avLst/>
          </a:prstGeom>
        </p:spPr>
        <p:txBody>
          <a:bodyPr/>
          <a:lstStyle/>
          <a:p>
            <a:endParaRPr lang="en-FR"/>
          </a:p>
        </p:txBody>
      </p:sp>
      <p:sp>
        <p:nvSpPr>
          <p:cNvPr id="7" name="Slide Number Placeholder 6">
            <a:extLst>
              <a:ext uri="{FF2B5EF4-FFF2-40B4-BE49-F238E27FC236}">
                <a16:creationId xmlns:a16="http://schemas.microsoft.com/office/drawing/2014/main" id="{085219B8-C72C-0B4A-ADB7-A04909094A6E}"/>
              </a:ext>
            </a:extLst>
          </p:cNvPr>
          <p:cNvSpPr>
            <a:spLocks noGrp="1"/>
          </p:cNvSpPr>
          <p:nvPr>
            <p:ph type="sldNum" sz="quarter" idx="12"/>
          </p:nvPr>
        </p:nvSpPr>
        <p:spPr>
          <a:xfrm>
            <a:off x="8610600" y="6356350"/>
            <a:ext cx="2743200" cy="365125"/>
          </a:xfrm>
          <a:prstGeom prst="rect">
            <a:avLst/>
          </a:prstGeom>
        </p:spPr>
        <p:txBody>
          <a:bodyPr/>
          <a:lstStyle/>
          <a:p>
            <a:fld id="{73A29E6B-759B-264E-8176-9783D5185D4F}" type="slidenum">
              <a:rPr lang="en-FR" smtClean="0"/>
              <a:t>‹#›</a:t>
            </a:fld>
            <a:endParaRPr lang="en-FR"/>
          </a:p>
        </p:txBody>
      </p:sp>
    </p:spTree>
    <p:extLst>
      <p:ext uri="{BB962C8B-B14F-4D97-AF65-F5344CB8AC3E}">
        <p14:creationId xmlns:p14="http://schemas.microsoft.com/office/powerpoint/2010/main" val="270411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02507-D4AD-4847-97E2-4CF8A66B46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R"/>
          </a:p>
        </p:txBody>
      </p:sp>
      <p:sp>
        <p:nvSpPr>
          <p:cNvPr id="3" name="Text Placeholder 2">
            <a:extLst>
              <a:ext uri="{FF2B5EF4-FFF2-40B4-BE49-F238E27FC236}">
                <a16:creationId xmlns:a16="http://schemas.microsoft.com/office/drawing/2014/main" id="{A7DCAC53-F173-AE44-B3A9-DF56A5A028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Tree>
    <p:extLst>
      <p:ext uri="{BB962C8B-B14F-4D97-AF65-F5344CB8AC3E}">
        <p14:creationId xmlns:p14="http://schemas.microsoft.com/office/powerpoint/2010/main" val="4112751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B129BB-A576-65E9-40C3-9EF822B5CC58}"/>
              </a:ext>
            </a:extLst>
          </p:cNvPr>
          <p:cNvSpPr>
            <a:spLocks noGrp="1"/>
          </p:cNvSpPr>
          <p:nvPr>
            <p:ph type="dt" sz="half" idx="10"/>
          </p:nvPr>
        </p:nvSpPr>
        <p:spPr/>
        <p:txBody>
          <a:bodyPr/>
          <a:lstStyle/>
          <a:p>
            <a:fld id="{F1EF38BD-D9AE-664E-90EA-E46831058CAF}" type="datetime1">
              <a:rPr lang="fr-FR" smtClean="0"/>
              <a:t>09/03/2023</a:t>
            </a:fld>
            <a:endParaRPr lang="en-FR"/>
          </a:p>
        </p:txBody>
      </p:sp>
      <p:sp>
        <p:nvSpPr>
          <p:cNvPr id="3" name="Slide Number Placeholder 2">
            <a:extLst>
              <a:ext uri="{FF2B5EF4-FFF2-40B4-BE49-F238E27FC236}">
                <a16:creationId xmlns:a16="http://schemas.microsoft.com/office/drawing/2014/main" id="{F75AB301-D42C-6252-242F-167F2CA195F6}"/>
              </a:ext>
            </a:extLst>
          </p:cNvPr>
          <p:cNvSpPr>
            <a:spLocks noGrp="1"/>
          </p:cNvSpPr>
          <p:nvPr>
            <p:ph type="sldNum" sz="quarter" idx="12"/>
          </p:nvPr>
        </p:nvSpPr>
        <p:spPr/>
        <p:txBody>
          <a:bodyPr/>
          <a:lstStyle/>
          <a:p>
            <a:fld id="{73A29E6B-759B-264E-8176-9783D5185D4F}" type="slidenum">
              <a:rPr lang="en-FR" smtClean="0"/>
              <a:t>1</a:t>
            </a:fld>
            <a:endParaRPr lang="en-FR"/>
          </a:p>
        </p:txBody>
      </p:sp>
      <p:pic>
        <p:nvPicPr>
          <p:cNvPr id="4" name="Content Placeholder 3">
            <a:extLst>
              <a:ext uri="{FF2B5EF4-FFF2-40B4-BE49-F238E27FC236}">
                <a16:creationId xmlns:a16="http://schemas.microsoft.com/office/drawing/2014/main" id="{F1BCC76E-1800-0834-BFF4-A246FC5175A3}"/>
              </a:ext>
            </a:extLst>
          </p:cNvPr>
          <p:cNvPicPr>
            <a:picLocks noChangeAspect="1"/>
          </p:cNvPicPr>
          <p:nvPr/>
        </p:nvPicPr>
        <p:blipFill>
          <a:blip r:embed="rId3"/>
          <a:stretch>
            <a:fillRect/>
          </a:stretch>
        </p:blipFill>
        <p:spPr>
          <a:xfrm>
            <a:off x="160561" y="136525"/>
            <a:ext cx="12031440" cy="6721475"/>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8CA199F6-2F9C-A5EA-D308-95DE187BE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9461" y="2505801"/>
            <a:ext cx="1492250" cy="857885"/>
          </a:xfrm>
          <a:prstGeom prst="rect">
            <a:avLst/>
          </a:prstGeom>
        </p:spPr>
      </p:pic>
    </p:spTree>
    <p:extLst>
      <p:ext uri="{BB962C8B-B14F-4D97-AF65-F5344CB8AC3E}">
        <p14:creationId xmlns:p14="http://schemas.microsoft.com/office/powerpoint/2010/main" val="912593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A12139-857D-1841-8D27-EDC7DA54AF79}"/>
              </a:ext>
            </a:extLst>
          </p:cNvPr>
          <p:cNvSpPr>
            <a:spLocks noGrp="1"/>
          </p:cNvSpPr>
          <p:nvPr>
            <p:ph type="ctrTitle"/>
          </p:nvPr>
        </p:nvSpPr>
        <p:spPr/>
        <p:txBody>
          <a:bodyPr>
            <a:normAutofit fontScale="90000"/>
          </a:bodyPr>
          <a:lstStyle/>
          <a:p>
            <a:r>
              <a:rPr lang="en-FR" b="1">
                <a:solidFill>
                  <a:schemeClr val="accent1"/>
                </a:solidFill>
              </a:rPr>
              <a:t>2. Definitions of gender-based violence and harassment</a:t>
            </a:r>
          </a:p>
        </p:txBody>
      </p:sp>
      <p:sp>
        <p:nvSpPr>
          <p:cNvPr id="5" name="Subtitle 4">
            <a:extLst>
              <a:ext uri="{FF2B5EF4-FFF2-40B4-BE49-F238E27FC236}">
                <a16:creationId xmlns:a16="http://schemas.microsoft.com/office/drawing/2014/main" id="{6619DB50-2C3E-AC41-A704-568A5106723D}"/>
              </a:ext>
            </a:extLst>
          </p:cNvPr>
          <p:cNvSpPr>
            <a:spLocks noGrp="1"/>
          </p:cNvSpPr>
          <p:nvPr>
            <p:ph type="subTitle" idx="1"/>
          </p:nvPr>
        </p:nvSpPr>
        <p:spPr/>
        <p:txBody>
          <a:bodyPr/>
          <a:lstStyle/>
          <a:p>
            <a:endParaRPr lang="en-FR"/>
          </a:p>
        </p:txBody>
      </p:sp>
      <p:sp>
        <p:nvSpPr>
          <p:cNvPr id="8" name="TextBox 7">
            <a:extLst>
              <a:ext uri="{FF2B5EF4-FFF2-40B4-BE49-F238E27FC236}">
                <a16:creationId xmlns:a16="http://schemas.microsoft.com/office/drawing/2014/main" id="{863EB874-5802-E642-8395-71DCB45EB2E3}"/>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25114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F18B-E3CD-2E41-BBFA-0280A6863F75}"/>
              </a:ext>
            </a:extLst>
          </p:cNvPr>
          <p:cNvSpPr>
            <a:spLocks noGrp="1"/>
          </p:cNvSpPr>
          <p:nvPr>
            <p:ph type="title"/>
          </p:nvPr>
        </p:nvSpPr>
        <p:spPr/>
        <p:txBody>
          <a:bodyPr>
            <a:normAutofit fontScale="90000"/>
          </a:bodyPr>
          <a:lstStyle/>
          <a:p>
            <a:br>
              <a:rPr lang="en-FR" b="1"/>
            </a:br>
            <a:r>
              <a:rPr lang="en-FR" b="1">
                <a:solidFill>
                  <a:srgbClr val="C00000"/>
                </a:solidFill>
              </a:rPr>
              <a:t>Definitions: Gender-based violence and harassment</a:t>
            </a:r>
            <a:br>
              <a:rPr lang="en-FR" b="1">
                <a:solidFill>
                  <a:srgbClr val="C00000"/>
                </a:solidFill>
              </a:rPr>
            </a:br>
            <a:endParaRPr lang="en-FR" b="1"/>
          </a:p>
        </p:txBody>
      </p:sp>
      <p:sp>
        <p:nvSpPr>
          <p:cNvPr id="3" name="Content Placeholder 2">
            <a:extLst>
              <a:ext uri="{FF2B5EF4-FFF2-40B4-BE49-F238E27FC236}">
                <a16:creationId xmlns:a16="http://schemas.microsoft.com/office/drawing/2014/main" id="{6E1E8EA8-24BD-E340-85EC-98BEF2B22E42}"/>
              </a:ext>
            </a:extLst>
          </p:cNvPr>
          <p:cNvSpPr>
            <a:spLocks noGrp="1"/>
          </p:cNvSpPr>
          <p:nvPr>
            <p:ph idx="1"/>
          </p:nvPr>
        </p:nvSpPr>
        <p:spPr>
          <a:xfrm>
            <a:off x="838200" y="1861166"/>
            <a:ext cx="10515600" cy="4994317"/>
          </a:xfrm>
        </p:spPr>
        <p:txBody>
          <a:bodyPr numCol="1">
            <a:normAutofit/>
          </a:bodyPr>
          <a:lstStyle/>
          <a:p>
            <a:pPr marL="0" indent="0">
              <a:buNone/>
            </a:pPr>
            <a:r>
              <a:rPr lang="en-GB" b="1" dirty="0"/>
              <a:t>ILO Convention 190 (ILO C190) defines violence and harassment as: </a:t>
            </a:r>
          </a:p>
          <a:p>
            <a:pPr marL="0" indent="0">
              <a:buNone/>
            </a:pPr>
            <a:r>
              <a:rPr lang="en-GB" dirty="0"/>
              <a:t>“a range of unacceptable behaviours and practices, or threats thereof, whether a single occurrence or repeated, that aim at, result in, or are likely to result in physical, psychological, sexual or economic harm, and includes gender-based violence and harassment.” </a:t>
            </a:r>
          </a:p>
          <a:p>
            <a:pPr marL="0" indent="0">
              <a:buNone/>
            </a:pPr>
            <a:endParaRPr lang="en-GB" b="1" dirty="0"/>
          </a:p>
          <a:p>
            <a:pPr marL="0" indent="0">
              <a:buNone/>
            </a:pPr>
            <a:r>
              <a:rPr lang="en-GB" b="1" dirty="0"/>
              <a:t>Gender-based violence and harassment (GBVH) is: </a:t>
            </a:r>
          </a:p>
          <a:p>
            <a:pPr marL="0" indent="0">
              <a:buNone/>
            </a:pPr>
            <a:r>
              <a:rPr lang="en-GB" dirty="0"/>
              <a:t>“violence and harassment directed at persons because of their sex or gender, or affecting persons of a particular sex or gender, disproportionately.” </a:t>
            </a:r>
            <a:endParaRPr lang="en-GB" b="1" dirty="0"/>
          </a:p>
          <a:p>
            <a:pPr marL="0" indent="0">
              <a:buNone/>
            </a:pPr>
            <a:endParaRPr lang="en-GB" b="1" dirty="0"/>
          </a:p>
        </p:txBody>
      </p:sp>
      <p:sp>
        <p:nvSpPr>
          <p:cNvPr id="6" name="TextBox 5">
            <a:extLst>
              <a:ext uri="{FF2B5EF4-FFF2-40B4-BE49-F238E27FC236}">
                <a16:creationId xmlns:a16="http://schemas.microsoft.com/office/drawing/2014/main" id="{9B5F15CF-8DA7-B745-A84E-CCB85DE8D0B6}"/>
              </a:ext>
            </a:extLst>
          </p:cNvPr>
          <p:cNvSpPr txBox="1"/>
          <p:nvPr/>
        </p:nvSpPr>
        <p:spPr>
          <a:xfrm>
            <a:off x="507090" y="15684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242667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59F2-D131-0C40-A5F6-52D9D979FF40}"/>
              </a:ext>
            </a:extLst>
          </p:cNvPr>
          <p:cNvSpPr>
            <a:spLocks noGrp="1"/>
          </p:cNvSpPr>
          <p:nvPr>
            <p:ph type="title"/>
          </p:nvPr>
        </p:nvSpPr>
        <p:spPr>
          <a:xfrm>
            <a:off x="838200" y="502960"/>
            <a:ext cx="10515600" cy="1325563"/>
          </a:xfrm>
        </p:spPr>
        <p:txBody>
          <a:bodyPr/>
          <a:lstStyle/>
          <a:p>
            <a:r>
              <a:rPr lang="fr-CH" b="1" dirty="0">
                <a:solidFill>
                  <a:srgbClr val="C00000"/>
                </a:solidFill>
              </a:rPr>
              <a:t>ILO </a:t>
            </a:r>
            <a:r>
              <a:rPr lang="en-FR" b="1">
                <a:solidFill>
                  <a:srgbClr val="C00000"/>
                </a:solidFill>
              </a:rPr>
              <a:t>C190 defines GBVH as an issue of gender-based power relations</a:t>
            </a:r>
          </a:p>
        </p:txBody>
      </p:sp>
      <p:sp>
        <p:nvSpPr>
          <p:cNvPr id="3" name="Content Placeholder 2">
            <a:extLst>
              <a:ext uri="{FF2B5EF4-FFF2-40B4-BE49-F238E27FC236}">
                <a16:creationId xmlns:a16="http://schemas.microsoft.com/office/drawing/2014/main" id="{C8A8EBC8-A28A-3645-BC6A-36D917796A38}"/>
              </a:ext>
            </a:extLst>
          </p:cNvPr>
          <p:cNvSpPr>
            <a:spLocks noGrp="1"/>
          </p:cNvSpPr>
          <p:nvPr>
            <p:ph idx="1"/>
          </p:nvPr>
        </p:nvSpPr>
        <p:spPr/>
        <p:txBody>
          <a:bodyPr/>
          <a:lstStyle/>
          <a:p>
            <a:pPr marL="0" indent="0">
              <a:buNone/>
            </a:pPr>
            <a:endParaRPr lang="en-US" dirty="0"/>
          </a:p>
          <a:p>
            <a:pPr marL="0" indent="0">
              <a:buNone/>
            </a:pPr>
            <a:r>
              <a:rPr lang="en-US" dirty="0"/>
              <a:t>Acknowledging that gender-based violence and harassment disproportionately affects women and girls, and recognizing that an inclusive, integrated and gender-responsive approach, which tackles underlying causes and risk factors, </a:t>
            </a:r>
            <a:r>
              <a:rPr lang="en-US" b="1" dirty="0"/>
              <a:t>including gender stereotypes, multiple and intersecting forms of discrimination, and unequal gender-based power relations,</a:t>
            </a:r>
            <a:r>
              <a:rPr lang="en-US" dirty="0"/>
              <a:t> is essential to ending violence and harassment in the world of work. (ILO C190, Preamble)</a:t>
            </a:r>
            <a:endParaRPr lang="en-FR"/>
          </a:p>
          <a:p>
            <a:endParaRPr lang="en-FR"/>
          </a:p>
        </p:txBody>
      </p:sp>
      <p:sp>
        <p:nvSpPr>
          <p:cNvPr id="5" name="TextBox 4">
            <a:extLst>
              <a:ext uri="{FF2B5EF4-FFF2-40B4-BE49-F238E27FC236}">
                <a16:creationId xmlns:a16="http://schemas.microsoft.com/office/drawing/2014/main" id="{DFA9C899-A159-A246-A0AF-69D8B1474BF4}"/>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116972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E11D-3617-234D-8606-5218D14F3052}"/>
              </a:ext>
            </a:extLst>
          </p:cNvPr>
          <p:cNvSpPr>
            <a:spLocks noGrp="1"/>
          </p:cNvSpPr>
          <p:nvPr>
            <p:ph type="title"/>
          </p:nvPr>
        </p:nvSpPr>
        <p:spPr/>
        <p:txBody>
          <a:bodyPr/>
          <a:lstStyle/>
          <a:p>
            <a:r>
              <a:rPr lang="en-FR" b="1">
                <a:solidFill>
                  <a:srgbClr val="C00000"/>
                </a:solidFill>
              </a:rPr>
              <a:t>Gender-based violence and harassment</a:t>
            </a:r>
          </a:p>
        </p:txBody>
      </p:sp>
      <p:sp>
        <p:nvSpPr>
          <p:cNvPr id="3" name="Content Placeholder 2">
            <a:extLst>
              <a:ext uri="{FF2B5EF4-FFF2-40B4-BE49-F238E27FC236}">
                <a16:creationId xmlns:a16="http://schemas.microsoft.com/office/drawing/2014/main" id="{1D8291BD-8AB4-9744-B390-4BC6BF996B1C}"/>
              </a:ext>
            </a:extLst>
          </p:cNvPr>
          <p:cNvSpPr>
            <a:spLocks noGrp="1"/>
          </p:cNvSpPr>
          <p:nvPr>
            <p:ph idx="1"/>
          </p:nvPr>
        </p:nvSpPr>
        <p:spPr/>
        <p:txBody>
          <a:bodyPr/>
          <a:lstStyle/>
          <a:p>
            <a:pPr marL="0" indent="0">
              <a:buNone/>
            </a:pPr>
            <a:r>
              <a:rPr lang="en-GB" b="1" dirty="0"/>
              <a:t>Gender-based violence and harassment often occur in the context of:</a:t>
            </a:r>
          </a:p>
          <a:p>
            <a:pPr>
              <a:buFontTx/>
              <a:buChar char="-"/>
            </a:pPr>
            <a:r>
              <a:rPr lang="en-GB" dirty="0"/>
              <a:t>An abuse of power </a:t>
            </a:r>
          </a:p>
          <a:p>
            <a:pPr>
              <a:buFontTx/>
              <a:buChar char="-"/>
            </a:pPr>
            <a:r>
              <a:rPr lang="en-GB" dirty="0"/>
              <a:t>A promise of reward</a:t>
            </a:r>
          </a:p>
          <a:p>
            <a:pPr>
              <a:buFontTx/>
              <a:buChar char="-"/>
            </a:pPr>
            <a:r>
              <a:rPr lang="en-GB" dirty="0"/>
              <a:t>A threat of reprisal</a:t>
            </a:r>
          </a:p>
          <a:p>
            <a:pPr marL="0" indent="0">
              <a:buNone/>
            </a:pPr>
            <a:r>
              <a:rPr lang="en-GB" b="1" dirty="0"/>
              <a:t>It disproportionately affects women, but:</a:t>
            </a:r>
          </a:p>
          <a:p>
            <a:pPr>
              <a:buFontTx/>
              <a:buChar char="-"/>
            </a:pPr>
            <a:r>
              <a:rPr lang="en-GB" dirty="0"/>
              <a:t>it can be experienced by any worker regardless of their gender, gender identity or sexual orientation / LGBTIQ+ people</a:t>
            </a:r>
            <a:endParaRPr lang="en-FR"/>
          </a:p>
        </p:txBody>
      </p:sp>
      <p:sp>
        <p:nvSpPr>
          <p:cNvPr id="6" name="TextBox 5">
            <a:extLst>
              <a:ext uri="{FF2B5EF4-FFF2-40B4-BE49-F238E27FC236}">
                <a16:creationId xmlns:a16="http://schemas.microsoft.com/office/drawing/2014/main" id="{6820A1AF-E0FE-0641-8EDD-9283714CDFD8}"/>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2938335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1276-71E5-7442-873A-6F7D9C5F82DD}"/>
              </a:ext>
            </a:extLst>
          </p:cNvPr>
          <p:cNvSpPr>
            <a:spLocks noGrp="1"/>
          </p:cNvSpPr>
          <p:nvPr>
            <p:ph type="title"/>
          </p:nvPr>
        </p:nvSpPr>
        <p:spPr/>
        <p:txBody>
          <a:bodyPr/>
          <a:lstStyle/>
          <a:p>
            <a:r>
              <a:rPr lang="en-FR" b="1">
                <a:solidFill>
                  <a:srgbClr val="C00000"/>
                </a:solidFill>
              </a:rPr>
              <a:t>Gender-based violence &amp; harassment in the world of work</a:t>
            </a:r>
          </a:p>
        </p:txBody>
      </p:sp>
      <p:graphicFrame>
        <p:nvGraphicFramePr>
          <p:cNvPr id="4" name="Content Placeholder 3">
            <a:extLst>
              <a:ext uri="{FF2B5EF4-FFF2-40B4-BE49-F238E27FC236}">
                <a16:creationId xmlns:a16="http://schemas.microsoft.com/office/drawing/2014/main" id="{9CE59DB8-5536-F444-91D6-202D7668CA05}"/>
              </a:ext>
            </a:extLst>
          </p:cNvPr>
          <p:cNvGraphicFramePr>
            <a:graphicFrameLocks noGrp="1"/>
          </p:cNvGraphicFramePr>
          <p:nvPr>
            <p:ph idx="1"/>
            <p:extLst>
              <p:ext uri="{D42A27DB-BD31-4B8C-83A1-F6EECF244321}">
                <p14:modId xmlns:p14="http://schemas.microsoft.com/office/powerpoint/2010/main" val="2661852785"/>
              </p:ext>
            </p:extLst>
          </p:nvPr>
        </p:nvGraphicFramePr>
        <p:xfrm>
          <a:off x="838199" y="1239520"/>
          <a:ext cx="11353801" cy="5150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FB079370-9A7A-0744-9E71-D34B85E98CE8}"/>
              </a:ext>
            </a:extLst>
          </p:cNvPr>
          <p:cNvSpPr>
            <a:spLocks noGrp="1"/>
          </p:cNvSpPr>
          <p:nvPr>
            <p:ph type="dt" sz="half" idx="4294967295"/>
          </p:nvPr>
        </p:nvSpPr>
        <p:spPr>
          <a:xfrm>
            <a:off x="838200" y="6356350"/>
            <a:ext cx="2743200" cy="365125"/>
          </a:xfrm>
          <a:prstGeom prst="rect">
            <a:avLst/>
          </a:prstGeom>
        </p:spPr>
        <p:txBody>
          <a:bodyPr/>
          <a:lstStyle/>
          <a:p>
            <a:fld id="{5A6DB5A6-44BD-9C4A-B4B8-934911F062D0}" type="datetime1">
              <a:rPr lang="fr-FR" smtClean="0"/>
              <a:t>09/03/2023</a:t>
            </a:fld>
            <a:endParaRPr lang="en-FR"/>
          </a:p>
        </p:txBody>
      </p:sp>
      <p:sp>
        <p:nvSpPr>
          <p:cNvPr id="5" name="Slide Number Placeholder 4">
            <a:extLst>
              <a:ext uri="{FF2B5EF4-FFF2-40B4-BE49-F238E27FC236}">
                <a16:creationId xmlns:a16="http://schemas.microsoft.com/office/drawing/2014/main" id="{D89A839C-7C25-3241-AC43-B85709BE5087}"/>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14</a:t>
            </a:fld>
            <a:endParaRPr lang="en-FR"/>
          </a:p>
        </p:txBody>
      </p:sp>
      <p:sp>
        <p:nvSpPr>
          <p:cNvPr id="6" name="TextBox 5">
            <a:extLst>
              <a:ext uri="{FF2B5EF4-FFF2-40B4-BE49-F238E27FC236}">
                <a16:creationId xmlns:a16="http://schemas.microsoft.com/office/drawing/2014/main" id="{7B9F297B-DCAE-DB4D-8D0A-F24F1881D5BB}"/>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3765385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C8A278C-BEE2-8E44-BADB-AB657A1A120E}"/>
              </a:ext>
            </a:extLst>
          </p:cNvPr>
          <p:cNvGraphicFramePr/>
          <p:nvPr>
            <p:extLst>
              <p:ext uri="{D42A27DB-BD31-4B8C-83A1-F6EECF244321}">
                <p14:modId xmlns:p14="http://schemas.microsoft.com/office/powerpoint/2010/main" val="2179588451"/>
              </p:ext>
            </p:extLst>
          </p:nvPr>
        </p:nvGraphicFramePr>
        <p:xfrm>
          <a:off x="599607" y="365125"/>
          <a:ext cx="7307263" cy="5243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A5D4A8D-0F89-5C4B-BC5D-BADDCE41910E}"/>
              </a:ext>
            </a:extLst>
          </p:cNvPr>
          <p:cNvSpPr>
            <a:spLocks noGrp="1"/>
          </p:cNvSpPr>
          <p:nvPr>
            <p:ph type="dt" sz="half" idx="4294967295"/>
          </p:nvPr>
        </p:nvSpPr>
        <p:spPr>
          <a:xfrm>
            <a:off x="838200" y="6356350"/>
            <a:ext cx="2743200" cy="365125"/>
          </a:xfrm>
          <a:prstGeom prst="rect">
            <a:avLst/>
          </a:prstGeom>
        </p:spPr>
        <p:txBody>
          <a:bodyPr/>
          <a:lstStyle/>
          <a:p>
            <a:fld id="{8703E775-72FD-B44C-839E-3A3225D90037}" type="datetime1">
              <a:rPr lang="fr-FR" smtClean="0"/>
              <a:t>09/03/2023</a:t>
            </a:fld>
            <a:endParaRPr lang="en-FR"/>
          </a:p>
        </p:txBody>
      </p:sp>
      <p:sp>
        <p:nvSpPr>
          <p:cNvPr id="5" name="Slide Number Placeholder 4">
            <a:extLst>
              <a:ext uri="{FF2B5EF4-FFF2-40B4-BE49-F238E27FC236}">
                <a16:creationId xmlns:a16="http://schemas.microsoft.com/office/drawing/2014/main" id="{15C52A20-9A96-C444-AA61-300355A90D53}"/>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15</a:t>
            </a:fld>
            <a:endParaRPr lang="en-FR"/>
          </a:p>
        </p:txBody>
      </p:sp>
      <p:sp>
        <p:nvSpPr>
          <p:cNvPr id="7" name="TextBox 6">
            <a:extLst>
              <a:ext uri="{FF2B5EF4-FFF2-40B4-BE49-F238E27FC236}">
                <a16:creationId xmlns:a16="http://schemas.microsoft.com/office/drawing/2014/main" id="{EF42EE77-4126-C245-9F7E-1E4FE79D4860}"/>
              </a:ext>
            </a:extLst>
          </p:cNvPr>
          <p:cNvSpPr txBox="1"/>
          <p:nvPr/>
        </p:nvSpPr>
        <p:spPr>
          <a:xfrm>
            <a:off x="7906870" y="1425388"/>
            <a:ext cx="2964330" cy="1200329"/>
          </a:xfrm>
          <a:prstGeom prst="rect">
            <a:avLst/>
          </a:prstGeom>
          <a:noFill/>
        </p:spPr>
        <p:txBody>
          <a:bodyPr wrap="square" rtlCol="0">
            <a:spAutoFit/>
          </a:bodyPr>
          <a:lstStyle/>
          <a:p>
            <a:r>
              <a:rPr lang="en-FR" b="1"/>
              <a:t>The pyramid of sexual harassment and abuse.</a:t>
            </a:r>
          </a:p>
          <a:p>
            <a:r>
              <a:rPr lang="en-FR" b="1"/>
              <a:t> </a:t>
            </a:r>
          </a:p>
          <a:p>
            <a:r>
              <a:rPr lang="en-FR"/>
              <a:t>It starts with sexist jokes.</a:t>
            </a:r>
          </a:p>
        </p:txBody>
      </p:sp>
      <p:sp>
        <p:nvSpPr>
          <p:cNvPr id="8" name="TextBox 7">
            <a:extLst>
              <a:ext uri="{FF2B5EF4-FFF2-40B4-BE49-F238E27FC236}">
                <a16:creationId xmlns:a16="http://schemas.microsoft.com/office/drawing/2014/main" id="{40D7B616-6DAC-B64D-A4D0-13976F5D68AB}"/>
              </a:ext>
            </a:extLst>
          </p:cNvPr>
          <p:cNvSpPr txBox="1"/>
          <p:nvPr/>
        </p:nvSpPr>
        <p:spPr>
          <a:xfrm>
            <a:off x="1117600" y="1056640"/>
            <a:ext cx="1951625" cy="369332"/>
          </a:xfrm>
          <a:prstGeom prst="rect">
            <a:avLst/>
          </a:prstGeom>
          <a:noFill/>
        </p:spPr>
        <p:txBody>
          <a:bodyPr wrap="none" rtlCol="0">
            <a:spAutoFit/>
          </a:bodyPr>
          <a:lstStyle/>
          <a:p>
            <a:r>
              <a:rPr lang="en-FR" b="1"/>
              <a:t>It’s not just a joke!</a:t>
            </a:r>
          </a:p>
        </p:txBody>
      </p:sp>
      <p:sp>
        <p:nvSpPr>
          <p:cNvPr id="9" name="TextBox 8">
            <a:extLst>
              <a:ext uri="{FF2B5EF4-FFF2-40B4-BE49-F238E27FC236}">
                <a16:creationId xmlns:a16="http://schemas.microsoft.com/office/drawing/2014/main" id="{76419A53-039A-5A45-91EC-993959A5F41A}"/>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225576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85E5-0CAE-F044-A51B-B12E665169C1}"/>
              </a:ext>
            </a:extLst>
          </p:cNvPr>
          <p:cNvSpPr>
            <a:spLocks noGrp="1"/>
          </p:cNvSpPr>
          <p:nvPr>
            <p:ph type="title"/>
          </p:nvPr>
        </p:nvSpPr>
        <p:spPr/>
        <p:txBody>
          <a:bodyPr/>
          <a:lstStyle/>
          <a:p>
            <a:r>
              <a:rPr lang="en-FR" b="1">
                <a:solidFill>
                  <a:srgbClr val="C00000"/>
                </a:solidFill>
              </a:rPr>
              <a:t>Who is at risk of GBVH?</a:t>
            </a:r>
          </a:p>
        </p:txBody>
      </p:sp>
      <p:sp>
        <p:nvSpPr>
          <p:cNvPr id="3" name="Content Placeholder 2">
            <a:extLst>
              <a:ext uri="{FF2B5EF4-FFF2-40B4-BE49-F238E27FC236}">
                <a16:creationId xmlns:a16="http://schemas.microsoft.com/office/drawing/2014/main" id="{6CE25D9B-E6FF-4249-A664-CAE9B148BCD1}"/>
              </a:ext>
            </a:extLst>
          </p:cNvPr>
          <p:cNvSpPr>
            <a:spLocks noGrp="1"/>
          </p:cNvSpPr>
          <p:nvPr>
            <p:ph idx="1"/>
          </p:nvPr>
        </p:nvSpPr>
        <p:spPr/>
        <p:txBody>
          <a:bodyPr numCol="2">
            <a:normAutofit/>
          </a:bodyPr>
          <a:lstStyle/>
          <a:p>
            <a:pPr marL="0" indent="0">
              <a:buNone/>
            </a:pPr>
            <a:r>
              <a:rPr lang="en-FR" sz="2400" b="1"/>
              <a:t>Women working in:</a:t>
            </a:r>
          </a:p>
          <a:p>
            <a:pPr marL="312738" lvl="1" indent="-227013"/>
            <a:r>
              <a:rPr lang="en-FR"/>
              <a:t>precarious and insecure employment / unsocial working hours</a:t>
            </a:r>
          </a:p>
          <a:p>
            <a:pPr marL="312738" lvl="1" indent="-227013"/>
            <a:r>
              <a:rPr lang="en-GB" dirty="0"/>
              <a:t>working in isolation/alone</a:t>
            </a:r>
            <a:endParaRPr lang="en-FR"/>
          </a:p>
          <a:p>
            <a:pPr marL="312738" lvl="1" indent="-227013"/>
            <a:r>
              <a:rPr lang="en-FR"/>
              <a:t>male-dominated occupations/sectors</a:t>
            </a:r>
            <a:endParaRPr lang="en-FR" sz="2400"/>
          </a:p>
          <a:p>
            <a:pPr marL="0" indent="0">
              <a:buNone/>
            </a:pPr>
            <a:r>
              <a:rPr lang="en-FR" sz="2400" b="1"/>
              <a:t>Women experiencing:</a:t>
            </a:r>
          </a:p>
          <a:p>
            <a:pPr marL="277813" lvl="1" indent="-227013"/>
            <a:r>
              <a:rPr lang="en-FR"/>
              <a:t>multiple and intersecting forms of discrimination and oppression</a:t>
            </a:r>
          </a:p>
          <a:p>
            <a:pPr marL="277813" lvl="1" indent="-227013"/>
            <a:r>
              <a:rPr lang="en-FR"/>
              <a:t>e.g. women migrant worker</a:t>
            </a:r>
            <a:r>
              <a:rPr lang="fr-CH" dirty="0"/>
              <a:t>s</a:t>
            </a:r>
            <a:r>
              <a:rPr lang="en-FR"/>
              <a:t>, racialised and minoritised women, disabled women</a:t>
            </a:r>
          </a:p>
          <a:p>
            <a:r>
              <a:rPr lang="en-FR" sz="2400" b="1"/>
              <a:t>Men</a:t>
            </a:r>
            <a:r>
              <a:rPr lang="en-FR" sz="2400"/>
              <a:t> </a:t>
            </a:r>
            <a:r>
              <a:rPr lang="en-FR" sz="2400" b="1"/>
              <a:t>and women </a:t>
            </a:r>
            <a:r>
              <a:rPr lang="en-FR" sz="2400"/>
              <a:t>who do not conform to gender roles / LGBTIQ+ people</a:t>
            </a:r>
          </a:p>
          <a:p>
            <a:r>
              <a:rPr lang="en-FR" sz="2400" b="1"/>
              <a:t>Whistleblowers / bystanders </a:t>
            </a:r>
            <a:r>
              <a:rPr lang="en-FR" sz="2400"/>
              <a:t>who intervene or complain may also be at risk of second order sexual harassment (SOSH)</a:t>
            </a:r>
          </a:p>
          <a:p>
            <a:pPr marL="0" indent="0">
              <a:buNone/>
            </a:pPr>
            <a:endParaRPr lang="en-FR"/>
          </a:p>
        </p:txBody>
      </p:sp>
      <p:sp>
        <p:nvSpPr>
          <p:cNvPr id="4" name="Date Placeholder 3">
            <a:extLst>
              <a:ext uri="{FF2B5EF4-FFF2-40B4-BE49-F238E27FC236}">
                <a16:creationId xmlns:a16="http://schemas.microsoft.com/office/drawing/2014/main" id="{9C68DEC7-4630-2A4F-B2DC-50235C15296F}"/>
              </a:ext>
            </a:extLst>
          </p:cNvPr>
          <p:cNvSpPr>
            <a:spLocks noGrp="1"/>
          </p:cNvSpPr>
          <p:nvPr>
            <p:ph type="dt" sz="half" idx="4294967295"/>
          </p:nvPr>
        </p:nvSpPr>
        <p:spPr>
          <a:xfrm>
            <a:off x="838200" y="6356350"/>
            <a:ext cx="2743200" cy="365125"/>
          </a:xfrm>
          <a:prstGeom prst="rect">
            <a:avLst/>
          </a:prstGeom>
        </p:spPr>
        <p:txBody>
          <a:bodyPr/>
          <a:lstStyle/>
          <a:p>
            <a:fld id="{0012FD20-5865-0140-8009-E8B66CA60DD4}" type="datetime1">
              <a:rPr lang="fr-FR" smtClean="0"/>
              <a:t>09/03/2023</a:t>
            </a:fld>
            <a:endParaRPr lang="en-FR"/>
          </a:p>
        </p:txBody>
      </p:sp>
      <p:sp>
        <p:nvSpPr>
          <p:cNvPr id="5" name="Slide Number Placeholder 4">
            <a:extLst>
              <a:ext uri="{FF2B5EF4-FFF2-40B4-BE49-F238E27FC236}">
                <a16:creationId xmlns:a16="http://schemas.microsoft.com/office/drawing/2014/main" id="{88775CFC-5BB9-614A-9272-19702A3510FB}"/>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16</a:t>
            </a:fld>
            <a:endParaRPr lang="en-FR"/>
          </a:p>
        </p:txBody>
      </p:sp>
      <p:sp>
        <p:nvSpPr>
          <p:cNvPr id="6" name="TextBox 5">
            <a:extLst>
              <a:ext uri="{FF2B5EF4-FFF2-40B4-BE49-F238E27FC236}">
                <a16:creationId xmlns:a16="http://schemas.microsoft.com/office/drawing/2014/main" id="{499F58BE-DE0C-364B-8E22-0908442C87B4}"/>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341144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7A51-9502-EF4E-87B8-B5A4A5E144D0}"/>
              </a:ext>
            </a:extLst>
          </p:cNvPr>
          <p:cNvSpPr>
            <a:spLocks noGrp="1"/>
          </p:cNvSpPr>
          <p:nvPr>
            <p:ph type="title"/>
          </p:nvPr>
        </p:nvSpPr>
        <p:spPr/>
        <p:txBody>
          <a:bodyPr/>
          <a:lstStyle/>
          <a:p>
            <a:pPr algn="ctr"/>
            <a:r>
              <a:rPr lang="en-FR" b="1">
                <a:solidFill>
                  <a:srgbClr val="C00000"/>
                </a:solidFill>
              </a:rPr>
              <a:t>Group Work 2: How do you define GBVH? </a:t>
            </a:r>
          </a:p>
        </p:txBody>
      </p:sp>
      <p:sp>
        <p:nvSpPr>
          <p:cNvPr id="4" name="Text Placeholder 3">
            <a:extLst>
              <a:ext uri="{FF2B5EF4-FFF2-40B4-BE49-F238E27FC236}">
                <a16:creationId xmlns:a16="http://schemas.microsoft.com/office/drawing/2014/main" id="{4D2DFEA3-9C85-D44D-B701-EF57E4CDB509}"/>
              </a:ext>
            </a:extLst>
          </p:cNvPr>
          <p:cNvSpPr>
            <a:spLocks noGrp="1"/>
          </p:cNvSpPr>
          <p:nvPr>
            <p:ph type="body" idx="1"/>
          </p:nvPr>
        </p:nvSpPr>
        <p:spPr/>
        <p:txBody>
          <a:bodyPr/>
          <a:lstStyle/>
          <a:p>
            <a:pPr algn="ctr"/>
            <a:endParaRPr lang="en-FR">
              <a:solidFill>
                <a:schemeClr val="tx1"/>
              </a:solidFill>
            </a:endParaRPr>
          </a:p>
        </p:txBody>
      </p:sp>
      <p:sp>
        <p:nvSpPr>
          <p:cNvPr id="3" name="Date Placeholder 2">
            <a:extLst>
              <a:ext uri="{FF2B5EF4-FFF2-40B4-BE49-F238E27FC236}">
                <a16:creationId xmlns:a16="http://schemas.microsoft.com/office/drawing/2014/main" id="{4AE3B3F5-B424-E148-861A-24219D338337}"/>
              </a:ext>
            </a:extLst>
          </p:cNvPr>
          <p:cNvSpPr>
            <a:spLocks noGrp="1"/>
          </p:cNvSpPr>
          <p:nvPr>
            <p:ph type="dt" sz="half" idx="4294967295"/>
          </p:nvPr>
        </p:nvSpPr>
        <p:spPr>
          <a:xfrm>
            <a:off x="838200" y="6356350"/>
            <a:ext cx="2743200" cy="365125"/>
          </a:xfrm>
          <a:prstGeom prst="rect">
            <a:avLst/>
          </a:prstGeom>
        </p:spPr>
        <p:txBody>
          <a:bodyPr/>
          <a:lstStyle/>
          <a:p>
            <a:fld id="{0FF6CC5C-0881-9540-90F5-95D02AEFA8B1}" type="datetime1">
              <a:rPr lang="fr-FR" smtClean="0"/>
              <a:t>09/03/2023</a:t>
            </a:fld>
            <a:endParaRPr lang="en-FR"/>
          </a:p>
        </p:txBody>
      </p:sp>
      <p:sp>
        <p:nvSpPr>
          <p:cNvPr id="5" name="Slide Number Placeholder 4">
            <a:extLst>
              <a:ext uri="{FF2B5EF4-FFF2-40B4-BE49-F238E27FC236}">
                <a16:creationId xmlns:a16="http://schemas.microsoft.com/office/drawing/2014/main" id="{6736DF87-322A-2C40-9DDE-14BC4EFA910A}"/>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17</a:t>
            </a:fld>
            <a:endParaRPr lang="en-FR"/>
          </a:p>
        </p:txBody>
      </p:sp>
      <p:sp>
        <p:nvSpPr>
          <p:cNvPr id="6" name="TextBox 5">
            <a:extLst>
              <a:ext uri="{FF2B5EF4-FFF2-40B4-BE49-F238E27FC236}">
                <a16:creationId xmlns:a16="http://schemas.microsoft.com/office/drawing/2014/main" id="{3D2784C8-8516-F849-8D31-164F6350D766}"/>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3347565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31D679-8EB0-7D44-B18D-0B168C552C0B}"/>
              </a:ext>
            </a:extLst>
          </p:cNvPr>
          <p:cNvSpPr>
            <a:spLocks noGrp="1"/>
          </p:cNvSpPr>
          <p:nvPr>
            <p:ph type="ctrTitle"/>
          </p:nvPr>
        </p:nvSpPr>
        <p:spPr/>
        <p:txBody>
          <a:bodyPr/>
          <a:lstStyle/>
          <a:p>
            <a:r>
              <a:rPr lang="en-FR" b="1">
                <a:solidFill>
                  <a:schemeClr val="accent1"/>
                </a:solidFill>
              </a:rPr>
              <a:t>3. Domestic violence: a workplace issue</a:t>
            </a:r>
          </a:p>
        </p:txBody>
      </p:sp>
      <p:sp>
        <p:nvSpPr>
          <p:cNvPr id="5" name="Subtitle 4">
            <a:extLst>
              <a:ext uri="{FF2B5EF4-FFF2-40B4-BE49-F238E27FC236}">
                <a16:creationId xmlns:a16="http://schemas.microsoft.com/office/drawing/2014/main" id="{B1F9E3F9-EDF7-E34C-A496-28A0918C0C50}"/>
              </a:ext>
            </a:extLst>
          </p:cNvPr>
          <p:cNvSpPr>
            <a:spLocks noGrp="1"/>
          </p:cNvSpPr>
          <p:nvPr>
            <p:ph type="subTitle" idx="1"/>
          </p:nvPr>
        </p:nvSpPr>
        <p:spPr/>
        <p:txBody>
          <a:bodyPr/>
          <a:lstStyle/>
          <a:p>
            <a:endParaRPr lang="en-FR"/>
          </a:p>
        </p:txBody>
      </p:sp>
      <p:sp>
        <p:nvSpPr>
          <p:cNvPr id="6" name="Date Placeholder 5">
            <a:extLst>
              <a:ext uri="{FF2B5EF4-FFF2-40B4-BE49-F238E27FC236}">
                <a16:creationId xmlns:a16="http://schemas.microsoft.com/office/drawing/2014/main" id="{8C3C2DF1-1690-FB46-A885-646C8FC9CF51}"/>
              </a:ext>
            </a:extLst>
          </p:cNvPr>
          <p:cNvSpPr>
            <a:spLocks noGrp="1"/>
          </p:cNvSpPr>
          <p:nvPr>
            <p:ph type="dt" sz="half" idx="4294967295"/>
          </p:nvPr>
        </p:nvSpPr>
        <p:spPr>
          <a:xfrm>
            <a:off x="838200" y="6356350"/>
            <a:ext cx="2743200" cy="365125"/>
          </a:xfrm>
          <a:prstGeom prst="rect">
            <a:avLst/>
          </a:prstGeom>
        </p:spPr>
        <p:txBody>
          <a:bodyPr/>
          <a:lstStyle/>
          <a:p>
            <a:fld id="{7D1CD1CC-1E82-3F4E-A442-EDA4A7C81934}" type="datetime1">
              <a:rPr lang="fr-FR" smtClean="0"/>
              <a:t>09/03/2023</a:t>
            </a:fld>
            <a:endParaRPr lang="en-FR"/>
          </a:p>
        </p:txBody>
      </p:sp>
      <p:sp>
        <p:nvSpPr>
          <p:cNvPr id="7" name="Slide Number Placeholder 6">
            <a:extLst>
              <a:ext uri="{FF2B5EF4-FFF2-40B4-BE49-F238E27FC236}">
                <a16:creationId xmlns:a16="http://schemas.microsoft.com/office/drawing/2014/main" id="{76F75E60-6B08-5E4E-A8C9-BB06F5FE5E37}"/>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18</a:t>
            </a:fld>
            <a:endParaRPr lang="en-FR"/>
          </a:p>
        </p:txBody>
      </p:sp>
      <p:sp>
        <p:nvSpPr>
          <p:cNvPr id="8" name="TextBox 7">
            <a:extLst>
              <a:ext uri="{FF2B5EF4-FFF2-40B4-BE49-F238E27FC236}">
                <a16:creationId xmlns:a16="http://schemas.microsoft.com/office/drawing/2014/main" id="{BF3450C3-3341-1745-AB9B-C7C3CAB20249}"/>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1014276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19D2-59C9-7045-A2B7-87A7D95086FC}"/>
              </a:ext>
            </a:extLst>
          </p:cNvPr>
          <p:cNvSpPr>
            <a:spLocks noGrp="1"/>
          </p:cNvSpPr>
          <p:nvPr>
            <p:ph type="title"/>
          </p:nvPr>
        </p:nvSpPr>
        <p:spPr/>
        <p:txBody>
          <a:bodyPr/>
          <a:lstStyle/>
          <a:p>
            <a:r>
              <a:rPr lang="en-FR" b="1">
                <a:solidFill>
                  <a:srgbClr val="C00000"/>
                </a:solidFill>
              </a:rPr>
              <a:t>Domestic violence: a workplace issue</a:t>
            </a:r>
          </a:p>
        </p:txBody>
      </p:sp>
      <p:sp>
        <p:nvSpPr>
          <p:cNvPr id="3" name="Content Placeholder 2">
            <a:extLst>
              <a:ext uri="{FF2B5EF4-FFF2-40B4-BE49-F238E27FC236}">
                <a16:creationId xmlns:a16="http://schemas.microsoft.com/office/drawing/2014/main" id="{EE4BC2C0-96FF-FD48-96A7-D13DAB041BBB}"/>
              </a:ext>
            </a:extLst>
          </p:cNvPr>
          <p:cNvSpPr>
            <a:spLocks noGrp="1"/>
          </p:cNvSpPr>
          <p:nvPr>
            <p:ph idx="1"/>
          </p:nvPr>
        </p:nvSpPr>
        <p:spPr/>
        <p:txBody>
          <a:bodyPr/>
          <a:lstStyle/>
          <a:p>
            <a:r>
              <a:rPr lang="en-GB" dirty="0"/>
              <a:t>Domestic violence (sometimes referred to as ‘domestic abuse’, ‘intimate partner violence’, or ‘family violence’) </a:t>
            </a:r>
          </a:p>
          <a:p>
            <a:r>
              <a:rPr lang="en-GB" dirty="0"/>
              <a:t>Can include physical, psychological, sexual and/or economic forms of violence and/or abuse. It can also involve stalking, which may also take place in and around the workplace. </a:t>
            </a:r>
          </a:p>
          <a:p>
            <a:r>
              <a:rPr lang="en-GB" dirty="0"/>
              <a:t>Coercive behaviour, includes acts or threatened acts, that is used by a perpetrator to gain power or control over a current or former spouse or intimate partner or family member.  </a:t>
            </a:r>
          </a:p>
          <a:p>
            <a:pPr marL="0" indent="0">
              <a:buNone/>
            </a:pPr>
            <a:endParaRPr lang="en-FR"/>
          </a:p>
          <a:p>
            <a:endParaRPr lang="en-FR"/>
          </a:p>
        </p:txBody>
      </p:sp>
      <p:sp>
        <p:nvSpPr>
          <p:cNvPr id="4" name="Date Placeholder 3">
            <a:extLst>
              <a:ext uri="{FF2B5EF4-FFF2-40B4-BE49-F238E27FC236}">
                <a16:creationId xmlns:a16="http://schemas.microsoft.com/office/drawing/2014/main" id="{56835B1C-5D72-A24E-9FAE-233147A6B5FC}"/>
              </a:ext>
            </a:extLst>
          </p:cNvPr>
          <p:cNvSpPr>
            <a:spLocks noGrp="1"/>
          </p:cNvSpPr>
          <p:nvPr>
            <p:ph type="dt" sz="half" idx="4294967295"/>
          </p:nvPr>
        </p:nvSpPr>
        <p:spPr>
          <a:xfrm>
            <a:off x="838200" y="6356350"/>
            <a:ext cx="2743200" cy="365125"/>
          </a:xfrm>
          <a:prstGeom prst="rect">
            <a:avLst/>
          </a:prstGeom>
        </p:spPr>
        <p:txBody>
          <a:bodyPr/>
          <a:lstStyle/>
          <a:p>
            <a:fld id="{B3A4935F-FF84-E446-A9C7-F5E7B21A7D46}" type="datetime1">
              <a:rPr lang="fr-FR" smtClean="0"/>
              <a:t>09/03/2023</a:t>
            </a:fld>
            <a:endParaRPr lang="en-FR"/>
          </a:p>
        </p:txBody>
      </p:sp>
      <p:sp>
        <p:nvSpPr>
          <p:cNvPr id="5" name="Slide Number Placeholder 4">
            <a:extLst>
              <a:ext uri="{FF2B5EF4-FFF2-40B4-BE49-F238E27FC236}">
                <a16:creationId xmlns:a16="http://schemas.microsoft.com/office/drawing/2014/main" id="{DA091BE8-5ADA-D34F-B5D2-2E933B101023}"/>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19</a:t>
            </a:fld>
            <a:endParaRPr lang="en-FR"/>
          </a:p>
        </p:txBody>
      </p:sp>
      <p:sp>
        <p:nvSpPr>
          <p:cNvPr id="6" name="TextBox 5">
            <a:extLst>
              <a:ext uri="{FF2B5EF4-FFF2-40B4-BE49-F238E27FC236}">
                <a16:creationId xmlns:a16="http://schemas.microsoft.com/office/drawing/2014/main" id="{EE758E2E-0950-8C4B-BEBE-30CBF29621E9}"/>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27310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A595-79E1-D94E-90FB-360F7BB55048}"/>
              </a:ext>
            </a:extLst>
          </p:cNvPr>
          <p:cNvSpPr>
            <a:spLocks noGrp="1"/>
          </p:cNvSpPr>
          <p:nvPr>
            <p:ph type="ctrTitle"/>
          </p:nvPr>
        </p:nvSpPr>
        <p:spPr>
          <a:xfrm>
            <a:off x="1524000" y="366408"/>
            <a:ext cx="9144000" cy="2387600"/>
          </a:xfrm>
        </p:spPr>
        <p:txBody>
          <a:bodyPr>
            <a:normAutofit fontScale="90000"/>
          </a:bodyPr>
          <a:lstStyle/>
          <a:p>
            <a:r>
              <a:rPr lang="en-FR" b="1">
                <a:solidFill>
                  <a:srgbClr val="C00000"/>
                </a:solidFill>
              </a:rPr>
              <a:t>IndustriALL </a:t>
            </a:r>
            <a:br>
              <a:rPr lang="en-FR" b="1">
                <a:solidFill>
                  <a:srgbClr val="C00000"/>
                </a:solidFill>
              </a:rPr>
            </a:br>
            <a:r>
              <a:rPr lang="en-FR" b="1">
                <a:solidFill>
                  <a:srgbClr val="C00000"/>
                </a:solidFill>
              </a:rPr>
              <a:t>Training on gender-based violence and harassment</a:t>
            </a:r>
          </a:p>
        </p:txBody>
      </p:sp>
      <p:sp>
        <p:nvSpPr>
          <p:cNvPr id="3" name="Subtitle 2">
            <a:extLst>
              <a:ext uri="{FF2B5EF4-FFF2-40B4-BE49-F238E27FC236}">
                <a16:creationId xmlns:a16="http://schemas.microsoft.com/office/drawing/2014/main" id="{D41E05A2-F8EE-AB43-9B10-60F9713D7FA3}"/>
              </a:ext>
            </a:extLst>
          </p:cNvPr>
          <p:cNvSpPr>
            <a:spLocks noGrp="1"/>
          </p:cNvSpPr>
          <p:nvPr>
            <p:ph type="subTitle" idx="1"/>
          </p:nvPr>
        </p:nvSpPr>
        <p:spPr>
          <a:xfrm>
            <a:off x="1524000" y="2933823"/>
            <a:ext cx="9144000" cy="1655762"/>
          </a:xfrm>
        </p:spPr>
        <p:txBody>
          <a:bodyPr/>
          <a:lstStyle/>
          <a:p>
            <a:endParaRPr lang="en-FR" b="1"/>
          </a:p>
          <a:p>
            <a:r>
              <a:rPr lang="en-FR" sz="2800" b="1"/>
              <a:t>Power Point slides </a:t>
            </a:r>
          </a:p>
          <a:p>
            <a:r>
              <a:rPr lang="en-FR" sz="2800" b="1"/>
              <a:t>Training Modules 1-3</a:t>
            </a:r>
          </a:p>
        </p:txBody>
      </p:sp>
    </p:spTree>
    <p:extLst>
      <p:ext uri="{BB962C8B-B14F-4D97-AF65-F5344CB8AC3E}">
        <p14:creationId xmlns:p14="http://schemas.microsoft.com/office/powerpoint/2010/main" val="108583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6A3-96C3-994B-A2EC-CE128892B7AD}"/>
              </a:ext>
            </a:extLst>
          </p:cNvPr>
          <p:cNvSpPr>
            <a:spLocks noGrp="1"/>
          </p:cNvSpPr>
          <p:nvPr>
            <p:ph type="title"/>
          </p:nvPr>
        </p:nvSpPr>
        <p:spPr/>
        <p:txBody>
          <a:bodyPr/>
          <a:lstStyle/>
          <a:p>
            <a:r>
              <a:rPr lang="en-FR" b="1">
                <a:solidFill>
                  <a:srgbClr val="C00000"/>
                </a:solidFill>
              </a:rPr>
              <a:t>Domestic violence: a workplace issue</a:t>
            </a:r>
          </a:p>
        </p:txBody>
      </p:sp>
      <p:graphicFrame>
        <p:nvGraphicFramePr>
          <p:cNvPr id="4" name="Content Placeholder 3">
            <a:extLst>
              <a:ext uri="{FF2B5EF4-FFF2-40B4-BE49-F238E27FC236}">
                <a16:creationId xmlns:a16="http://schemas.microsoft.com/office/drawing/2014/main" id="{D6387CA4-5521-B74E-8C46-7C3F91FC2596}"/>
              </a:ext>
            </a:extLst>
          </p:cNvPr>
          <p:cNvGraphicFramePr>
            <a:graphicFrameLocks noGrp="1"/>
          </p:cNvGraphicFramePr>
          <p:nvPr>
            <p:ph idx="1"/>
            <p:extLst>
              <p:ext uri="{D42A27DB-BD31-4B8C-83A1-F6EECF244321}">
                <p14:modId xmlns:p14="http://schemas.microsoft.com/office/powerpoint/2010/main" val="10485277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74ADF6B1-3EB2-8542-B999-787E2A2CB71B}"/>
              </a:ext>
            </a:extLst>
          </p:cNvPr>
          <p:cNvSpPr>
            <a:spLocks noGrp="1"/>
          </p:cNvSpPr>
          <p:nvPr>
            <p:ph type="dt" sz="half" idx="4294967295"/>
          </p:nvPr>
        </p:nvSpPr>
        <p:spPr>
          <a:xfrm>
            <a:off x="838200" y="6356350"/>
            <a:ext cx="2743200" cy="365125"/>
          </a:xfrm>
          <a:prstGeom prst="rect">
            <a:avLst/>
          </a:prstGeom>
        </p:spPr>
        <p:txBody>
          <a:bodyPr/>
          <a:lstStyle/>
          <a:p>
            <a:fld id="{FD27ED3A-7562-864B-B56D-4065C1E23984}" type="datetime1">
              <a:rPr lang="fr-FR" smtClean="0"/>
              <a:t>09/03/2023</a:t>
            </a:fld>
            <a:endParaRPr lang="en-FR"/>
          </a:p>
        </p:txBody>
      </p:sp>
      <p:sp>
        <p:nvSpPr>
          <p:cNvPr id="5" name="Slide Number Placeholder 4">
            <a:extLst>
              <a:ext uri="{FF2B5EF4-FFF2-40B4-BE49-F238E27FC236}">
                <a16:creationId xmlns:a16="http://schemas.microsoft.com/office/drawing/2014/main" id="{BE2306B3-03F6-9D42-98CC-5CC22AAE92B7}"/>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20</a:t>
            </a:fld>
            <a:endParaRPr lang="en-FR"/>
          </a:p>
        </p:txBody>
      </p:sp>
      <p:sp>
        <p:nvSpPr>
          <p:cNvPr id="6" name="TextBox 5">
            <a:extLst>
              <a:ext uri="{FF2B5EF4-FFF2-40B4-BE49-F238E27FC236}">
                <a16:creationId xmlns:a16="http://schemas.microsoft.com/office/drawing/2014/main" id="{B2E2833F-BF4B-A24E-B98D-B793EB60F924}"/>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3715726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323DE-AD7C-C046-A45A-AEE4F64FB01B}"/>
              </a:ext>
            </a:extLst>
          </p:cNvPr>
          <p:cNvSpPr>
            <a:spLocks noGrp="1"/>
          </p:cNvSpPr>
          <p:nvPr>
            <p:ph type="title"/>
          </p:nvPr>
        </p:nvSpPr>
        <p:spPr/>
        <p:txBody>
          <a:bodyPr/>
          <a:lstStyle/>
          <a:p>
            <a:r>
              <a:rPr lang="en-FR" b="1">
                <a:solidFill>
                  <a:srgbClr val="C00000"/>
                </a:solidFill>
              </a:rPr>
              <a:t>Domestic violence: a workplace issue</a:t>
            </a:r>
          </a:p>
        </p:txBody>
      </p:sp>
      <p:sp>
        <p:nvSpPr>
          <p:cNvPr id="3" name="Content Placeholder 2">
            <a:extLst>
              <a:ext uri="{FF2B5EF4-FFF2-40B4-BE49-F238E27FC236}">
                <a16:creationId xmlns:a16="http://schemas.microsoft.com/office/drawing/2014/main" id="{2B4F630E-BF4C-2949-8DA6-C6DDDD07161E}"/>
              </a:ext>
            </a:extLst>
          </p:cNvPr>
          <p:cNvSpPr>
            <a:spLocks noGrp="1"/>
          </p:cNvSpPr>
          <p:nvPr>
            <p:ph idx="1"/>
          </p:nvPr>
        </p:nvSpPr>
        <p:spPr/>
        <p:txBody>
          <a:bodyPr>
            <a:normAutofit lnSpcReduction="10000"/>
          </a:bodyPr>
          <a:lstStyle/>
          <a:p>
            <a:pPr marL="0" indent="0">
              <a:buNone/>
            </a:pPr>
            <a:r>
              <a:rPr lang="en-FR"/>
              <a:t>Let’s brainstorm o</a:t>
            </a:r>
            <a:r>
              <a:rPr lang="fr-CH" dirty="0"/>
              <a:t>n</a:t>
            </a:r>
            <a:r>
              <a:rPr lang="en-FR"/>
              <a:t> the ways that domestic violence can affect women’s work:</a:t>
            </a:r>
          </a:p>
          <a:p>
            <a:pPr marL="0" indent="0">
              <a:buNone/>
            </a:pPr>
            <a:endParaRPr lang="en-FR"/>
          </a:p>
          <a:p>
            <a:pPr>
              <a:buFontTx/>
              <a:buChar char="-"/>
            </a:pPr>
            <a:r>
              <a:rPr lang="en-FR"/>
              <a:t>getting to work on time / staying in the job</a:t>
            </a:r>
          </a:p>
          <a:p>
            <a:pPr>
              <a:buFontTx/>
              <a:buChar char="-"/>
            </a:pPr>
            <a:r>
              <a:rPr lang="en-FR"/>
              <a:t>presenteeism / productivity / meeting productivity targets</a:t>
            </a:r>
          </a:p>
          <a:p>
            <a:pPr>
              <a:buFontTx/>
              <a:buChar char="-"/>
            </a:pPr>
            <a:r>
              <a:rPr lang="en-FR"/>
              <a:t>access to training or career development</a:t>
            </a:r>
          </a:p>
          <a:p>
            <a:pPr>
              <a:buFontTx/>
              <a:buChar char="-"/>
            </a:pPr>
            <a:r>
              <a:rPr lang="en-FR"/>
              <a:t>financial / economic independence </a:t>
            </a:r>
          </a:p>
          <a:p>
            <a:pPr>
              <a:buFontTx/>
              <a:buChar char="-"/>
            </a:pPr>
            <a:r>
              <a:rPr lang="en-FR"/>
              <a:t>online or physical safety / security</a:t>
            </a:r>
          </a:p>
          <a:p>
            <a:pPr>
              <a:buFontTx/>
              <a:buChar char="-"/>
            </a:pPr>
            <a:r>
              <a:rPr lang="en-FR"/>
              <a:t>remote working/telework</a:t>
            </a:r>
          </a:p>
          <a:p>
            <a:pPr marL="0" indent="0">
              <a:buNone/>
            </a:pPr>
            <a:endParaRPr lang="en-FR"/>
          </a:p>
          <a:p>
            <a:pPr>
              <a:buFontTx/>
              <a:buChar char="-"/>
            </a:pPr>
            <a:endParaRPr lang="en-FR"/>
          </a:p>
          <a:p>
            <a:pPr>
              <a:buFontTx/>
              <a:buChar char="-"/>
            </a:pPr>
            <a:endParaRPr lang="en-FR"/>
          </a:p>
        </p:txBody>
      </p:sp>
      <p:sp>
        <p:nvSpPr>
          <p:cNvPr id="4" name="Date Placeholder 3">
            <a:extLst>
              <a:ext uri="{FF2B5EF4-FFF2-40B4-BE49-F238E27FC236}">
                <a16:creationId xmlns:a16="http://schemas.microsoft.com/office/drawing/2014/main" id="{AD6FE5D2-A0FD-A440-B540-C0806E54003E}"/>
              </a:ext>
            </a:extLst>
          </p:cNvPr>
          <p:cNvSpPr>
            <a:spLocks noGrp="1"/>
          </p:cNvSpPr>
          <p:nvPr>
            <p:ph type="dt" sz="half" idx="4294967295"/>
          </p:nvPr>
        </p:nvSpPr>
        <p:spPr>
          <a:xfrm>
            <a:off x="838200" y="6356350"/>
            <a:ext cx="2743200" cy="365125"/>
          </a:xfrm>
          <a:prstGeom prst="rect">
            <a:avLst/>
          </a:prstGeom>
        </p:spPr>
        <p:txBody>
          <a:bodyPr/>
          <a:lstStyle/>
          <a:p>
            <a:fld id="{4B1F8BFD-44A0-4047-B3B9-DB1BD229330E}" type="datetime1">
              <a:rPr lang="fr-FR" smtClean="0"/>
              <a:t>09/03/2023</a:t>
            </a:fld>
            <a:endParaRPr lang="en-FR"/>
          </a:p>
        </p:txBody>
      </p:sp>
      <p:sp>
        <p:nvSpPr>
          <p:cNvPr id="5" name="Slide Number Placeholder 4">
            <a:extLst>
              <a:ext uri="{FF2B5EF4-FFF2-40B4-BE49-F238E27FC236}">
                <a16:creationId xmlns:a16="http://schemas.microsoft.com/office/drawing/2014/main" id="{02A1997A-7628-1248-90DA-7E345F7A3C7D}"/>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21</a:t>
            </a:fld>
            <a:endParaRPr lang="en-FR"/>
          </a:p>
        </p:txBody>
      </p:sp>
      <p:sp>
        <p:nvSpPr>
          <p:cNvPr id="6" name="TextBox 5">
            <a:extLst>
              <a:ext uri="{FF2B5EF4-FFF2-40B4-BE49-F238E27FC236}">
                <a16:creationId xmlns:a16="http://schemas.microsoft.com/office/drawing/2014/main" id="{2547AA2A-43FE-AA4F-9722-886669547611}"/>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298387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77696A-476F-F84C-AC1D-3FE23EABDE6B}"/>
              </a:ext>
            </a:extLst>
          </p:cNvPr>
          <p:cNvSpPr>
            <a:spLocks noGrp="1"/>
          </p:cNvSpPr>
          <p:nvPr>
            <p:ph idx="1"/>
          </p:nvPr>
        </p:nvSpPr>
        <p:spPr>
          <a:xfrm>
            <a:off x="838200" y="1690688"/>
            <a:ext cx="10515600" cy="4351338"/>
          </a:xfrm>
        </p:spPr>
        <p:txBody>
          <a:bodyPr>
            <a:normAutofit/>
          </a:bodyPr>
          <a:lstStyle/>
          <a:p>
            <a:pPr marL="0" indent="0">
              <a:buNone/>
            </a:pPr>
            <a:endParaRPr lang="en-FR"/>
          </a:p>
          <a:p>
            <a:pPr marL="0" indent="0">
              <a:buNone/>
            </a:pPr>
            <a:endParaRPr lang="en-FR"/>
          </a:p>
        </p:txBody>
      </p:sp>
      <p:sp>
        <p:nvSpPr>
          <p:cNvPr id="11" name="Rounded Rectangular Callout 10">
            <a:extLst>
              <a:ext uri="{FF2B5EF4-FFF2-40B4-BE49-F238E27FC236}">
                <a16:creationId xmlns:a16="http://schemas.microsoft.com/office/drawing/2014/main" id="{B024CE6C-5259-C64F-A4AC-0C6EDFC07BF2}"/>
              </a:ext>
            </a:extLst>
          </p:cNvPr>
          <p:cNvSpPr/>
          <p:nvPr/>
        </p:nvSpPr>
        <p:spPr>
          <a:xfrm>
            <a:off x="838200" y="525906"/>
            <a:ext cx="3461951" cy="181050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FR"/>
              <a:t>I can’t get to work bec</a:t>
            </a:r>
            <a:r>
              <a:rPr lang="en-GB" dirty="0"/>
              <a:t>au</a:t>
            </a:r>
            <a:r>
              <a:rPr lang="en-FR"/>
              <a:t>se my husband has destroyed my bus pass and hidden my purse. I’m worried I will lose my job.</a:t>
            </a:r>
          </a:p>
        </p:txBody>
      </p:sp>
      <p:sp>
        <p:nvSpPr>
          <p:cNvPr id="12" name="Rounded Rectangular Callout 11">
            <a:extLst>
              <a:ext uri="{FF2B5EF4-FFF2-40B4-BE49-F238E27FC236}">
                <a16:creationId xmlns:a16="http://schemas.microsoft.com/office/drawing/2014/main" id="{42A68BC1-6BF0-0444-A4D9-0BB7AEE6E861}"/>
              </a:ext>
            </a:extLst>
          </p:cNvPr>
          <p:cNvSpPr/>
          <p:nvPr/>
        </p:nvSpPr>
        <p:spPr>
          <a:xfrm>
            <a:off x="5300049" y="294016"/>
            <a:ext cx="4629807" cy="181050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FR"/>
              <a:t>I can’t concentrate at work, I am exhausted and I’ve lost my confidence. I’m unable to reach my productivity target and do not receive the bonus at the end of the month; the abuse gets worse because my pay is less at the end of the month.</a:t>
            </a:r>
          </a:p>
        </p:txBody>
      </p:sp>
      <p:sp>
        <p:nvSpPr>
          <p:cNvPr id="14" name="Rounded Rectangular Callout 13">
            <a:extLst>
              <a:ext uri="{FF2B5EF4-FFF2-40B4-BE49-F238E27FC236}">
                <a16:creationId xmlns:a16="http://schemas.microsoft.com/office/drawing/2014/main" id="{C78FC421-9B22-D041-8604-02DB50833E46}"/>
              </a:ext>
            </a:extLst>
          </p:cNvPr>
          <p:cNvSpPr/>
          <p:nvPr/>
        </p:nvSpPr>
        <p:spPr>
          <a:xfrm>
            <a:off x="7068413" y="2392175"/>
            <a:ext cx="4902869" cy="21856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FR"/>
              <a:t>The abuse got worse when we were confined at home. It was difficult to compete my work tasks as he was watching what I was doing all the time. He often stopped me participating in team meetings. My manager had some suspicions and called me into the office for a meeting and this was an opportunity to find some support.</a:t>
            </a:r>
          </a:p>
        </p:txBody>
      </p:sp>
      <p:sp>
        <p:nvSpPr>
          <p:cNvPr id="15" name="Rounded Rectangular Callout 14">
            <a:extLst>
              <a:ext uri="{FF2B5EF4-FFF2-40B4-BE49-F238E27FC236}">
                <a16:creationId xmlns:a16="http://schemas.microsoft.com/office/drawing/2014/main" id="{5EDB922C-41FD-5541-A0F2-871F8162B45D}"/>
              </a:ext>
            </a:extLst>
          </p:cNvPr>
          <p:cNvSpPr/>
          <p:nvPr/>
        </p:nvSpPr>
        <p:spPr>
          <a:xfrm>
            <a:off x="838200" y="4809250"/>
            <a:ext cx="4461849" cy="152043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FR"/>
              <a:t>I couldn’t leave as I had no money, he controlled all of my finances and I no longer have access to any money. Where would I go with no money?</a:t>
            </a:r>
          </a:p>
        </p:txBody>
      </p:sp>
      <p:sp>
        <p:nvSpPr>
          <p:cNvPr id="16" name="Rounded Rectangular Callout 15">
            <a:extLst>
              <a:ext uri="{FF2B5EF4-FFF2-40B4-BE49-F238E27FC236}">
                <a16:creationId xmlns:a16="http://schemas.microsoft.com/office/drawing/2014/main" id="{E72FF2F5-2F40-D542-91F0-A661CF2D1757}"/>
              </a:ext>
            </a:extLst>
          </p:cNvPr>
          <p:cNvSpPr/>
          <p:nvPr/>
        </p:nvSpPr>
        <p:spPr>
          <a:xfrm>
            <a:off x="1632679" y="2710847"/>
            <a:ext cx="3973643" cy="178304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FR"/>
              <a:t>My husband stops me from attending the company training course or applying for promotion, he says I </a:t>
            </a:r>
            <a:r>
              <a:rPr lang="en-GB" dirty="0"/>
              <a:t>should </a:t>
            </a:r>
            <a:r>
              <a:rPr lang="en-FR"/>
              <a:t>leave my job and devote my time to him as this is a sign of real love.</a:t>
            </a:r>
          </a:p>
        </p:txBody>
      </p:sp>
      <p:sp>
        <p:nvSpPr>
          <p:cNvPr id="9" name="Rounded Rectangular Callout 8">
            <a:extLst>
              <a:ext uri="{FF2B5EF4-FFF2-40B4-BE49-F238E27FC236}">
                <a16:creationId xmlns:a16="http://schemas.microsoft.com/office/drawing/2014/main" id="{487E8A35-5AEA-E347-AA7C-96963BD6E23D}"/>
              </a:ext>
            </a:extLst>
          </p:cNvPr>
          <p:cNvSpPr/>
          <p:nvPr/>
        </p:nvSpPr>
        <p:spPr>
          <a:xfrm>
            <a:off x="7068414" y="4961650"/>
            <a:ext cx="4902869" cy="143877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FR"/>
              <a:t>I have been stalked by my ex-partner at work, first by email and telephone, and later in the car park where I park the car. My trade union representative helped me to get the help I needed.</a:t>
            </a:r>
          </a:p>
        </p:txBody>
      </p:sp>
      <p:sp>
        <p:nvSpPr>
          <p:cNvPr id="4" name="Date Placeholder 3">
            <a:extLst>
              <a:ext uri="{FF2B5EF4-FFF2-40B4-BE49-F238E27FC236}">
                <a16:creationId xmlns:a16="http://schemas.microsoft.com/office/drawing/2014/main" id="{5FBC2554-FFF3-7C4D-8B7B-A91091E0D266}"/>
              </a:ext>
            </a:extLst>
          </p:cNvPr>
          <p:cNvSpPr>
            <a:spLocks noGrp="1"/>
          </p:cNvSpPr>
          <p:nvPr>
            <p:ph type="dt" sz="half" idx="4294967295"/>
          </p:nvPr>
        </p:nvSpPr>
        <p:spPr>
          <a:xfrm>
            <a:off x="838200" y="6356350"/>
            <a:ext cx="2743200" cy="365125"/>
          </a:xfrm>
          <a:prstGeom prst="rect">
            <a:avLst/>
          </a:prstGeom>
        </p:spPr>
        <p:txBody>
          <a:bodyPr/>
          <a:lstStyle/>
          <a:p>
            <a:fld id="{7A29A1BC-DB04-2641-9F19-5914145EF238}" type="datetime1">
              <a:rPr lang="fr-FR" smtClean="0"/>
              <a:t>09/03/2023</a:t>
            </a:fld>
            <a:endParaRPr lang="en-FR"/>
          </a:p>
        </p:txBody>
      </p:sp>
      <p:sp>
        <p:nvSpPr>
          <p:cNvPr id="5" name="Slide Number Placeholder 4">
            <a:extLst>
              <a:ext uri="{FF2B5EF4-FFF2-40B4-BE49-F238E27FC236}">
                <a16:creationId xmlns:a16="http://schemas.microsoft.com/office/drawing/2014/main" id="{8D2F7F68-DCBD-A44D-A4C1-D864571079CB}"/>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22</a:t>
            </a:fld>
            <a:endParaRPr lang="en-FR"/>
          </a:p>
        </p:txBody>
      </p:sp>
      <p:sp>
        <p:nvSpPr>
          <p:cNvPr id="13" name="TextBox 12">
            <a:extLst>
              <a:ext uri="{FF2B5EF4-FFF2-40B4-BE49-F238E27FC236}">
                <a16:creationId xmlns:a16="http://schemas.microsoft.com/office/drawing/2014/main" id="{803FF423-C63E-684E-AF2F-98C46973C301}"/>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3036023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AB0E-EC02-A74D-9633-0D805ED2CDDA}"/>
              </a:ext>
            </a:extLst>
          </p:cNvPr>
          <p:cNvSpPr>
            <a:spLocks noGrp="1"/>
          </p:cNvSpPr>
          <p:nvPr>
            <p:ph type="title"/>
          </p:nvPr>
        </p:nvSpPr>
        <p:spPr/>
        <p:txBody>
          <a:bodyPr>
            <a:normAutofit/>
          </a:bodyPr>
          <a:lstStyle/>
          <a:p>
            <a:r>
              <a:rPr lang="en-FR" b="1">
                <a:solidFill>
                  <a:srgbClr val="C00000"/>
                </a:solidFill>
              </a:rPr>
              <a:t>Domestic violence: </a:t>
            </a:r>
            <a:r>
              <a:rPr lang="en-US" b="1" dirty="0">
                <a:solidFill>
                  <a:srgbClr val="C00000"/>
                </a:solidFill>
              </a:rPr>
              <a:t>ILO Convention 190</a:t>
            </a:r>
            <a:br>
              <a:rPr lang="en-US" b="1" dirty="0"/>
            </a:br>
            <a:endParaRPr lang="en-FR" b="1">
              <a:solidFill>
                <a:srgbClr val="C00000"/>
              </a:solidFill>
            </a:endParaRPr>
          </a:p>
        </p:txBody>
      </p:sp>
      <p:sp>
        <p:nvSpPr>
          <p:cNvPr id="3" name="Content Placeholder 2">
            <a:extLst>
              <a:ext uri="{FF2B5EF4-FFF2-40B4-BE49-F238E27FC236}">
                <a16:creationId xmlns:a16="http://schemas.microsoft.com/office/drawing/2014/main" id="{3E57630F-29C1-574F-AFFE-E9BB7A0573BD}"/>
              </a:ext>
            </a:extLst>
          </p:cNvPr>
          <p:cNvSpPr>
            <a:spLocks noGrp="1"/>
          </p:cNvSpPr>
          <p:nvPr>
            <p:ph idx="1"/>
          </p:nvPr>
        </p:nvSpPr>
        <p:spPr>
          <a:xfrm>
            <a:off x="838200" y="1932039"/>
            <a:ext cx="10515600" cy="5029200"/>
          </a:xfrm>
        </p:spPr>
        <p:txBody>
          <a:bodyPr numCol="2">
            <a:normAutofit/>
          </a:bodyPr>
          <a:lstStyle/>
          <a:p>
            <a:pPr marL="0" indent="0">
              <a:buNone/>
            </a:pPr>
            <a:r>
              <a:rPr lang="en-US" sz="2900" dirty="0"/>
              <a:t>“</a:t>
            </a:r>
            <a:r>
              <a:rPr lang="en-GB" sz="2900" dirty="0"/>
              <a:t>Noting that domestic violence can affect employment, productivity and health and safety, and that governments, employers’ and workers’ organizations and labour market institutions can help, as part of other measures, to recognize, respond to and address the impacts of domestic violence..” (Preamble) </a:t>
            </a:r>
          </a:p>
          <a:p>
            <a:pPr marL="0" indent="0">
              <a:buNone/>
            </a:pPr>
            <a:endParaRPr lang="en-FR" sz="2900"/>
          </a:p>
          <a:p>
            <a:pPr marL="0" indent="0">
              <a:buNone/>
            </a:pPr>
            <a:r>
              <a:rPr lang="en-GB" sz="2900" dirty="0"/>
              <a:t>The Convention calls on governments to “…recognize the effects of domestic violence and, so far as practicable, mitigate its impact in the world of work”. (Article 10f) </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endParaRPr lang="en-FR"/>
          </a:p>
        </p:txBody>
      </p:sp>
      <p:sp>
        <p:nvSpPr>
          <p:cNvPr id="4" name="Date Placeholder 3">
            <a:extLst>
              <a:ext uri="{FF2B5EF4-FFF2-40B4-BE49-F238E27FC236}">
                <a16:creationId xmlns:a16="http://schemas.microsoft.com/office/drawing/2014/main" id="{58D2C82A-70FD-FF46-8981-A21B5C2C8C05}"/>
              </a:ext>
            </a:extLst>
          </p:cNvPr>
          <p:cNvSpPr>
            <a:spLocks noGrp="1"/>
          </p:cNvSpPr>
          <p:nvPr>
            <p:ph type="dt" sz="half" idx="4294967295"/>
          </p:nvPr>
        </p:nvSpPr>
        <p:spPr>
          <a:xfrm>
            <a:off x="838200" y="6356350"/>
            <a:ext cx="2743200" cy="365125"/>
          </a:xfrm>
          <a:prstGeom prst="rect">
            <a:avLst/>
          </a:prstGeom>
        </p:spPr>
        <p:txBody>
          <a:bodyPr/>
          <a:lstStyle/>
          <a:p>
            <a:fld id="{1662A622-2E1B-E04A-9337-926EE7583CE4}" type="datetime1">
              <a:rPr lang="fr-FR" smtClean="0"/>
              <a:t>09/03/2023</a:t>
            </a:fld>
            <a:endParaRPr lang="en-FR"/>
          </a:p>
        </p:txBody>
      </p:sp>
      <p:sp>
        <p:nvSpPr>
          <p:cNvPr id="5" name="Slide Number Placeholder 4">
            <a:extLst>
              <a:ext uri="{FF2B5EF4-FFF2-40B4-BE49-F238E27FC236}">
                <a16:creationId xmlns:a16="http://schemas.microsoft.com/office/drawing/2014/main" id="{8B7C2287-04F3-7848-AB4E-0583B3F90BE7}"/>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23</a:t>
            </a:fld>
            <a:endParaRPr lang="en-FR"/>
          </a:p>
        </p:txBody>
      </p:sp>
      <p:sp>
        <p:nvSpPr>
          <p:cNvPr id="6" name="TextBox 5">
            <a:extLst>
              <a:ext uri="{FF2B5EF4-FFF2-40B4-BE49-F238E27FC236}">
                <a16:creationId xmlns:a16="http://schemas.microsoft.com/office/drawing/2014/main" id="{1BB2D469-5E23-094C-B025-94D3345BC955}"/>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2827556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70BF39-5D4D-5540-A915-C803F50E2D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38355" y="-163773"/>
            <a:ext cx="5837908" cy="7463983"/>
          </a:xfrm>
          <a:prstGeom prst="rect">
            <a:avLst/>
          </a:prstGeom>
          <a:noFill/>
          <a:ln>
            <a:noFill/>
          </a:ln>
        </p:spPr>
      </p:pic>
      <p:sp>
        <p:nvSpPr>
          <p:cNvPr id="3" name="Title 4">
            <a:extLst>
              <a:ext uri="{FF2B5EF4-FFF2-40B4-BE49-F238E27FC236}">
                <a16:creationId xmlns:a16="http://schemas.microsoft.com/office/drawing/2014/main" id="{E8E0DC94-4E80-FA4F-BC3D-7A1D3E69207A}"/>
              </a:ext>
            </a:extLst>
          </p:cNvPr>
          <p:cNvSpPr txBox="1">
            <a:spLocks/>
          </p:cNvSpPr>
          <p:nvPr/>
        </p:nvSpPr>
        <p:spPr>
          <a:xfrm>
            <a:off x="788102" y="2610790"/>
            <a:ext cx="2790631" cy="21596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chemeClr val="tx2"/>
                </a:solidFill>
              </a:rPr>
              <a:t>Interlinked forms of power and control of women in relation to domestic violence and its effects on the world of work. </a:t>
            </a:r>
          </a:p>
          <a:p>
            <a:br>
              <a:rPr lang="fr-FR" sz="1600" b="1" dirty="0"/>
            </a:br>
            <a:endParaRPr lang="en-GB" sz="1600" b="1" dirty="0"/>
          </a:p>
        </p:txBody>
      </p:sp>
      <p:sp>
        <p:nvSpPr>
          <p:cNvPr id="4" name="TextBox 3">
            <a:extLst>
              <a:ext uri="{FF2B5EF4-FFF2-40B4-BE49-F238E27FC236}">
                <a16:creationId xmlns:a16="http://schemas.microsoft.com/office/drawing/2014/main" id="{492FA41B-F86D-774B-82FC-6E7275F093AA}"/>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800920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4220-3911-5B48-93F7-82673FB47B16}"/>
              </a:ext>
            </a:extLst>
          </p:cNvPr>
          <p:cNvSpPr>
            <a:spLocks noGrp="1"/>
          </p:cNvSpPr>
          <p:nvPr>
            <p:ph type="ctrTitle"/>
          </p:nvPr>
        </p:nvSpPr>
        <p:spPr/>
        <p:txBody>
          <a:bodyPr/>
          <a:lstStyle/>
          <a:p>
            <a:r>
              <a:rPr lang="fr-CH" b="1" dirty="0">
                <a:solidFill>
                  <a:schemeClr val="accent1"/>
                </a:solidFill>
              </a:rPr>
              <a:t>4</a:t>
            </a:r>
            <a:r>
              <a:rPr lang="en-FR" b="1">
                <a:solidFill>
                  <a:schemeClr val="accent1"/>
                </a:solidFill>
              </a:rPr>
              <a:t>. GBVH: a trade union issue</a:t>
            </a:r>
          </a:p>
        </p:txBody>
      </p:sp>
      <p:sp>
        <p:nvSpPr>
          <p:cNvPr id="4" name="Date Placeholder 3">
            <a:extLst>
              <a:ext uri="{FF2B5EF4-FFF2-40B4-BE49-F238E27FC236}">
                <a16:creationId xmlns:a16="http://schemas.microsoft.com/office/drawing/2014/main" id="{52A508DD-E63D-CA4F-8956-7A167B61D311}"/>
              </a:ext>
            </a:extLst>
          </p:cNvPr>
          <p:cNvSpPr>
            <a:spLocks noGrp="1"/>
          </p:cNvSpPr>
          <p:nvPr>
            <p:ph type="dt" sz="half" idx="4294967295"/>
          </p:nvPr>
        </p:nvSpPr>
        <p:spPr>
          <a:xfrm>
            <a:off x="838200" y="6356350"/>
            <a:ext cx="2743200" cy="365125"/>
          </a:xfrm>
          <a:prstGeom prst="rect">
            <a:avLst/>
          </a:prstGeom>
        </p:spPr>
        <p:txBody>
          <a:bodyPr/>
          <a:lstStyle/>
          <a:p>
            <a:fld id="{3A5196FA-48D6-3A4F-BD12-29D36BF2AEF1}" type="datetime1">
              <a:rPr lang="fr-FR" smtClean="0"/>
              <a:t>09/03/2023</a:t>
            </a:fld>
            <a:endParaRPr lang="en-FR"/>
          </a:p>
        </p:txBody>
      </p:sp>
      <p:sp>
        <p:nvSpPr>
          <p:cNvPr id="5" name="Slide Number Placeholder 4">
            <a:extLst>
              <a:ext uri="{FF2B5EF4-FFF2-40B4-BE49-F238E27FC236}">
                <a16:creationId xmlns:a16="http://schemas.microsoft.com/office/drawing/2014/main" id="{7756839B-BFA7-344A-961C-0F662EC00454}"/>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25</a:t>
            </a:fld>
            <a:endParaRPr lang="en-FR"/>
          </a:p>
        </p:txBody>
      </p:sp>
      <p:sp>
        <p:nvSpPr>
          <p:cNvPr id="6" name="TextBox 5">
            <a:extLst>
              <a:ext uri="{FF2B5EF4-FFF2-40B4-BE49-F238E27FC236}">
                <a16:creationId xmlns:a16="http://schemas.microsoft.com/office/drawing/2014/main" id="{9FFA4BD0-D4B5-F84F-8A33-2EF58084874E}"/>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2818586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81E2-1A61-864D-BFA0-1E36D97A0F2E}"/>
              </a:ext>
            </a:extLst>
          </p:cNvPr>
          <p:cNvSpPr>
            <a:spLocks noGrp="1"/>
          </p:cNvSpPr>
          <p:nvPr>
            <p:ph type="ctrTitle"/>
          </p:nvPr>
        </p:nvSpPr>
        <p:spPr/>
        <p:txBody>
          <a:bodyPr/>
          <a:lstStyle/>
          <a:p>
            <a:r>
              <a:rPr lang="en-FR" b="1">
                <a:solidFill>
                  <a:srgbClr val="C00000"/>
                </a:solidFill>
              </a:rPr>
              <a:t>Group Work 3: Why is GBVH a trade union issue?</a:t>
            </a:r>
          </a:p>
        </p:txBody>
      </p:sp>
      <p:sp>
        <p:nvSpPr>
          <p:cNvPr id="3" name="Date Placeholder 2">
            <a:extLst>
              <a:ext uri="{FF2B5EF4-FFF2-40B4-BE49-F238E27FC236}">
                <a16:creationId xmlns:a16="http://schemas.microsoft.com/office/drawing/2014/main" id="{1FF932DF-45A4-A041-8453-3AA423341059}"/>
              </a:ext>
            </a:extLst>
          </p:cNvPr>
          <p:cNvSpPr>
            <a:spLocks noGrp="1"/>
          </p:cNvSpPr>
          <p:nvPr>
            <p:ph type="dt" sz="half" idx="4294967295"/>
          </p:nvPr>
        </p:nvSpPr>
        <p:spPr>
          <a:xfrm>
            <a:off x="838200" y="6356350"/>
            <a:ext cx="2743200" cy="365125"/>
          </a:xfrm>
          <a:prstGeom prst="rect">
            <a:avLst/>
          </a:prstGeom>
        </p:spPr>
        <p:txBody>
          <a:bodyPr/>
          <a:lstStyle/>
          <a:p>
            <a:fld id="{301BA650-3618-6E40-9FC6-D2AF9F7FEC60}" type="datetime1">
              <a:rPr lang="fr-FR" smtClean="0"/>
              <a:t>09/03/2023</a:t>
            </a:fld>
            <a:endParaRPr lang="en-FR"/>
          </a:p>
        </p:txBody>
      </p:sp>
      <p:sp>
        <p:nvSpPr>
          <p:cNvPr id="4" name="Slide Number Placeholder 3">
            <a:extLst>
              <a:ext uri="{FF2B5EF4-FFF2-40B4-BE49-F238E27FC236}">
                <a16:creationId xmlns:a16="http://schemas.microsoft.com/office/drawing/2014/main" id="{5D78CCE7-9C3E-3D49-8DFC-A2C2B0B3ED66}"/>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26</a:t>
            </a:fld>
            <a:endParaRPr lang="en-FR"/>
          </a:p>
        </p:txBody>
      </p:sp>
      <p:sp>
        <p:nvSpPr>
          <p:cNvPr id="5" name="TextBox 4">
            <a:extLst>
              <a:ext uri="{FF2B5EF4-FFF2-40B4-BE49-F238E27FC236}">
                <a16:creationId xmlns:a16="http://schemas.microsoft.com/office/drawing/2014/main" id="{250F02F2-0F93-174E-8040-8939BB2A58B7}"/>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2230981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B921C-1857-5347-B263-7821E99E59D3}"/>
              </a:ext>
            </a:extLst>
          </p:cNvPr>
          <p:cNvSpPr>
            <a:spLocks noGrp="1"/>
          </p:cNvSpPr>
          <p:nvPr>
            <p:ph type="ctrTitle"/>
          </p:nvPr>
        </p:nvSpPr>
        <p:spPr/>
        <p:txBody>
          <a:bodyPr>
            <a:normAutofit fontScale="90000"/>
          </a:bodyPr>
          <a:lstStyle/>
          <a:p>
            <a:r>
              <a:rPr lang="en-FR" b="1">
                <a:solidFill>
                  <a:schemeClr val="accent1"/>
                </a:solidFill>
              </a:rPr>
              <a:t>6. Introduction to the distance learning activity and feedback on Module 1</a:t>
            </a:r>
          </a:p>
        </p:txBody>
      </p:sp>
      <p:sp>
        <p:nvSpPr>
          <p:cNvPr id="6" name="Date Placeholder 5">
            <a:extLst>
              <a:ext uri="{FF2B5EF4-FFF2-40B4-BE49-F238E27FC236}">
                <a16:creationId xmlns:a16="http://schemas.microsoft.com/office/drawing/2014/main" id="{32CD2DD4-5F67-B048-9F96-F4DB1E3D1A80}"/>
              </a:ext>
            </a:extLst>
          </p:cNvPr>
          <p:cNvSpPr>
            <a:spLocks noGrp="1"/>
          </p:cNvSpPr>
          <p:nvPr>
            <p:ph type="dt" sz="half" idx="4294967295"/>
          </p:nvPr>
        </p:nvSpPr>
        <p:spPr>
          <a:xfrm>
            <a:off x="838200" y="6356350"/>
            <a:ext cx="2743200" cy="365125"/>
          </a:xfrm>
          <a:prstGeom prst="rect">
            <a:avLst/>
          </a:prstGeom>
        </p:spPr>
        <p:txBody>
          <a:bodyPr/>
          <a:lstStyle/>
          <a:p>
            <a:fld id="{663BE47B-4749-D94C-9ADA-BA2C4EACE736}" type="datetime1">
              <a:rPr lang="fr-FR" smtClean="0"/>
              <a:t>09/03/2023</a:t>
            </a:fld>
            <a:endParaRPr lang="en-FR"/>
          </a:p>
        </p:txBody>
      </p:sp>
      <p:sp>
        <p:nvSpPr>
          <p:cNvPr id="7" name="Slide Number Placeholder 6">
            <a:extLst>
              <a:ext uri="{FF2B5EF4-FFF2-40B4-BE49-F238E27FC236}">
                <a16:creationId xmlns:a16="http://schemas.microsoft.com/office/drawing/2014/main" id="{A4BB7C7A-5C33-2046-9D26-80D73AF80507}"/>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27</a:t>
            </a:fld>
            <a:endParaRPr lang="en-FR"/>
          </a:p>
        </p:txBody>
      </p:sp>
      <p:sp>
        <p:nvSpPr>
          <p:cNvPr id="5" name="TextBox 4">
            <a:extLst>
              <a:ext uri="{FF2B5EF4-FFF2-40B4-BE49-F238E27FC236}">
                <a16:creationId xmlns:a16="http://schemas.microsoft.com/office/drawing/2014/main" id="{72899D18-01E6-CA49-B1FF-CAB3BE24AD4C}"/>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3920386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006E-9B99-1C40-A1CE-BAB72A0FB0C8}"/>
              </a:ext>
            </a:extLst>
          </p:cNvPr>
          <p:cNvSpPr>
            <a:spLocks noGrp="1"/>
          </p:cNvSpPr>
          <p:nvPr>
            <p:ph type="ctrTitle"/>
          </p:nvPr>
        </p:nvSpPr>
        <p:spPr/>
        <p:txBody>
          <a:bodyPr/>
          <a:lstStyle/>
          <a:p>
            <a:r>
              <a:rPr lang="en-FR" b="1">
                <a:solidFill>
                  <a:srgbClr val="C00000"/>
                </a:solidFill>
              </a:rPr>
              <a:t>Introduction to Distance Learning Activity 1</a:t>
            </a:r>
          </a:p>
        </p:txBody>
      </p:sp>
      <p:sp>
        <p:nvSpPr>
          <p:cNvPr id="4" name="Subtitle 3">
            <a:extLst>
              <a:ext uri="{FF2B5EF4-FFF2-40B4-BE49-F238E27FC236}">
                <a16:creationId xmlns:a16="http://schemas.microsoft.com/office/drawing/2014/main" id="{69B9111A-7B42-1E41-83CF-287B0658C3F2}"/>
              </a:ext>
            </a:extLst>
          </p:cNvPr>
          <p:cNvSpPr>
            <a:spLocks noGrp="1"/>
          </p:cNvSpPr>
          <p:nvPr>
            <p:ph type="subTitle" idx="1"/>
          </p:nvPr>
        </p:nvSpPr>
        <p:spPr/>
        <p:txBody>
          <a:bodyPr/>
          <a:lstStyle/>
          <a:p>
            <a:endParaRPr lang="en-FR"/>
          </a:p>
        </p:txBody>
      </p:sp>
      <p:sp>
        <p:nvSpPr>
          <p:cNvPr id="3" name="Date Placeholder 2">
            <a:extLst>
              <a:ext uri="{FF2B5EF4-FFF2-40B4-BE49-F238E27FC236}">
                <a16:creationId xmlns:a16="http://schemas.microsoft.com/office/drawing/2014/main" id="{BDF3DF7A-FC3C-6649-BA83-AC849BD9DB54}"/>
              </a:ext>
            </a:extLst>
          </p:cNvPr>
          <p:cNvSpPr>
            <a:spLocks noGrp="1"/>
          </p:cNvSpPr>
          <p:nvPr>
            <p:ph type="dt" sz="half" idx="4294967295"/>
          </p:nvPr>
        </p:nvSpPr>
        <p:spPr>
          <a:xfrm>
            <a:off x="838200" y="6356350"/>
            <a:ext cx="2743200" cy="365125"/>
          </a:xfrm>
          <a:prstGeom prst="rect">
            <a:avLst/>
          </a:prstGeom>
        </p:spPr>
        <p:txBody>
          <a:bodyPr/>
          <a:lstStyle/>
          <a:p>
            <a:fld id="{D9D98455-5E6A-524F-9A72-A6461F7A667B}" type="datetime1">
              <a:rPr lang="fr-FR" smtClean="0"/>
              <a:t>09/03/2023</a:t>
            </a:fld>
            <a:endParaRPr lang="en-FR"/>
          </a:p>
        </p:txBody>
      </p:sp>
      <p:sp>
        <p:nvSpPr>
          <p:cNvPr id="5" name="Slide Number Placeholder 4">
            <a:extLst>
              <a:ext uri="{FF2B5EF4-FFF2-40B4-BE49-F238E27FC236}">
                <a16:creationId xmlns:a16="http://schemas.microsoft.com/office/drawing/2014/main" id="{24C389AA-1737-7042-9702-39C9EB94AF11}"/>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28</a:t>
            </a:fld>
            <a:endParaRPr lang="en-FR"/>
          </a:p>
        </p:txBody>
      </p:sp>
      <p:sp>
        <p:nvSpPr>
          <p:cNvPr id="6" name="TextBox 5">
            <a:extLst>
              <a:ext uri="{FF2B5EF4-FFF2-40B4-BE49-F238E27FC236}">
                <a16:creationId xmlns:a16="http://schemas.microsoft.com/office/drawing/2014/main" id="{3C3CFA67-7A24-8841-8C94-B513D39512B5}"/>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1876050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7910-98BF-A944-B737-A5F9E82215A0}"/>
              </a:ext>
            </a:extLst>
          </p:cNvPr>
          <p:cNvSpPr>
            <a:spLocks noGrp="1"/>
          </p:cNvSpPr>
          <p:nvPr>
            <p:ph type="title"/>
          </p:nvPr>
        </p:nvSpPr>
        <p:spPr/>
        <p:txBody>
          <a:bodyPr/>
          <a:lstStyle/>
          <a:p>
            <a:r>
              <a:rPr lang="en-FR" b="1">
                <a:solidFill>
                  <a:srgbClr val="C00000"/>
                </a:solidFill>
              </a:rPr>
              <a:t>Feedback and evaluation</a:t>
            </a:r>
          </a:p>
        </p:txBody>
      </p:sp>
      <p:sp>
        <p:nvSpPr>
          <p:cNvPr id="3" name="Content Placeholder 2">
            <a:extLst>
              <a:ext uri="{FF2B5EF4-FFF2-40B4-BE49-F238E27FC236}">
                <a16:creationId xmlns:a16="http://schemas.microsoft.com/office/drawing/2014/main" id="{7E9C07D7-08B6-8246-9FA1-6807FBEC45E2}"/>
              </a:ext>
            </a:extLst>
          </p:cNvPr>
          <p:cNvSpPr>
            <a:spLocks noGrp="1"/>
          </p:cNvSpPr>
          <p:nvPr>
            <p:ph idx="1"/>
          </p:nvPr>
        </p:nvSpPr>
        <p:spPr/>
        <p:txBody>
          <a:bodyPr/>
          <a:lstStyle/>
          <a:p>
            <a:pPr marL="0" indent="0">
              <a:buNone/>
            </a:pPr>
            <a:r>
              <a:rPr lang="en-FR"/>
              <a:t>Finally, we would be interested in some brief feedback about Module 1.</a:t>
            </a:r>
          </a:p>
          <a:p>
            <a:pPr marL="0" indent="0">
              <a:buNone/>
            </a:pPr>
            <a:endParaRPr lang="en-FR"/>
          </a:p>
          <a:p>
            <a:pPr lvl="1"/>
            <a:r>
              <a:rPr lang="en-FR"/>
              <a:t>How did you find Module 1?</a:t>
            </a:r>
          </a:p>
          <a:p>
            <a:pPr lvl="1"/>
            <a:r>
              <a:rPr lang="en-FR"/>
              <a:t>Can you see the relevance of what you have learnt for your workplace or sector?</a:t>
            </a:r>
          </a:p>
          <a:p>
            <a:pPr lvl="1"/>
            <a:r>
              <a:rPr lang="en-FR"/>
              <a:t>Is there anything you would like to add that would be relevant for the next Module?</a:t>
            </a:r>
          </a:p>
          <a:p>
            <a:pPr lvl="1"/>
            <a:r>
              <a:rPr lang="en-FR"/>
              <a:t>Any other comments?</a:t>
            </a:r>
          </a:p>
        </p:txBody>
      </p:sp>
      <p:sp>
        <p:nvSpPr>
          <p:cNvPr id="4" name="Date Placeholder 3">
            <a:extLst>
              <a:ext uri="{FF2B5EF4-FFF2-40B4-BE49-F238E27FC236}">
                <a16:creationId xmlns:a16="http://schemas.microsoft.com/office/drawing/2014/main" id="{3AC83948-CCD8-224D-B370-A626B96FB7D6}"/>
              </a:ext>
            </a:extLst>
          </p:cNvPr>
          <p:cNvSpPr>
            <a:spLocks noGrp="1"/>
          </p:cNvSpPr>
          <p:nvPr>
            <p:ph type="dt" sz="half" idx="4294967295"/>
          </p:nvPr>
        </p:nvSpPr>
        <p:spPr>
          <a:xfrm>
            <a:off x="838200" y="6356350"/>
            <a:ext cx="2743200" cy="365125"/>
          </a:xfrm>
          <a:prstGeom prst="rect">
            <a:avLst/>
          </a:prstGeom>
        </p:spPr>
        <p:txBody>
          <a:bodyPr/>
          <a:lstStyle/>
          <a:p>
            <a:fld id="{301A261D-E5C6-8A46-9E8F-EE974E332A93}" type="datetime1">
              <a:rPr lang="fr-FR" smtClean="0"/>
              <a:t>09/03/2023</a:t>
            </a:fld>
            <a:endParaRPr lang="en-FR"/>
          </a:p>
        </p:txBody>
      </p:sp>
      <p:sp>
        <p:nvSpPr>
          <p:cNvPr id="5" name="Slide Number Placeholder 4">
            <a:extLst>
              <a:ext uri="{FF2B5EF4-FFF2-40B4-BE49-F238E27FC236}">
                <a16:creationId xmlns:a16="http://schemas.microsoft.com/office/drawing/2014/main" id="{7DBC0C66-D707-E244-BC12-C3DF1DCE9BAC}"/>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29</a:t>
            </a:fld>
            <a:endParaRPr lang="en-FR"/>
          </a:p>
        </p:txBody>
      </p:sp>
      <p:sp>
        <p:nvSpPr>
          <p:cNvPr id="6" name="TextBox 5">
            <a:extLst>
              <a:ext uri="{FF2B5EF4-FFF2-40B4-BE49-F238E27FC236}">
                <a16:creationId xmlns:a16="http://schemas.microsoft.com/office/drawing/2014/main" id="{DBA0FB10-6F92-5347-B76E-BAFA894DC5A7}"/>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70384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5347-2B42-6F41-9611-60629291D27B}"/>
              </a:ext>
            </a:extLst>
          </p:cNvPr>
          <p:cNvSpPr>
            <a:spLocks noGrp="1"/>
          </p:cNvSpPr>
          <p:nvPr>
            <p:ph type="ctrTitle"/>
          </p:nvPr>
        </p:nvSpPr>
        <p:spPr>
          <a:xfrm>
            <a:off x="1524000" y="2495257"/>
            <a:ext cx="9144000" cy="2387600"/>
          </a:xfrm>
        </p:spPr>
        <p:txBody>
          <a:bodyPr>
            <a:normAutofit fontScale="90000"/>
          </a:bodyPr>
          <a:lstStyle/>
          <a:p>
            <a:br>
              <a:rPr lang="en-FR" b="1">
                <a:solidFill>
                  <a:srgbClr val="C00000"/>
                </a:solidFill>
              </a:rPr>
            </a:br>
            <a:br>
              <a:rPr lang="en-FR" b="1">
                <a:solidFill>
                  <a:srgbClr val="C00000"/>
                </a:solidFill>
              </a:rPr>
            </a:br>
            <a:br>
              <a:rPr lang="en-FR" b="1">
                <a:solidFill>
                  <a:schemeClr val="accent1"/>
                </a:solidFill>
              </a:rPr>
            </a:br>
            <a:br>
              <a:rPr lang="en-FR" b="1">
                <a:solidFill>
                  <a:schemeClr val="accent1"/>
                </a:solidFill>
              </a:rPr>
            </a:br>
            <a:br>
              <a:rPr lang="en-FR" b="1">
                <a:solidFill>
                  <a:schemeClr val="accent1"/>
                </a:solidFill>
              </a:rPr>
            </a:br>
            <a:r>
              <a:rPr lang="en-FR" b="1"/>
              <a:t>Module 1: Introduction to</a:t>
            </a:r>
            <a:r>
              <a:rPr lang="fr-CH" b="1" dirty="0"/>
              <a:t>,</a:t>
            </a:r>
            <a:r>
              <a:rPr lang="en-FR" b="1"/>
              <a:t> and definitions of</a:t>
            </a:r>
            <a:r>
              <a:rPr lang="fr-CH" b="1" dirty="0"/>
              <a:t>,</a:t>
            </a:r>
            <a:r>
              <a:rPr lang="en-FR" b="1"/>
              <a:t> gender-based violence in the world of work</a:t>
            </a:r>
          </a:p>
        </p:txBody>
      </p:sp>
      <p:sp>
        <p:nvSpPr>
          <p:cNvPr id="7" name="TextBox 6">
            <a:extLst>
              <a:ext uri="{FF2B5EF4-FFF2-40B4-BE49-F238E27FC236}">
                <a16:creationId xmlns:a16="http://schemas.microsoft.com/office/drawing/2014/main" id="{02A6E997-303D-B547-8EC8-BDB2FE5B7E17}"/>
              </a:ext>
            </a:extLst>
          </p:cNvPr>
          <p:cNvSpPr txBox="1"/>
          <p:nvPr/>
        </p:nvSpPr>
        <p:spPr>
          <a:xfrm>
            <a:off x="1727200" y="752475"/>
            <a:ext cx="9306560" cy="1077218"/>
          </a:xfrm>
          <a:prstGeom prst="rect">
            <a:avLst/>
          </a:prstGeom>
          <a:noFill/>
        </p:spPr>
        <p:txBody>
          <a:bodyPr wrap="square">
            <a:spAutoFit/>
          </a:bodyPr>
          <a:lstStyle/>
          <a:p>
            <a:pPr algn="ctr"/>
            <a:r>
              <a:rPr lang="en-FR" sz="3200" b="1">
                <a:solidFill>
                  <a:srgbClr val="C00000"/>
                </a:solidFill>
              </a:rPr>
              <a:t>IndustriALL </a:t>
            </a:r>
            <a:br>
              <a:rPr lang="en-FR" sz="3200" b="1">
                <a:solidFill>
                  <a:srgbClr val="C00000"/>
                </a:solidFill>
              </a:rPr>
            </a:br>
            <a:r>
              <a:rPr lang="en-FR" sz="3200" b="1">
                <a:solidFill>
                  <a:srgbClr val="C00000"/>
                </a:solidFill>
              </a:rPr>
              <a:t>Training on gender-based violence and harassment</a:t>
            </a:r>
            <a:endParaRPr lang="en-FR" sz="3200"/>
          </a:p>
        </p:txBody>
      </p:sp>
      <p:pic>
        <p:nvPicPr>
          <p:cNvPr id="8" name="Content Placeholder 3">
            <a:extLst>
              <a:ext uri="{FF2B5EF4-FFF2-40B4-BE49-F238E27FC236}">
                <a16:creationId xmlns:a16="http://schemas.microsoft.com/office/drawing/2014/main" id="{906C66CA-4974-8942-86A9-F2F1CF3DA746}"/>
              </a:ext>
            </a:extLst>
          </p:cNvPr>
          <p:cNvPicPr>
            <a:picLocks noChangeAspect="1"/>
          </p:cNvPicPr>
          <p:nvPr/>
        </p:nvPicPr>
        <p:blipFill>
          <a:blip r:embed="rId3"/>
          <a:stretch>
            <a:fillRect/>
          </a:stretch>
        </p:blipFill>
        <p:spPr>
          <a:xfrm>
            <a:off x="4836159" y="4751695"/>
            <a:ext cx="3726569" cy="2081882"/>
          </a:xfrm>
          <a:prstGeom prst="rect">
            <a:avLst/>
          </a:prstGeom>
        </p:spPr>
      </p:pic>
    </p:spTree>
    <p:extLst>
      <p:ext uri="{BB962C8B-B14F-4D97-AF65-F5344CB8AC3E}">
        <p14:creationId xmlns:p14="http://schemas.microsoft.com/office/powerpoint/2010/main" val="3925913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5347-2B42-6F41-9611-60629291D27B}"/>
              </a:ext>
            </a:extLst>
          </p:cNvPr>
          <p:cNvSpPr>
            <a:spLocks noGrp="1"/>
          </p:cNvSpPr>
          <p:nvPr>
            <p:ph type="ctrTitle"/>
          </p:nvPr>
        </p:nvSpPr>
        <p:spPr>
          <a:xfrm>
            <a:off x="1524000" y="1194777"/>
            <a:ext cx="9144000" cy="2387600"/>
          </a:xfrm>
        </p:spPr>
        <p:txBody>
          <a:bodyPr>
            <a:normAutofit fontScale="90000"/>
          </a:bodyPr>
          <a:lstStyle/>
          <a:p>
            <a:br>
              <a:rPr lang="en-FR" b="1">
                <a:solidFill>
                  <a:srgbClr val="C00000"/>
                </a:solidFill>
              </a:rPr>
            </a:br>
            <a:r>
              <a:rPr lang="en-FR" sz="3100" b="1">
                <a:solidFill>
                  <a:srgbClr val="C00000"/>
                </a:solidFill>
                <a:latin typeface="+mn-lt"/>
              </a:rPr>
              <a:t>IndustriALL </a:t>
            </a:r>
            <a:br>
              <a:rPr lang="en-FR" sz="3100" b="1">
                <a:solidFill>
                  <a:srgbClr val="C00000"/>
                </a:solidFill>
                <a:latin typeface="+mn-lt"/>
              </a:rPr>
            </a:br>
            <a:r>
              <a:rPr lang="en-FR" sz="3100" b="1">
                <a:solidFill>
                  <a:srgbClr val="C00000"/>
                </a:solidFill>
                <a:latin typeface="+mn-lt"/>
              </a:rPr>
              <a:t>Training on Gender-based violence and  harassment</a:t>
            </a:r>
            <a:br>
              <a:rPr lang="en-FR" sz="3600" b="1">
                <a:solidFill>
                  <a:srgbClr val="C00000"/>
                </a:solidFill>
                <a:latin typeface="+mn-lt"/>
              </a:rPr>
            </a:br>
            <a:br>
              <a:rPr lang="en-FR" b="1">
                <a:solidFill>
                  <a:schemeClr val="accent1"/>
                </a:solidFill>
              </a:rPr>
            </a:br>
            <a:r>
              <a:rPr lang="en-FR" b="1"/>
              <a:t>Module 2: Prevention of GBVH</a:t>
            </a:r>
          </a:p>
        </p:txBody>
      </p:sp>
      <p:sp>
        <p:nvSpPr>
          <p:cNvPr id="5" name="Date Placeholder 4">
            <a:extLst>
              <a:ext uri="{FF2B5EF4-FFF2-40B4-BE49-F238E27FC236}">
                <a16:creationId xmlns:a16="http://schemas.microsoft.com/office/drawing/2014/main" id="{3C1033AC-CAFC-6F45-96E8-5B2C8E5809A9}"/>
              </a:ext>
            </a:extLst>
          </p:cNvPr>
          <p:cNvSpPr>
            <a:spLocks noGrp="1"/>
          </p:cNvSpPr>
          <p:nvPr>
            <p:ph type="dt" sz="half" idx="4294967295"/>
          </p:nvPr>
        </p:nvSpPr>
        <p:spPr>
          <a:xfrm>
            <a:off x="838200" y="6356350"/>
            <a:ext cx="2743200" cy="365125"/>
          </a:xfrm>
          <a:prstGeom prst="rect">
            <a:avLst/>
          </a:prstGeom>
        </p:spPr>
        <p:txBody>
          <a:bodyPr/>
          <a:lstStyle/>
          <a:p>
            <a:fld id="{975AF8C3-CB17-4544-BB0D-A11A10AADA03}" type="datetime1">
              <a:rPr lang="fr-FR" smtClean="0"/>
              <a:t>09/03/2023</a:t>
            </a:fld>
            <a:endParaRPr lang="en-FR"/>
          </a:p>
        </p:txBody>
      </p:sp>
      <p:sp>
        <p:nvSpPr>
          <p:cNvPr id="6" name="Slide Number Placeholder 5">
            <a:extLst>
              <a:ext uri="{FF2B5EF4-FFF2-40B4-BE49-F238E27FC236}">
                <a16:creationId xmlns:a16="http://schemas.microsoft.com/office/drawing/2014/main" id="{93689212-69D8-9B47-9316-9744DC602711}"/>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30</a:t>
            </a:fld>
            <a:endParaRPr lang="en-FR"/>
          </a:p>
        </p:txBody>
      </p:sp>
      <p:sp>
        <p:nvSpPr>
          <p:cNvPr id="8" name="TextBox 7">
            <a:extLst>
              <a:ext uri="{FF2B5EF4-FFF2-40B4-BE49-F238E27FC236}">
                <a16:creationId xmlns:a16="http://schemas.microsoft.com/office/drawing/2014/main" id="{B3C0C585-4013-6742-8A9B-F2171DA487B1}"/>
              </a:ext>
            </a:extLst>
          </p:cNvPr>
          <p:cNvSpPr txBox="1"/>
          <p:nvPr/>
        </p:nvSpPr>
        <p:spPr>
          <a:xfrm>
            <a:off x="438446" y="203780"/>
            <a:ext cx="1085554" cy="369332"/>
          </a:xfrm>
          <a:prstGeom prst="rect">
            <a:avLst/>
          </a:prstGeom>
          <a:noFill/>
        </p:spPr>
        <p:txBody>
          <a:bodyPr wrap="none" rtlCol="0">
            <a:spAutoFit/>
          </a:bodyPr>
          <a:lstStyle/>
          <a:p>
            <a:r>
              <a:rPr lang="en-FR"/>
              <a:t>Module 2</a:t>
            </a:r>
          </a:p>
        </p:txBody>
      </p:sp>
      <p:pic>
        <p:nvPicPr>
          <p:cNvPr id="7" name="Content Placeholder 3">
            <a:extLst>
              <a:ext uri="{FF2B5EF4-FFF2-40B4-BE49-F238E27FC236}">
                <a16:creationId xmlns:a16="http://schemas.microsoft.com/office/drawing/2014/main" id="{A4869B0B-BDF9-454E-A63E-2FD3450F6EE5}"/>
              </a:ext>
            </a:extLst>
          </p:cNvPr>
          <p:cNvPicPr>
            <a:picLocks noChangeAspect="1"/>
          </p:cNvPicPr>
          <p:nvPr/>
        </p:nvPicPr>
        <p:blipFill>
          <a:blip r:embed="rId3"/>
          <a:stretch>
            <a:fillRect/>
          </a:stretch>
        </p:blipFill>
        <p:spPr>
          <a:xfrm>
            <a:off x="4016129" y="4293577"/>
            <a:ext cx="4546600" cy="2540000"/>
          </a:xfrm>
          <a:prstGeom prst="rect">
            <a:avLst/>
          </a:prstGeom>
        </p:spPr>
      </p:pic>
    </p:spTree>
    <p:extLst>
      <p:ext uri="{BB962C8B-B14F-4D97-AF65-F5344CB8AC3E}">
        <p14:creationId xmlns:p14="http://schemas.microsoft.com/office/powerpoint/2010/main" val="3401878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FCB1B-0B9E-DB4A-A435-4E93CC78CB5E}"/>
              </a:ext>
            </a:extLst>
          </p:cNvPr>
          <p:cNvSpPr>
            <a:spLocks noGrp="1"/>
          </p:cNvSpPr>
          <p:nvPr>
            <p:ph type="ctrTitle"/>
          </p:nvPr>
        </p:nvSpPr>
        <p:spPr/>
        <p:txBody>
          <a:bodyPr/>
          <a:lstStyle/>
          <a:p>
            <a:r>
              <a:rPr lang="en-FR" b="1">
                <a:solidFill>
                  <a:schemeClr val="accent1"/>
                </a:solidFill>
              </a:rPr>
              <a:t>1. Introduction to Module 2 and to GBVH prevention</a:t>
            </a:r>
          </a:p>
        </p:txBody>
      </p:sp>
      <p:sp>
        <p:nvSpPr>
          <p:cNvPr id="4" name="Date Placeholder 3">
            <a:extLst>
              <a:ext uri="{FF2B5EF4-FFF2-40B4-BE49-F238E27FC236}">
                <a16:creationId xmlns:a16="http://schemas.microsoft.com/office/drawing/2014/main" id="{48DF7C47-C0E8-2645-A850-097E9C69B3B4}"/>
              </a:ext>
            </a:extLst>
          </p:cNvPr>
          <p:cNvSpPr>
            <a:spLocks noGrp="1"/>
          </p:cNvSpPr>
          <p:nvPr>
            <p:ph type="dt" sz="half" idx="4294967295"/>
          </p:nvPr>
        </p:nvSpPr>
        <p:spPr>
          <a:xfrm>
            <a:off x="838200" y="6356350"/>
            <a:ext cx="2743200" cy="365125"/>
          </a:xfrm>
          <a:prstGeom prst="rect">
            <a:avLst/>
          </a:prstGeom>
        </p:spPr>
        <p:txBody>
          <a:bodyPr/>
          <a:lstStyle/>
          <a:p>
            <a:fld id="{526DEC14-F0F3-3D4B-B95E-50252155D5B0}" type="datetime1">
              <a:rPr lang="fr-FR" smtClean="0"/>
              <a:t>09/03/2023</a:t>
            </a:fld>
            <a:endParaRPr lang="en-FR"/>
          </a:p>
        </p:txBody>
      </p:sp>
      <p:sp>
        <p:nvSpPr>
          <p:cNvPr id="5" name="Slide Number Placeholder 4">
            <a:extLst>
              <a:ext uri="{FF2B5EF4-FFF2-40B4-BE49-F238E27FC236}">
                <a16:creationId xmlns:a16="http://schemas.microsoft.com/office/drawing/2014/main" id="{D7DF2368-B619-2644-A76E-F83C3B120A48}"/>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31</a:t>
            </a:fld>
            <a:endParaRPr lang="en-FR"/>
          </a:p>
        </p:txBody>
      </p:sp>
      <p:sp>
        <p:nvSpPr>
          <p:cNvPr id="6" name="TextBox 5">
            <a:extLst>
              <a:ext uri="{FF2B5EF4-FFF2-40B4-BE49-F238E27FC236}">
                <a16:creationId xmlns:a16="http://schemas.microsoft.com/office/drawing/2014/main" id="{25326145-BF98-C949-9C3C-71933D0388E3}"/>
              </a:ext>
            </a:extLst>
          </p:cNvPr>
          <p:cNvSpPr txBox="1"/>
          <p:nvPr/>
        </p:nvSpPr>
        <p:spPr>
          <a:xfrm>
            <a:off x="386080" y="282694"/>
            <a:ext cx="1137920" cy="369332"/>
          </a:xfrm>
          <a:prstGeom prst="rect">
            <a:avLst/>
          </a:prstGeom>
          <a:noFill/>
        </p:spPr>
        <p:txBody>
          <a:bodyPr wrap="square">
            <a:spAutoFit/>
          </a:bodyPr>
          <a:lstStyle/>
          <a:p>
            <a:r>
              <a:rPr lang="en-FR"/>
              <a:t>Module 2</a:t>
            </a:r>
          </a:p>
        </p:txBody>
      </p:sp>
    </p:spTree>
    <p:extLst>
      <p:ext uri="{BB962C8B-B14F-4D97-AF65-F5344CB8AC3E}">
        <p14:creationId xmlns:p14="http://schemas.microsoft.com/office/powerpoint/2010/main" val="2826514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8F07-F801-D64D-B481-E01D43D8E01D}"/>
              </a:ext>
            </a:extLst>
          </p:cNvPr>
          <p:cNvSpPr>
            <a:spLocks noGrp="1"/>
          </p:cNvSpPr>
          <p:nvPr>
            <p:ph type="title"/>
          </p:nvPr>
        </p:nvSpPr>
        <p:spPr/>
        <p:txBody>
          <a:bodyPr/>
          <a:lstStyle/>
          <a:p>
            <a:r>
              <a:rPr lang="en-FR" b="1">
                <a:solidFill>
                  <a:srgbClr val="C00000"/>
                </a:solidFill>
              </a:rPr>
              <a:t>Introduction to Module 2: Risks of GBVH</a:t>
            </a:r>
          </a:p>
        </p:txBody>
      </p:sp>
      <p:sp>
        <p:nvSpPr>
          <p:cNvPr id="3" name="Content Placeholder 2">
            <a:extLst>
              <a:ext uri="{FF2B5EF4-FFF2-40B4-BE49-F238E27FC236}">
                <a16:creationId xmlns:a16="http://schemas.microsoft.com/office/drawing/2014/main" id="{762B89A7-7C51-2A46-8F88-A95D427509B3}"/>
              </a:ext>
            </a:extLst>
          </p:cNvPr>
          <p:cNvSpPr>
            <a:spLocks noGrp="1"/>
          </p:cNvSpPr>
          <p:nvPr>
            <p:ph idx="1"/>
          </p:nvPr>
        </p:nvSpPr>
        <p:spPr/>
        <p:txBody>
          <a:bodyPr>
            <a:normAutofit/>
          </a:bodyPr>
          <a:lstStyle/>
          <a:p>
            <a:r>
              <a:rPr lang="en-FR"/>
              <a:t>Welcome back to Module 2!</a:t>
            </a:r>
          </a:p>
          <a:p>
            <a:r>
              <a:rPr lang="en-FR"/>
              <a:t>Introductions and check-in</a:t>
            </a:r>
          </a:p>
          <a:p>
            <a:r>
              <a:rPr lang="en-FR"/>
              <a:t>The main focus of Module 2 is on how to </a:t>
            </a:r>
            <a:r>
              <a:rPr lang="en-FR" b="1"/>
              <a:t>identify and address risks</a:t>
            </a:r>
            <a:r>
              <a:rPr lang="en-FR"/>
              <a:t> of gender-based violence and harassment </a:t>
            </a:r>
          </a:p>
          <a:p>
            <a:endParaRPr lang="en-FR"/>
          </a:p>
        </p:txBody>
      </p:sp>
      <p:sp>
        <p:nvSpPr>
          <p:cNvPr id="4" name="Date Placeholder 3">
            <a:extLst>
              <a:ext uri="{FF2B5EF4-FFF2-40B4-BE49-F238E27FC236}">
                <a16:creationId xmlns:a16="http://schemas.microsoft.com/office/drawing/2014/main" id="{20EDF01C-FB7F-CA4D-B98A-A0925A088A69}"/>
              </a:ext>
            </a:extLst>
          </p:cNvPr>
          <p:cNvSpPr>
            <a:spLocks noGrp="1"/>
          </p:cNvSpPr>
          <p:nvPr>
            <p:ph type="dt" sz="half" idx="4294967295"/>
          </p:nvPr>
        </p:nvSpPr>
        <p:spPr>
          <a:xfrm>
            <a:off x="838200" y="6356350"/>
            <a:ext cx="2743200" cy="365125"/>
          </a:xfrm>
          <a:prstGeom prst="rect">
            <a:avLst/>
          </a:prstGeom>
        </p:spPr>
        <p:txBody>
          <a:bodyPr/>
          <a:lstStyle/>
          <a:p>
            <a:fld id="{16AB2540-C813-EC45-91A3-8038E20A0DFD}" type="datetime1">
              <a:rPr lang="fr-FR" smtClean="0"/>
              <a:t>09/03/2023</a:t>
            </a:fld>
            <a:endParaRPr lang="en-FR"/>
          </a:p>
        </p:txBody>
      </p:sp>
      <p:sp>
        <p:nvSpPr>
          <p:cNvPr id="5" name="Slide Number Placeholder 4">
            <a:extLst>
              <a:ext uri="{FF2B5EF4-FFF2-40B4-BE49-F238E27FC236}">
                <a16:creationId xmlns:a16="http://schemas.microsoft.com/office/drawing/2014/main" id="{ABDECF99-FD23-E44C-BBAD-CBA26F6F41E7}"/>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32</a:t>
            </a:fld>
            <a:endParaRPr lang="en-FR"/>
          </a:p>
        </p:txBody>
      </p:sp>
      <p:sp>
        <p:nvSpPr>
          <p:cNvPr id="10" name="TextBox 9">
            <a:extLst>
              <a:ext uri="{FF2B5EF4-FFF2-40B4-BE49-F238E27FC236}">
                <a16:creationId xmlns:a16="http://schemas.microsoft.com/office/drawing/2014/main" id="{9DB5D47A-1903-4E40-9B19-AD2001C599D2}"/>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945907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AB9B-9CDD-184F-9DF6-B21D0640D416}"/>
              </a:ext>
            </a:extLst>
          </p:cNvPr>
          <p:cNvSpPr>
            <a:spLocks noGrp="1"/>
          </p:cNvSpPr>
          <p:nvPr>
            <p:ph type="title"/>
          </p:nvPr>
        </p:nvSpPr>
        <p:spPr/>
        <p:txBody>
          <a:bodyPr/>
          <a:lstStyle/>
          <a:p>
            <a:r>
              <a:rPr lang="en-GB" b="1" dirty="0">
                <a:solidFill>
                  <a:srgbClr val="C00000"/>
                </a:solidFill>
              </a:rPr>
              <a:t>Reporting back from the distance learning activity</a:t>
            </a:r>
          </a:p>
        </p:txBody>
      </p:sp>
      <p:sp>
        <p:nvSpPr>
          <p:cNvPr id="3" name="Content Placeholder 2">
            <a:extLst>
              <a:ext uri="{FF2B5EF4-FFF2-40B4-BE49-F238E27FC236}">
                <a16:creationId xmlns:a16="http://schemas.microsoft.com/office/drawing/2014/main" id="{EC6E213D-196A-E14A-AE87-84AD123C7299}"/>
              </a:ext>
            </a:extLst>
          </p:cNvPr>
          <p:cNvSpPr>
            <a:spLocks noGrp="1"/>
          </p:cNvSpPr>
          <p:nvPr>
            <p:ph idx="1"/>
          </p:nvPr>
        </p:nvSpPr>
        <p:spPr/>
        <p:txBody>
          <a:bodyPr/>
          <a:lstStyle/>
          <a:p>
            <a:endParaRPr lang="en-FR"/>
          </a:p>
          <a:p>
            <a:r>
              <a:rPr lang="en-FR"/>
              <a:t>Let’s hear from participants about what you found out in your distance learning assignment in your workplace:</a:t>
            </a:r>
          </a:p>
          <a:p>
            <a:pPr marL="0" indent="0">
              <a:buNone/>
            </a:pPr>
            <a:endParaRPr lang="en-FR"/>
          </a:p>
          <a:p>
            <a:pPr lvl="1"/>
            <a:r>
              <a:rPr lang="en-FR"/>
              <a:t>how easy was it to find this information?</a:t>
            </a:r>
          </a:p>
          <a:p>
            <a:pPr lvl="1"/>
            <a:r>
              <a:rPr lang="en-FR"/>
              <a:t>are you surprised at what you have learnt?</a:t>
            </a:r>
          </a:p>
          <a:p>
            <a:pPr lvl="1"/>
            <a:r>
              <a:rPr lang="en-FR"/>
              <a:t>what are the main gaps that need to be addressed?</a:t>
            </a:r>
          </a:p>
          <a:p>
            <a:pPr marL="0" indent="0">
              <a:buNone/>
            </a:pPr>
            <a:endParaRPr lang="en-FR"/>
          </a:p>
        </p:txBody>
      </p:sp>
      <p:sp>
        <p:nvSpPr>
          <p:cNvPr id="4" name="Date Placeholder 3">
            <a:extLst>
              <a:ext uri="{FF2B5EF4-FFF2-40B4-BE49-F238E27FC236}">
                <a16:creationId xmlns:a16="http://schemas.microsoft.com/office/drawing/2014/main" id="{3237E96D-89C1-A447-8A5A-021F73609528}"/>
              </a:ext>
            </a:extLst>
          </p:cNvPr>
          <p:cNvSpPr>
            <a:spLocks noGrp="1"/>
          </p:cNvSpPr>
          <p:nvPr>
            <p:ph type="dt" sz="half" idx="4294967295"/>
          </p:nvPr>
        </p:nvSpPr>
        <p:spPr>
          <a:xfrm>
            <a:off x="838200" y="6356350"/>
            <a:ext cx="2743200" cy="365125"/>
          </a:xfrm>
          <a:prstGeom prst="rect">
            <a:avLst/>
          </a:prstGeom>
        </p:spPr>
        <p:txBody>
          <a:bodyPr/>
          <a:lstStyle/>
          <a:p>
            <a:fld id="{A86C7FC8-3DBF-BF4F-BDC2-643D9E4CC900}" type="datetime1">
              <a:rPr lang="fr-FR" smtClean="0"/>
              <a:t>09/03/2023</a:t>
            </a:fld>
            <a:endParaRPr lang="en-FR"/>
          </a:p>
        </p:txBody>
      </p:sp>
      <p:sp>
        <p:nvSpPr>
          <p:cNvPr id="5" name="Slide Number Placeholder 4">
            <a:extLst>
              <a:ext uri="{FF2B5EF4-FFF2-40B4-BE49-F238E27FC236}">
                <a16:creationId xmlns:a16="http://schemas.microsoft.com/office/drawing/2014/main" id="{D5ADCCB9-438B-DA46-BA3A-5B47E630B8BE}"/>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33</a:t>
            </a:fld>
            <a:endParaRPr lang="en-FR"/>
          </a:p>
        </p:txBody>
      </p:sp>
      <p:sp>
        <p:nvSpPr>
          <p:cNvPr id="6" name="TextBox 5">
            <a:extLst>
              <a:ext uri="{FF2B5EF4-FFF2-40B4-BE49-F238E27FC236}">
                <a16:creationId xmlns:a16="http://schemas.microsoft.com/office/drawing/2014/main" id="{C7050EEB-431F-6848-990E-C35E73458D70}"/>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4169159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CB604-EAAE-A642-B2D0-16B5BFB50C7D}"/>
              </a:ext>
            </a:extLst>
          </p:cNvPr>
          <p:cNvSpPr>
            <a:spLocks noGrp="1"/>
          </p:cNvSpPr>
          <p:nvPr>
            <p:ph type="title"/>
          </p:nvPr>
        </p:nvSpPr>
        <p:spPr/>
        <p:txBody>
          <a:bodyPr>
            <a:normAutofit fontScale="90000"/>
          </a:bodyPr>
          <a:lstStyle/>
          <a:p>
            <a:br>
              <a:rPr lang="en-FR" b="1">
                <a:solidFill>
                  <a:srgbClr val="C00000"/>
                </a:solidFill>
              </a:rPr>
            </a:br>
            <a:r>
              <a:rPr lang="en-FR" b="1">
                <a:solidFill>
                  <a:srgbClr val="C00000"/>
                </a:solidFill>
              </a:rPr>
              <a:t>Why is prevention a good entry point?</a:t>
            </a:r>
            <a:br>
              <a:rPr lang="en-FR" b="1">
                <a:solidFill>
                  <a:srgbClr val="C00000"/>
                </a:solidFill>
              </a:rPr>
            </a:br>
            <a:endParaRPr lang="en-FR" b="1">
              <a:solidFill>
                <a:srgbClr val="C00000"/>
              </a:solidFill>
            </a:endParaRPr>
          </a:p>
        </p:txBody>
      </p:sp>
      <p:sp>
        <p:nvSpPr>
          <p:cNvPr id="3" name="Content Placeholder 2">
            <a:extLst>
              <a:ext uri="{FF2B5EF4-FFF2-40B4-BE49-F238E27FC236}">
                <a16:creationId xmlns:a16="http://schemas.microsoft.com/office/drawing/2014/main" id="{4547C5A5-3FAD-5440-AE4E-D7868BAE5AA0}"/>
              </a:ext>
            </a:extLst>
          </p:cNvPr>
          <p:cNvSpPr>
            <a:spLocks noGrp="1"/>
          </p:cNvSpPr>
          <p:nvPr>
            <p:ph idx="1"/>
          </p:nvPr>
        </p:nvSpPr>
        <p:spPr/>
        <p:txBody>
          <a:bodyPr>
            <a:normAutofit fontScale="92500" lnSpcReduction="10000"/>
          </a:bodyPr>
          <a:lstStyle/>
          <a:p>
            <a:r>
              <a:rPr lang="en-GB" dirty="0"/>
              <a:t>Prevention is a good entry point for discussing sensitive issues related to GBVH</a:t>
            </a:r>
          </a:p>
          <a:p>
            <a:r>
              <a:rPr lang="en-US" dirty="0"/>
              <a:t>A gender-responsive approach challenges traditional approaches to occupational health and safety (OSH)</a:t>
            </a:r>
            <a:endParaRPr lang="en-GB" dirty="0"/>
          </a:p>
          <a:p>
            <a:r>
              <a:rPr lang="en-GB" dirty="0"/>
              <a:t>Do prevention programmes, including risk assessments, address risks of violence and harassment in a gender-responsive way? </a:t>
            </a:r>
          </a:p>
          <a:p>
            <a:r>
              <a:rPr lang="en-GB" dirty="0"/>
              <a:t>For example:</a:t>
            </a:r>
          </a:p>
          <a:p>
            <a:pPr lvl="1"/>
            <a:r>
              <a:rPr lang="en-GB" dirty="0"/>
              <a:t>gender inequalities in the workplace, such as working in a male-dominated working environment</a:t>
            </a:r>
          </a:p>
          <a:p>
            <a:pPr lvl="1"/>
            <a:r>
              <a:rPr lang="en-GB" dirty="0"/>
              <a:t>cultural and social norms that increase the risk of violence and harassment against women</a:t>
            </a:r>
          </a:p>
          <a:p>
            <a:pPr lvl="1"/>
            <a:r>
              <a:rPr lang="en-GB" dirty="0"/>
              <a:t>risks associated with domestic violence when it impacts the workplace</a:t>
            </a:r>
            <a:endParaRPr lang="en-FR"/>
          </a:p>
          <a:p>
            <a:endParaRPr lang="en-FR"/>
          </a:p>
        </p:txBody>
      </p:sp>
      <p:sp>
        <p:nvSpPr>
          <p:cNvPr id="4" name="Date Placeholder 3">
            <a:extLst>
              <a:ext uri="{FF2B5EF4-FFF2-40B4-BE49-F238E27FC236}">
                <a16:creationId xmlns:a16="http://schemas.microsoft.com/office/drawing/2014/main" id="{AE2DA4D9-6941-424F-BEDB-A64CF56FCF7B}"/>
              </a:ext>
            </a:extLst>
          </p:cNvPr>
          <p:cNvSpPr>
            <a:spLocks noGrp="1"/>
          </p:cNvSpPr>
          <p:nvPr>
            <p:ph type="dt" sz="half" idx="4294967295"/>
          </p:nvPr>
        </p:nvSpPr>
        <p:spPr>
          <a:xfrm>
            <a:off x="838200" y="6356350"/>
            <a:ext cx="2743200" cy="365125"/>
          </a:xfrm>
          <a:prstGeom prst="rect">
            <a:avLst/>
          </a:prstGeom>
        </p:spPr>
        <p:txBody>
          <a:bodyPr/>
          <a:lstStyle/>
          <a:p>
            <a:fld id="{96DB8BE2-A20B-8849-9D47-F3EE4B5AE227}" type="datetime1">
              <a:rPr lang="fr-FR" smtClean="0"/>
              <a:t>09/03/2023</a:t>
            </a:fld>
            <a:endParaRPr lang="en-FR"/>
          </a:p>
        </p:txBody>
      </p:sp>
      <p:sp>
        <p:nvSpPr>
          <p:cNvPr id="5" name="Slide Number Placeholder 4">
            <a:extLst>
              <a:ext uri="{FF2B5EF4-FFF2-40B4-BE49-F238E27FC236}">
                <a16:creationId xmlns:a16="http://schemas.microsoft.com/office/drawing/2014/main" id="{307F04EE-876E-E247-B49A-F0C24079B9FD}"/>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34</a:t>
            </a:fld>
            <a:endParaRPr lang="en-FR"/>
          </a:p>
        </p:txBody>
      </p:sp>
      <p:sp>
        <p:nvSpPr>
          <p:cNvPr id="6" name="TextBox 5">
            <a:extLst>
              <a:ext uri="{FF2B5EF4-FFF2-40B4-BE49-F238E27FC236}">
                <a16:creationId xmlns:a16="http://schemas.microsoft.com/office/drawing/2014/main" id="{CBAF08F9-C566-C348-A4C4-C3B89809045F}"/>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2563378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C1E1-AA27-D44A-B04B-DB8D25092A95}"/>
              </a:ext>
            </a:extLst>
          </p:cNvPr>
          <p:cNvSpPr>
            <a:spLocks noGrp="1"/>
          </p:cNvSpPr>
          <p:nvPr>
            <p:ph type="title"/>
          </p:nvPr>
        </p:nvSpPr>
        <p:spPr/>
        <p:txBody>
          <a:bodyPr/>
          <a:lstStyle/>
          <a:p>
            <a:r>
              <a:rPr lang="en-FR" b="1">
                <a:solidFill>
                  <a:srgbClr val="C00000"/>
                </a:solidFill>
              </a:rPr>
              <a:t>5 steps in conducting </a:t>
            </a:r>
            <a:r>
              <a:rPr lang="fr-CH" b="1" dirty="0">
                <a:solidFill>
                  <a:srgbClr val="C00000"/>
                </a:solidFill>
              </a:rPr>
              <a:t>a </a:t>
            </a:r>
            <a:r>
              <a:rPr lang="en-FR" b="1">
                <a:solidFill>
                  <a:srgbClr val="C00000"/>
                </a:solidFill>
              </a:rPr>
              <a:t>workplace risk assessment</a:t>
            </a:r>
          </a:p>
        </p:txBody>
      </p:sp>
      <p:graphicFrame>
        <p:nvGraphicFramePr>
          <p:cNvPr id="6" name="Content Placeholder 5">
            <a:extLst>
              <a:ext uri="{FF2B5EF4-FFF2-40B4-BE49-F238E27FC236}">
                <a16:creationId xmlns:a16="http://schemas.microsoft.com/office/drawing/2014/main" id="{C29A4368-E138-EF4D-95D3-BEDC886BFB41}"/>
              </a:ext>
            </a:extLst>
          </p:cNvPr>
          <p:cNvGraphicFramePr>
            <a:graphicFrameLocks noGrp="1"/>
          </p:cNvGraphicFramePr>
          <p:nvPr>
            <p:ph idx="1"/>
          </p:nvPr>
        </p:nvGraphicFramePr>
        <p:xfrm>
          <a:off x="838200" y="138475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AAE6AD23-D611-9B42-AF65-E79F08C37430}"/>
              </a:ext>
            </a:extLst>
          </p:cNvPr>
          <p:cNvSpPr>
            <a:spLocks noGrp="1"/>
          </p:cNvSpPr>
          <p:nvPr>
            <p:ph type="dt" sz="half" idx="4294967295"/>
          </p:nvPr>
        </p:nvSpPr>
        <p:spPr>
          <a:xfrm>
            <a:off x="838200" y="6356350"/>
            <a:ext cx="2743200" cy="365125"/>
          </a:xfrm>
          <a:prstGeom prst="rect">
            <a:avLst/>
          </a:prstGeom>
        </p:spPr>
        <p:txBody>
          <a:bodyPr/>
          <a:lstStyle/>
          <a:p>
            <a:fld id="{BB8FC956-2E44-DC46-A69E-D6166A0B1D2F}" type="datetime1">
              <a:rPr lang="fr-FR" smtClean="0"/>
              <a:t>09/03/2023</a:t>
            </a:fld>
            <a:endParaRPr lang="en-FR"/>
          </a:p>
        </p:txBody>
      </p:sp>
      <p:sp>
        <p:nvSpPr>
          <p:cNvPr id="5" name="Slide Number Placeholder 4">
            <a:extLst>
              <a:ext uri="{FF2B5EF4-FFF2-40B4-BE49-F238E27FC236}">
                <a16:creationId xmlns:a16="http://schemas.microsoft.com/office/drawing/2014/main" id="{2F741E0B-605E-9F41-BD99-3CCACCDC4B39}"/>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35</a:t>
            </a:fld>
            <a:endParaRPr lang="en-FR"/>
          </a:p>
        </p:txBody>
      </p:sp>
      <p:sp>
        <p:nvSpPr>
          <p:cNvPr id="7" name="TextBox 6">
            <a:extLst>
              <a:ext uri="{FF2B5EF4-FFF2-40B4-BE49-F238E27FC236}">
                <a16:creationId xmlns:a16="http://schemas.microsoft.com/office/drawing/2014/main" id="{5C6E22F7-1C66-AD43-BE1F-71028B0DE038}"/>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939608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1A74-5CFB-5D44-AD71-79DF5F050CB3}"/>
              </a:ext>
            </a:extLst>
          </p:cNvPr>
          <p:cNvSpPr>
            <a:spLocks noGrp="1"/>
          </p:cNvSpPr>
          <p:nvPr>
            <p:ph type="ctrTitle"/>
          </p:nvPr>
        </p:nvSpPr>
        <p:spPr>
          <a:xfrm>
            <a:off x="1524000" y="2477635"/>
            <a:ext cx="9144000" cy="2387600"/>
          </a:xfrm>
        </p:spPr>
        <p:txBody>
          <a:bodyPr>
            <a:normAutofit fontScale="90000"/>
          </a:bodyPr>
          <a:lstStyle/>
          <a:p>
            <a:r>
              <a:rPr lang="en-FR" b="1">
                <a:solidFill>
                  <a:srgbClr val="C00000"/>
                </a:solidFill>
              </a:rPr>
              <a:t>Group work 1: Mapping the worksite to identify risks of sexual harassment (optional)</a:t>
            </a:r>
            <a:endParaRPr lang="en-FR"/>
          </a:p>
        </p:txBody>
      </p:sp>
      <p:sp>
        <p:nvSpPr>
          <p:cNvPr id="4" name="Date Placeholder 3">
            <a:extLst>
              <a:ext uri="{FF2B5EF4-FFF2-40B4-BE49-F238E27FC236}">
                <a16:creationId xmlns:a16="http://schemas.microsoft.com/office/drawing/2014/main" id="{29346C25-2F20-B44A-8D15-362A60DC21C2}"/>
              </a:ext>
            </a:extLst>
          </p:cNvPr>
          <p:cNvSpPr>
            <a:spLocks noGrp="1"/>
          </p:cNvSpPr>
          <p:nvPr>
            <p:ph type="dt" sz="half" idx="4294967295"/>
          </p:nvPr>
        </p:nvSpPr>
        <p:spPr>
          <a:xfrm>
            <a:off x="838200" y="6356350"/>
            <a:ext cx="2743200" cy="365125"/>
          </a:xfrm>
          <a:prstGeom prst="rect">
            <a:avLst/>
          </a:prstGeom>
        </p:spPr>
        <p:txBody>
          <a:bodyPr/>
          <a:lstStyle/>
          <a:p>
            <a:fld id="{226B7B87-57D0-7B4A-8CD1-BB47ABD03005}" type="datetime1">
              <a:rPr lang="fr-FR" smtClean="0"/>
              <a:t>09/03/2023</a:t>
            </a:fld>
            <a:endParaRPr lang="en-FR"/>
          </a:p>
        </p:txBody>
      </p:sp>
      <p:sp>
        <p:nvSpPr>
          <p:cNvPr id="5" name="Slide Number Placeholder 4">
            <a:extLst>
              <a:ext uri="{FF2B5EF4-FFF2-40B4-BE49-F238E27FC236}">
                <a16:creationId xmlns:a16="http://schemas.microsoft.com/office/drawing/2014/main" id="{406D8B93-DDE0-7E47-A1AB-5AB9F5FC8130}"/>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36</a:t>
            </a:fld>
            <a:endParaRPr lang="en-FR"/>
          </a:p>
        </p:txBody>
      </p:sp>
      <p:sp>
        <p:nvSpPr>
          <p:cNvPr id="6" name="TextBox 5">
            <a:extLst>
              <a:ext uri="{FF2B5EF4-FFF2-40B4-BE49-F238E27FC236}">
                <a16:creationId xmlns:a16="http://schemas.microsoft.com/office/drawing/2014/main" id="{B2B9E9B6-032E-3A49-A7F0-6364EF9F87C5}"/>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2298816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E9DD-B141-034F-ADAD-0A3F492B4656}"/>
              </a:ext>
            </a:extLst>
          </p:cNvPr>
          <p:cNvSpPr>
            <a:spLocks noGrp="1"/>
          </p:cNvSpPr>
          <p:nvPr>
            <p:ph type="ctrTitle"/>
          </p:nvPr>
        </p:nvSpPr>
        <p:spPr>
          <a:xfrm>
            <a:off x="1524000" y="1122362"/>
            <a:ext cx="9144000" cy="3841523"/>
          </a:xfrm>
        </p:spPr>
        <p:txBody>
          <a:bodyPr>
            <a:normAutofit/>
          </a:bodyPr>
          <a:lstStyle/>
          <a:p>
            <a:r>
              <a:rPr lang="en-FR" sz="4800" b="1">
                <a:solidFill>
                  <a:schemeClr val="accent1"/>
                </a:solidFill>
              </a:rPr>
              <a:t>2. Introduction to ILO measures to prevent GBVH</a:t>
            </a:r>
            <a:br>
              <a:rPr lang="en-FR" sz="4400" b="1">
                <a:solidFill>
                  <a:schemeClr val="accent1"/>
                </a:solidFill>
              </a:rPr>
            </a:br>
            <a:r>
              <a:rPr lang="en-FR" sz="4400" b="1">
                <a:solidFill>
                  <a:srgbClr val="C00000"/>
                </a:solidFill>
              </a:rPr>
              <a:t> </a:t>
            </a:r>
            <a:br>
              <a:rPr lang="en-FR" sz="4400" b="1">
                <a:solidFill>
                  <a:srgbClr val="C00000"/>
                </a:solidFill>
              </a:rPr>
            </a:br>
            <a:endParaRPr lang="en-FR" sz="4400" b="1">
              <a:solidFill>
                <a:srgbClr val="C00000"/>
              </a:solidFill>
            </a:endParaRPr>
          </a:p>
        </p:txBody>
      </p:sp>
      <p:sp>
        <p:nvSpPr>
          <p:cNvPr id="4" name="Date Placeholder 3">
            <a:extLst>
              <a:ext uri="{FF2B5EF4-FFF2-40B4-BE49-F238E27FC236}">
                <a16:creationId xmlns:a16="http://schemas.microsoft.com/office/drawing/2014/main" id="{3079228F-D7C6-F447-ABAC-AD2CA2D92F5D}"/>
              </a:ext>
            </a:extLst>
          </p:cNvPr>
          <p:cNvSpPr>
            <a:spLocks noGrp="1"/>
          </p:cNvSpPr>
          <p:nvPr>
            <p:ph type="dt" sz="half" idx="4294967295"/>
          </p:nvPr>
        </p:nvSpPr>
        <p:spPr>
          <a:xfrm>
            <a:off x="838200" y="6356350"/>
            <a:ext cx="2743200" cy="365125"/>
          </a:xfrm>
          <a:prstGeom prst="rect">
            <a:avLst/>
          </a:prstGeom>
        </p:spPr>
        <p:txBody>
          <a:bodyPr/>
          <a:lstStyle/>
          <a:p>
            <a:fld id="{34D17082-C44C-FE47-BF0A-937BF3155D8F}" type="datetime1">
              <a:rPr lang="fr-FR" smtClean="0"/>
              <a:t>09/03/2023</a:t>
            </a:fld>
            <a:endParaRPr lang="en-FR"/>
          </a:p>
        </p:txBody>
      </p:sp>
      <p:sp>
        <p:nvSpPr>
          <p:cNvPr id="5" name="Slide Number Placeholder 4">
            <a:extLst>
              <a:ext uri="{FF2B5EF4-FFF2-40B4-BE49-F238E27FC236}">
                <a16:creationId xmlns:a16="http://schemas.microsoft.com/office/drawing/2014/main" id="{3B213468-3732-1C46-8433-8FD065AA34BE}"/>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37</a:t>
            </a:fld>
            <a:endParaRPr lang="en-FR"/>
          </a:p>
        </p:txBody>
      </p:sp>
      <p:sp>
        <p:nvSpPr>
          <p:cNvPr id="6" name="TextBox 5">
            <a:extLst>
              <a:ext uri="{FF2B5EF4-FFF2-40B4-BE49-F238E27FC236}">
                <a16:creationId xmlns:a16="http://schemas.microsoft.com/office/drawing/2014/main" id="{17CC00AD-6BCF-0947-B44A-BBC0AF1FC11E}"/>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3136896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DC76-4C7B-7B40-91B6-4FE40874CEC5}"/>
              </a:ext>
            </a:extLst>
          </p:cNvPr>
          <p:cNvSpPr>
            <a:spLocks noGrp="1"/>
          </p:cNvSpPr>
          <p:nvPr>
            <p:ph type="title"/>
          </p:nvPr>
        </p:nvSpPr>
        <p:spPr>
          <a:xfrm>
            <a:off x="838200" y="253397"/>
            <a:ext cx="10515600" cy="1273233"/>
          </a:xfrm>
        </p:spPr>
        <p:txBody>
          <a:bodyPr>
            <a:normAutofit/>
          </a:bodyPr>
          <a:lstStyle/>
          <a:p>
            <a:r>
              <a:rPr lang="en-FR" sz="4000" b="1">
                <a:solidFill>
                  <a:srgbClr val="C00000"/>
                </a:solidFill>
              </a:rPr>
              <a:t>ILO </a:t>
            </a:r>
            <a:r>
              <a:rPr lang="fr-CH" sz="4000" b="1" dirty="0">
                <a:solidFill>
                  <a:srgbClr val="C00000"/>
                </a:solidFill>
              </a:rPr>
              <a:t>C</a:t>
            </a:r>
            <a:r>
              <a:rPr lang="en-FR" sz="4000" b="1">
                <a:solidFill>
                  <a:srgbClr val="C00000"/>
                </a:solidFill>
              </a:rPr>
              <a:t>190: a focus on prevention</a:t>
            </a:r>
          </a:p>
        </p:txBody>
      </p:sp>
      <p:sp>
        <p:nvSpPr>
          <p:cNvPr id="3" name="Content Placeholder 2">
            <a:extLst>
              <a:ext uri="{FF2B5EF4-FFF2-40B4-BE49-F238E27FC236}">
                <a16:creationId xmlns:a16="http://schemas.microsoft.com/office/drawing/2014/main" id="{03F86D15-DB21-9B40-826D-4D3EAD2B76C9}"/>
              </a:ext>
            </a:extLst>
          </p:cNvPr>
          <p:cNvSpPr>
            <a:spLocks noGrp="1"/>
          </p:cNvSpPr>
          <p:nvPr>
            <p:ph idx="1"/>
          </p:nvPr>
        </p:nvSpPr>
        <p:spPr>
          <a:xfrm>
            <a:off x="838200" y="1526630"/>
            <a:ext cx="10515600" cy="4367984"/>
          </a:xfrm>
        </p:spPr>
        <p:txBody>
          <a:bodyPr>
            <a:normAutofit fontScale="92500"/>
          </a:bodyPr>
          <a:lstStyle/>
          <a:p>
            <a:pPr marL="0" indent="0">
              <a:buNone/>
            </a:pPr>
            <a:r>
              <a:rPr lang="en-US" sz="2400" dirty="0"/>
              <a:t>“Acknowledging that gender-based violence and harassment disproportionately affects women and girls, and recognizing that an inclusive, integrated and gender-responsive approach, which tackles </a:t>
            </a:r>
            <a:r>
              <a:rPr lang="en-US" sz="2400" b="1" dirty="0">
                <a:solidFill>
                  <a:srgbClr val="C00000"/>
                </a:solidFill>
              </a:rPr>
              <a:t>underlying causes and risk factors, including gender stereotypes, multiple and intersecting forms of discrimination, and unequal gender-based power relations, </a:t>
            </a:r>
            <a:r>
              <a:rPr lang="en-US" sz="2400" dirty="0"/>
              <a:t>is essential to ending violence and harassment in the world of work.” (ILO C190, Preamble) </a:t>
            </a:r>
          </a:p>
          <a:p>
            <a:pPr marL="0" indent="0">
              <a:buNone/>
            </a:pPr>
            <a:endParaRPr lang="en-US" sz="2400" dirty="0"/>
          </a:p>
          <a:p>
            <a:pPr marL="0" indent="0">
              <a:buNone/>
            </a:pPr>
            <a:r>
              <a:rPr lang="en-GB" sz="2400" dirty="0"/>
              <a:t>ILO C190 calls for an </a:t>
            </a:r>
            <a:r>
              <a:rPr lang="en-GB" sz="2400" b="1" dirty="0">
                <a:solidFill>
                  <a:srgbClr val="C00000"/>
                </a:solidFill>
              </a:rPr>
              <a:t>inclusive, integrated and gender-responsive approach for the prevention and elimination of violence and harassment in the world of work </a:t>
            </a:r>
            <a:r>
              <a:rPr lang="en-GB" sz="2400" dirty="0"/>
              <a:t>(Article 4(2))</a:t>
            </a:r>
          </a:p>
          <a:p>
            <a:pPr marL="0" indent="0">
              <a:buNone/>
            </a:pPr>
            <a:r>
              <a:rPr lang="en-GB" sz="2400" dirty="0"/>
              <a:t>and </a:t>
            </a:r>
          </a:p>
          <a:p>
            <a:pPr marL="0" indent="0">
              <a:buNone/>
            </a:pPr>
            <a:r>
              <a:rPr lang="en-US" sz="2400" dirty="0"/>
              <a:t>the adoption of a </a:t>
            </a:r>
            <a:r>
              <a:rPr lang="en-US" sz="2400" b="1" dirty="0">
                <a:solidFill>
                  <a:srgbClr val="C00000"/>
                </a:solidFill>
              </a:rPr>
              <a:t>comprehensive strategy to prevent </a:t>
            </a:r>
            <a:r>
              <a:rPr lang="en-US" sz="2400" dirty="0"/>
              <a:t>and address violence and harassment (Article 42c)</a:t>
            </a:r>
          </a:p>
          <a:p>
            <a:pPr marL="0" indent="0">
              <a:buNone/>
            </a:pPr>
            <a:endParaRPr lang="en-US" sz="2400" dirty="0"/>
          </a:p>
          <a:p>
            <a:pPr marL="0" indent="0">
              <a:buNone/>
            </a:pPr>
            <a:endParaRPr lang="en-GB" sz="2400" dirty="0"/>
          </a:p>
          <a:p>
            <a:pPr marL="0" indent="0">
              <a:buNone/>
            </a:pPr>
            <a:endParaRPr lang="en-GB" sz="2200" dirty="0">
              <a:effectLst/>
            </a:endParaRPr>
          </a:p>
          <a:p>
            <a:endParaRPr lang="en-FR" sz="2200"/>
          </a:p>
        </p:txBody>
      </p:sp>
      <p:sp>
        <p:nvSpPr>
          <p:cNvPr id="4" name="Date Placeholder 3">
            <a:extLst>
              <a:ext uri="{FF2B5EF4-FFF2-40B4-BE49-F238E27FC236}">
                <a16:creationId xmlns:a16="http://schemas.microsoft.com/office/drawing/2014/main" id="{D77DBA62-EA67-8E47-8F4E-D461071638C1}"/>
              </a:ext>
            </a:extLst>
          </p:cNvPr>
          <p:cNvSpPr>
            <a:spLocks noGrp="1"/>
          </p:cNvSpPr>
          <p:nvPr>
            <p:ph type="dt" sz="half" idx="4294967295"/>
          </p:nvPr>
        </p:nvSpPr>
        <p:spPr>
          <a:xfrm>
            <a:off x="838200" y="6356350"/>
            <a:ext cx="2743200" cy="365125"/>
          </a:xfrm>
          <a:prstGeom prst="rect">
            <a:avLst/>
          </a:prstGeom>
        </p:spPr>
        <p:txBody>
          <a:bodyPr/>
          <a:lstStyle/>
          <a:p>
            <a:fld id="{3163A2FF-A120-CB4D-9E14-C2D059E5EA6C}" type="datetime1">
              <a:rPr lang="fr-FR" smtClean="0"/>
              <a:t>09/03/2023</a:t>
            </a:fld>
            <a:endParaRPr lang="en-FR"/>
          </a:p>
        </p:txBody>
      </p:sp>
      <p:sp>
        <p:nvSpPr>
          <p:cNvPr id="5" name="Slide Number Placeholder 4">
            <a:extLst>
              <a:ext uri="{FF2B5EF4-FFF2-40B4-BE49-F238E27FC236}">
                <a16:creationId xmlns:a16="http://schemas.microsoft.com/office/drawing/2014/main" id="{DEBC95B2-AC5C-A945-8D35-7BCB186D7D4E}"/>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38</a:t>
            </a:fld>
            <a:endParaRPr lang="en-FR"/>
          </a:p>
        </p:txBody>
      </p:sp>
      <p:sp>
        <p:nvSpPr>
          <p:cNvPr id="6" name="TextBox 5">
            <a:extLst>
              <a:ext uri="{FF2B5EF4-FFF2-40B4-BE49-F238E27FC236}">
                <a16:creationId xmlns:a16="http://schemas.microsoft.com/office/drawing/2014/main" id="{4AE9D283-AB2D-FF4E-B516-344BA0D93741}"/>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1213556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0073-305A-C44B-979E-7B368B038AAC}"/>
              </a:ext>
            </a:extLst>
          </p:cNvPr>
          <p:cNvSpPr>
            <a:spLocks noGrp="1"/>
          </p:cNvSpPr>
          <p:nvPr>
            <p:ph type="title"/>
          </p:nvPr>
        </p:nvSpPr>
        <p:spPr>
          <a:xfrm>
            <a:off x="838200" y="253397"/>
            <a:ext cx="10515600" cy="1273233"/>
          </a:xfrm>
        </p:spPr>
        <p:txBody>
          <a:bodyPr>
            <a:normAutofit/>
          </a:bodyPr>
          <a:lstStyle/>
          <a:p>
            <a:r>
              <a:rPr lang="en-FR" sz="4000" b="1">
                <a:solidFill>
                  <a:srgbClr val="C00000"/>
                </a:solidFill>
              </a:rPr>
              <a:t>Duties on employers (</a:t>
            </a:r>
            <a:r>
              <a:rPr lang="fr-CH" sz="4000" b="1" dirty="0">
                <a:solidFill>
                  <a:srgbClr val="C00000"/>
                </a:solidFill>
              </a:rPr>
              <a:t>ILO </a:t>
            </a:r>
            <a:r>
              <a:rPr lang="en-FR" sz="4000" b="1">
                <a:solidFill>
                  <a:srgbClr val="C00000"/>
                </a:solidFill>
              </a:rPr>
              <a:t>C190, Art.9)</a:t>
            </a:r>
          </a:p>
        </p:txBody>
      </p:sp>
      <p:sp>
        <p:nvSpPr>
          <p:cNvPr id="3" name="Content Placeholder 2">
            <a:extLst>
              <a:ext uri="{FF2B5EF4-FFF2-40B4-BE49-F238E27FC236}">
                <a16:creationId xmlns:a16="http://schemas.microsoft.com/office/drawing/2014/main" id="{91283A87-E1EF-E64E-AEF2-B8F8244149DF}"/>
              </a:ext>
            </a:extLst>
          </p:cNvPr>
          <p:cNvSpPr>
            <a:spLocks noGrp="1"/>
          </p:cNvSpPr>
          <p:nvPr>
            <p:ph idx="1"/>
          </p:nvPr>
        </p:nvSpPr>
        <p:spPr>
          <a:xfrm>
            <a:off x="838200" y="2380747"/>
            <a:ext cx="10515600" cy="4223856"/>
          </a:xfrm>
        </p:spPr>
        <p:txBody>
          <a:bodyPr>
            <a:normAutofit/>
          </a:bodyPr>
          <a:lstStyle/>
          <a:p>
            <a:pPr marL="0" indent="0">
              <a:buNone/>
            </a:pPr>
            <a:r>
              <a:rPr lang="en-US" sz="2000" dirty="0"/>
              <a:t>Obligations on governments to prevent violence and harassment include positive duties on employers to protect workers, to:</a:t>
            </a:r>
            <a:endParaRPr lang="en-FR" sz="2000"/>
          </a:p>
          <a:p>
            <a:pPr marL="514350" lvl="0" indent="-514350">
              <a:buFont typeface="+mj-lt"/>
              <a:buAutoNum type="alphaLcParenR"/>
            </a:pPr>
            <a:r>
              <a:rPr lang="en-US" sz="2000" dirty="0"/>
              <a:t>adopt and implement, in consultation with workers and their representatives, a workplace policy on violence and harassment;</a:t>
            </a:r>
            <a:endParaRPr lang="en-FR" sz="2000"/>
          </a:p>
          <a:p>
            <a:pPr marL="514350" lvl="0" indent="-514350">
              <a:buFont typeface="+mj-lt"/>
              <a:buAutoNum type="alphaLcParenR"/>
            </a:pPr>
            <a:r>
              <a:rPr lang="en-US" sz="2000" b="1" dirty="0">
                <a:solidFill>
                  <a:srgbClr val="C00000"/>
                </a:solidFill>
              </a:rPr>
              <a:t>take into account violence and harassment and associated psychosocial risks in the management of occupational safety and health;</a:t>
            </a:r>
            <a:endParaRPr lang="en-FR" sz="2000" b="1">
              <a:solidFill>
                <a:srgbClr val="C00000"/>
              </a:solidFill>
            </a:endParaRPr>
          </a:p>
          <a:p>
            <a:pPr marL="514350" lvl="0" indent="-514350">
              <a:buFont typeface="+mj-lt"/>
              <a:buAutoNum type="alphaLcParenR"/>
            </a:pPr>
            <a:r>
              <a:rPr lang="en-US" sz="2000" b="1" dirty="0">
                <a:solidFill>
                  <a:srgbClr val="C00000"/>
                </a:solidFill>
              </a:rPr>
              <a:t>identify hazards and assess the risks of violence and harassment, with the participation of workers and their representatives, and take measures to prevent and control them; and</a:t>
            </a:r>
            <a:endParaRPr lang="en-FR" sz="2000" b="1">
              <a:solidFill>
                <a:srgbClr val="C00000"/>
              </a:solidFill>
            </a:endParaRPr>
          </a:p>
          <a:p>
            <a:pPr marL="514350" lvl="0" indent="-514350">
              <a:buFont typeface="+mj-lt"/>
              <a:buAutoNum type="alphaLcParenR"/>
            </a:pPr>
            <a:r>
              <a:rPr lang="en-US" sz="2000" dirty="0"/>
              <a:t>provide workers and other concerned persons with information and training, in accessible formats as appropriate, on the identified hazards and risks of violence and harassment and the associated prevention and protection measures. </a:t>
            </a:r>
          </a:p>
          <a:p>
            <a:pPr marL="0" lvl="0" indent="0">
              <a:buNone/>
            </a:pPr>
            <a:endParaRPr lang="en-FR" sz="2000"/>
          </a:p>
          <a:p>
            <a:endParaRPr lang="en-FR" sz="2000"/>
          </a:p>
        </p:txBody>
      </p:sp>
      <p:sp>
        <p:nvSpPr>
          <p:cNvPr id="4" name="Date Placeholder 3">
            <a:extLst>
              <a:ext uri="{FF2B5EF4-FFF2-40B4-BE49-F238E27FC236}">
                <a16:creationId xmlns:a16="http://schemas.microsoft.com/office/drawing/2014/main" id="{10CC13D4-57C0-B24F-904F-F9947B572A03}"/>
              </a:ext>
            </a:extLst>
          </p:cNvPr>
          <p:cNvSpPr>
            <a:spLocks noGrp="1"/>
          </p:cNvSpPr>
          <p:nvPr>
            <p:ph type="dt" sz="half" idx="4294967295"/>
          </p:nvPr>
        </p:nvSpPr>
        <p:spPr>
          <a:xfrm>
            <a:off x="838200" y="6356350"/>
            <a:ext cx="2743200" cy="365125"/>
          </a:xfrm>
          <a:prstGeom prst="rect">
            <a:avLst/>
          </a:prstGeom>
        </p:spPr>
        <p:txBody>
          <a:bodyPr/>
          <a:lstStyle/>
          <a:p>
            <a:fld id="{FFE0FA1D-85D6-E142-8DB1-400EC6D46A17}" type="datetime1">
              <a:rPr lang="fr-FR" smtClean="0"/>
              <a:t>09/03/2023</a:t>
            </a:fld>
            <a:endParaRPr lang="en-FR"/>
          </a:p>
        </p:txBody>
      </p:sp>
      <p:sp>
        <p:nvSpPr>
          <p:cNvPr id="5" name="Slide Number Placeholder 4">
            <a:extLst>
              <a:ext uri="{FF2B5EF4-FFF2-40B4-BE49-F238E27FC236}">
                <a16:creationId xmlns:a16="http://schemas.microsoft.com/office/drawing/2014/main" id="{FD654208-20C4-B848-8940-F2F490B692FC}"/>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39</a:t>
            </a:fld>
            <a:endParaRPr lang="en-FR"/>
          </a:p>
        </p:txBody>
      </p:sp>
      <p:sp>
        <p:nvSpPr>
          <p:cNvPr id="6" name="TextBox 5">
            <a:extLst>
              <a:ext uri="{FF2B5EF4-FFF2-40B4-BE49-F238E27FC236}">
                <a16:creationId xmlns:a16="http://schemas.microsoft.com/office/drawing/2014/main" id="{FA8E0495-4093-2541-A13F-504ECFEADBD5}"/>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152009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DD41B-9CD5-484D-826F-53D6C3AA7454}"/>
              </a:ext>
            </a:extLst>
          </p:cNvPr>
          <p:cNvSpPr>
            <a:spLocks noGrp="1"/>
          </p:cNvSpPr>
          <p:nvPr>
            <p:ph type="ctrTitle"/>
          </p:nvPr>
        </p:nvSpPr>
        <p:spPr/>
        <p:txBody>
          <a:bodyPr/>
          <a:lstStyle/>
          <a:p>
            <a:r>
              <a:rPr lang="en-FR" b="1">
                <a:solidFill>
                  <a:schemeClr val="accent1"/>
                </a:solidFill>
              </a:rPr>
              <a:t>1. Introductions and overview of the training</a:t>
            </a:r>
          </a:p>
        </p:txBody>
      </p:sp>
      <p:sp>
        <p:nvSpPr>
          <p:cNvPr id="9" name="TextBox 8">
            <a:extLst>
              <a:ext uri="{FF2B5EF4-FFF2-40B4-BE49-F238E27FC236}">
                <a16:creationId xmlns:a16="http://schemas.microsoft.com/office/drawing/2014/main" id="{FA5FC865-83F3-B341-B895-B3ABF84418C0}"/>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331336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A3D8D-F15A-8646-840A-B11397E7E36B}"/>
              </a:ext>
            </a:extLst>
          </p:cNvPr>
          <p:cNvSpPr>
            <a:spLocks noGrp="1"/>
          </p:cNvSpPr>
          <p:nvPr>
            <p:ph type="title"/>
          </p:nvPr>
        </p:nvSpPr>
        <p:spPr/>
        <p:txBody>
          <a:bodyPr/>
          <a:lstStyle/>
          <a:p>
            <a:r>
              <a:rPr lang="en-FR" b="1">
                <a:solidFill>
                  <a:srgbClr val="C00000"/>
                </a:solidFill>
              </a:rPr>
              <a:t>Where might risks occur?</a:t>
            </a:r>
          </a:p>
        </p:txBody>
      </p:sp>
      <p:sp>
        <p:nvSpPr>
          <p:cNvPr id="3" name="Content Placeholder 2">
            <a:extLst>
              <a:ext uri="{FF2B5EF4-FFF2-40B4-BE49-F238E27FC236}">
                <a16:creationId xmlns:a16="http://schemas.microsoft.com/office/drawing/2014/main" id="{6F97A08E-DB8E-894D-AFEA-43C1488FA3FE}"/>
              </a:ext>
            </a:extLst>
          </p:cNvPr>
          <p:cNvSpPr>
            <a:spLocks noGrp="1"/>
          </p:cNvSpPr>
          <p:nvPr>
            <p:ph idx="1"/>
          </p:nvPr>
        </p:nvSpPr>
        <p:spPr/>
        <p:txBody>
          <a:bodyPr>
            <a:normAutofit fontScale="92500" lnSpcReduction="10000"/>
          </a:bodyPr>
          <a:lstStyle/>
          <a:p>
            <a:pPr marL="0" indent="0">
              <a:buNone/>
            </a:pPr>
            <a:r>
              <a:rPr lang="en-US" dirty="0"/>
              <a:t>ILO C190, Article 3, definition of the world of work:</a:t>
            </a:r>
            <a:endParaRPr lang="en-FR"/>
          </a:p>
          <a:p>
            <a:pPr marL="0" lvl="0" indent="0">
              <a:buNone/>
            </a:pPr>
            <a:endParaRPr lang="en-GB" dirty="0"/>
          </a:p>
          <a:p>
            <a:pPr lvl="0"/>
            <a:r>
              <a:rPr lang="en-GB" dirty="0"/>
              <a:t>workplaces, including public and private spaces that are a place of work</a:t>
            </a:r>
          </a:p>
          <a:p>
            <a:pPr lvl="0"/>
            <a:r>
              <a:rPr lang="en-US" dirty="0"/>
              <a:t>places where the worker is paid, takes a rest break or a meal, or uses sanitary, washing and changing facilities</a:t>
            </a:r>
            <a:endParaRPr lang="en-FR"/>
          </a:p>
          <a:p>
            <a:pPr lvl="0"/>
            <a:r>
              <a:rPr lang="en-US" dirty="0"/>
              <a:t>work-related trips, travel, training, events or social activities</a:t>
            </a:r>
            <a:endParaRPr lang="en-FR"/>
          </a:p>
          <a:p>
            <a:pPr lvl="0"/>
            <a:r>
              <a:rPr lang="en-US" dirty="0"/>
              <a:t>work-related communications, including those enabled by information and communication technologies</a:t>
            </a:r>
            <a:endParaRPr lang="en-FR"/>
          </a:p>
          <a:p>
            <a:pPr lvl="0"/>
            <a:r>
              <a:rPr lang="en-US" dirty="0"/>
              <a:t>employer-provided accommodation </a:t>
            </a:r>
            <a:endParaRPr lang="en-FR"/>
          </a:p>
          <a:p>
            <a:pPr lvl="0"/>
            <a:r>
              <a:rPr lang="en-US" dirty="0"/>
              <a:t>commuting to and from work</a:t>
            </a:r>
          </a:p>
          <a:p>
            <a:pPr marL="0" lvl="0" indent="0">
              <a:buNone/>
            </a:pPr>
            <a:endParaRPr lang="en-US" dirty="0"/>
          </a:p>
          <a:p>
            <a:endParaRPr lang="en-FR"/>
          </a:p>
        </p:txBody>
      </p:sp>
      <p:sp>
        <p:nvSpPr>
          <p:cNvPr id="4" name="Date Placeholder 3">
            <a:extLst>
              <a:ext uri="{FF2B5EF4-FFF2-40B4-BE49-F238E27FC236}">
                <a16:creationId xmlns:a16="http://schemas.microsoft.com/office/drawing/2014/main" id="{75B08D13-64BD-0449-B587-B7CFD6C5F8B9}"/>
              </a:ext>
            </a:extLst>
          </p:cNvPr>
          <p:cNvSpPr>
            <a:spLocks noGrp="1"/>
          </p:cNvSpPr>
          <p:nvPr>
            <p:ph type="dt" sz="half" idx="4294967295"/>
          </p:nvPr>
        </p:nvSpPr>
        <p:spPr>
          <a:xfrm>
            <a:off x="838200" y="6356350"/>
            <a:ext cx="2743200" cy="365125"/>
          </a:xfrm>
          <a:prstGeom prst="rect">
            <a:avLst/>
          </a:prstGeom>
        </p:spPr>
        <p:txBody>
          <a:bodyPr/>
          <a:lstStyle/>
          <a:p>
            <a:fld id="{A7A775A8-A574-E141-B12A-CC2F31C11D0F}" type="datetime1">
              <a:rPr lang="fr-FR" smtClean="0"/>
              <a:t>09/03/2023</a:t>
            </a:fld>
            <a:endParaRPr lang="en-FR"/>
          </a:p>
        </p:txBody>
      </p:sp>
      <p:sp>
        <p:nvSpPr>
          <p:cNvPr id="5" name="Slide Number Placeholder 4">
            <a:extLst>
              <a:ext uri="{FF2B5EF4-FFF2-40B4-BE49-F238E27FC236}">
                <a16:creationId xmlns:a16="http://schemas.microsoft.com/office/drawing/2014/main" id="{403D6081-0A84-A648-AA69-5557C0E09C86}"/>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40</a:t>
            </a:fld>
            <a:endParaRPr lang="en-FR"/>
          </a:p>
        </p:txBody>
      </p:sp>
      <p:sp>
        <p:nvSpPr>
          <p:cNvPr id="6" name="TextBox 5">
            <a:extLst>
              <a:ext uri="{FF2B5EF4-FFF2-40B4-BE49-F238E27FC236}">
                <a16:creationId xmlns:a16="http://schemas.microsoft.com/office/drawing/2014/main" id="{294E22CF-B701-E344-B50D-1E6DDFCFE255}"/>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2384084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0209-01E5-3F45-A4C6-C889D98993F1}"/>
              </a:ext>
            </a:extLst>
          </p:cNvPr>
          <p:cNvSpPr>
            <a:spLocks noGrp="1"/>
          </p:cNvSpPr>
          <p:nvPr>
            <p:ph type="title"/>
          </p:nvPr>
        </p:nvSpPr>
        <p:spPr>
          <a:xfrm>
            <a:off x="838200" y="253397"/>
            <a:ext cx="10515600" cy="1273233"/>
          </a:xfrm>
        </p:spPr>
        <p:txBody>
          <a:bodyPr>
            <a:normAutofit/>
          </a:bodyPr>
          <a:lstStyle/>
          <a:p>
            <a:r>
              <a:rPr lang="en-FR" sz="4000" b="1">
                <a:solidFill>
                  <a:srgbClr val="C00000"/>
                </a:solidFill>
              </a:rPr>
              <a:t>Risk assessments (R206)</a:t>
            </a:r>
          </a:p>
        </p:txBody>
      </p:sp>
      <p:sp>
        <p:nvSpPr>
          <p:cNvPr id="3" name="Content Placeholder 2">
            <a:extLst>
              <a:ext uri="{FF2B5EF4-FFF2-40B4-BE49-F238E27FC236}">
                <a16:creationId xmlns:a16="http://schemas.microsoft.com/office/drawing/2014/main" id="{AD85F22B-4F9B-7C4C-B243-DC65B846BCB7}"/>
              </a:ext>
            </a:extLst>
          </p:cNvPr>
          <p:cNvSpPr>
            <a:spLocks noGrp="1"/>
          </p:cNvSpPr>
          <p:nvPr>
            <p:ph idx="1"/>
          </p:nvPr>
        </p:nvSpPr>
        <p:spPr>
          <a:xfrm>
            <a:off x="838200" y="1581912"/>
            <a:ext cx="10515600" cy="3694176"/>
          </a:xfrm>
        </p:spPr>
        <p:txBody>
          <a:bodyPr>
            <a:normAutofit/>
          </a:bodyPr>
          <a:lstStyle/>
          <a:p>
            <a:pPr marL="0" indent="0">
              <a:buNone/>
            </a:pPr>
            <a:r>
              <a:rPr lang="en-GB" sz="2200" dirty="0"/>
              <a:t>The Recommendation states that account should be taken of risk factors that </a:t>
            </a:r>
            <a:r>
              <a:rPr lang="en-US" sz="2200" dirty="0"/>
              <a:t>increase the likelihood of violence and harassment, including psychosocial risks and hazards, through a gender-responsive approach, that: </a:t>
            </a:r>
          </a:p>
          <a:p>
            <a:pPr marL="514350" indent="-514350">
              <a:buFont typeface="+mj-lt"/>
              <a:buAutoNum type="alphaLcParenR"/>
            </a:pPr>
            <a:r>
              <a:rPr lang="en-GB" sz="2200" dirty="0"/>
              <a:t>arise from </a:t>
            </a:r>
            <a:r>
              <a:rPr lang="en-GB" sz="2200" b="1" dirty="0"/>
              <a:t>working conditions and arrangements, work organization and human resource management</a:t>
            </a:r>
            <a:r>
              <a:rPr lang="en-GB" sz="2200" dirty="0"/>
              <a:t>, as appropriate;</a:t>
            </a:r>
          </a:p>
          <a:p>
            <a:pPr marL="514350" indent="-514350">
              <a:buFont typeface="+mj-lt"/>
              <a:buAutoNum type="alphaLcParenR"/>
            </a:pPr>
            <a:r>
              <a:rPr lang="en-GB" sz="2200" dirty="0"/>
              <a:t>involve </a:t>
            </a:r>
            <a:r>
              <a:rPr lang="en-GB" sz="2200" b="1" dirty="0"/>
              <a:t>third parties </a:t>
            </a:r>
            <a:r>
              <a:rPr lang="en-GB" sz="2200" dirty="0"/>
              <a:t>such as clients, customers, service providers, users, patients and members of the public; and</a:t>
            </a:r>
          </a:p>
          <a:p>
            <a:pPr marL="514350" indent="-514350">
              <a:buFont typeface="+mj-lt"/>
              <a:buAutoNum type="alphaLcParenR"/>
            </a:pPr>
            <a:r>
              <a:rPr lang="en-GB" sz="2200" dirty="0"/>
              <a:t>arise from discrimination, </a:t>
            </a:r>
            <a:r>
              <a:rPr lang="en-GB" sz="2200" b="1" dirty="0"/>
              <a:t>abuse of power relations, and gender, cultural and social norms </a:t>
            </a:r>
            <a:r>
              <a:rPr lang="en-GB" sz="2200" dirty="0"/>
              <a:t>that support violence and harassment.</a:t>
            </a:r>
          </a:p>
          <a:p>
            <a:endParaRPr lang="en-FR" sz="2200"/>
          </a:p>
        </p:txBody>
      </p:sp>
      <p:sp>
        <p:nvSpPr>
          <p:cNvPr id="4" name="Date Placeholder 3">
            <a:extLst>
              <a:ext uri="{FF2B5EF4-FFF2-40B4-BE49-F238E27FC236}">
                <a16:creationId xmlns:a16="http://schemas.microsoft.com/office/drawing/2014/main" id="{54EB2993-0FB1-BC4B-9088-221FE1165CFA}"/>
              </a:ext>
            </a:extLst>
          </p:cNvPr>
          <p:cNvSpPr>
            <a:spLocks noGrp="1"/>
          </p:cNvSpPr>
          <p:nvPr>
            <p:ph type="dt" sz="half" idx="4294967295"/>
          </p:nvPr>
        </p:nvSpPr>
        <p:spPr>
          <a:xfrm>
            <a:off x="838200" y="6356350"/>
            <a:ext cx="2743200" cy="365125"/>
          </a:xfrm>
          <a:prstGeom prst="rect">
            <a:avLst/>
          </a:prstGeom>
        </p:spPr>
        <p:txBody>
          <a:bodyPr/>
          <a:lstStyle/>
          <a:p>
            <a:fld id="{A6E71BE7-5D33-7B4B-BFC9-34545174A837}" type="datetime1">
              <a:rPr lang="fr-FR" smtClean="0"/>
              <a:t>09/03/2023</a:t>
            </a:fld>
            <a:endParaRPr lang="en-FR"/>
          </a:p>
        </p:txBody>
      </p:sp>
      <p:sp>
        <p:nvSpPr>
          <p:cNvPr id="5" name="Slide Number Placeholder 4">
            <a:extLst>
              <a:ext uri="{FF2B5EF4-FFF2-40B4-BE49-F238E27FC236}">
                <a16:creationId xmlns:a16="http://schemas.microsoft.com/office/drawing/2014/main" id="{14BB49CD-4ABC-314E-967D-3CD943CA59F3}"/>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41</a:t>
            </a:fld>
            <a:endParaRPr lang="en-FR"/>
          </a:p>
        </p:txBody>
      </p:sp>
      <p:sp>
        <p:nvSpPr>
          <p:cNvPr id="6" name="TextBox 5">
            <a:extLst>
              <a:ext uri="{FF2B5EF4-FFF2-40B4-BE49-F238E27FC236}">
                <a16:creationId xmlns:a16="http://schemas.microsoft.com/office/drawing/2014/main" id="{D74ECDCC-E26F-F94C-953A-F822630E567D}"/>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1948454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DD56-F042-0641-BED6-ADB7F955B1CB}"/>
              </a:ext>
            </a:extLst>
          </p:cNvPr>
          <p:cNvSpPr>
            <a:spLocks noGrp="1"/>
          </p:cNvSpPr>
          <p:nvPr>
            <p:ph type="title"/>
          </p:nvPr>
        </p:nvSpPr>
        <p:spPr>
          <a:xfrm>
            <a:off x="845127" y="500062"/>
            <a:ext cx="10515600" cy="1325563"/>
          </a:xfrm>
        </p:spPr>
        <p:txBody>
          <a:bodyPr/>
          <a:lstStyle/>
          <a:p>
            <a:r>
              <a:rPr lang="en-FR" b="1">
                <a:solidFill>
                  <a:srgbClr val="C00000"/>
                </a:solidFill>
              </a:rPr>
              <a:t>What are psychosocial risks?</a:t>
            </a:r>
          </a:p>
        </p:txBody>
      </p:sp>
      <p:sp>
        <p:nvSpPr>
          <p:cNvPr id="3" name="Content Placeholder 2">
            <a:extLst>
              <a:ext uri="{FF2B5EF4-FFF2-40B4-BE49-F238E27FC236}">
                <a16:creationId xmlns:a16="http://schemas.microsoft.com/office/drawing/2014/main" id="{71F234A4-2EBF-744C-B5F0-0512D892281A}"/>
              </a:ext>
            </a:extLst>
          </p:cNvPr>
          <p:cNvSpPr>
            <a:spLocks noGrp="1"/>
          </p:cNvSpPr>
          <p:nvPr>
            <p:ph idx="1"/>
          </p:nvPr>
        </p:nvSpPr>
        <p:spPr>
          <a:xfrm>
            <a:off x="838200" y="1825625"/>
            <a:ext cx="10515600" cy="5244646"/>
          </a:xfrm>
        </p:spPr>
        <p:txBody>
          <a:bodyPr numCol="1">
            <a:normAutofit fontScale="77500" lnSpcReduction="20000"/>
          </a:bodyPr>
          <a:lstStyle/>
          <a:p>
            <a:pPr marL="0" indent="0">
              <a:buNone/>
            </a:pPr>
            <a:r>
              <a:rPr lang="en-FR" b="1"/>
              <a:t>Psychosocial risks at work are linked to the work envi</a:t>
            </a:r>
            <a:r>
              <a:rPr lang="fr-CH" b="1" dirty="0"/>
              <a:t>r</a:t>
            </a:r>
            <a:r>
              <a:rPr lang="en-FR" b="1"/>
              <a:t>onment and human factors:</a:t>
            </a:r>
          </a:p>
          <a:p>
            <a:r>
              <a:rPr lang="en-FR"/>
              <a:t>potential to cause workplace stress and violence and harassment. </a:t>
            </a:r>
          </a:p>
          <a:p>
            <a:pPr lvl="1"/>
            <a:r>
              <a:rPr lang="en-FR" sz="2800"/>
              <a:t>in the </a:t>
            </a:r>
            <a:r>
              <a:rPr lang="en-FR" sz="2800" i="1"/>
              <a:t>context</a:t>
            </a:r>
            <a:r>
              <a:rPr lang="en-FR" sz="2800"/>
              <a:t> of (organisation of work and labour relations) and </a:t>
            </a:r>
          </a:p>
          <a:p>
            <a:pPr lvl="1"/>
            <a:r>
              <a:rPr lang="en-FR" sz="2800"/>
              <a:t>the </a:t>
            </a:r>
            <a:r>
              <a:rPr lang="en-FR" sz="2800" i="1"/>
              <a:t>content </a:t>
            </a:r>
            <a:r>
              <a:rPr lang="en-FR" sz="2800"/>
              <a:t>of (working conditions, job content</a:t>
            </a:r>
            <a:r>
              <a:rPr lang="fr-CH" sz="2800" dirty="0"/>
              <a:t>s,</a:t>
            </a:r>
            <a:r>
              <a:rPr lang="en-FR" sz="2800"/>
              <a:t> etc.)</a:t>
            </a:r>
          </a:p>
          <a:p>
            <a:r>
              <a:rPr lang="en-GB" dirty="0"/>
              <a:t>result in negative psychological, physical and social outcomes such as work-related stress, burnout, ill-health, depression, violence and harassment. </a:t>
            </a:r>
          </a:p>
          <a:p>
            <a:pPr marL="0" indent="0">
              <a:buNone/>
            </a:pPr>
            <a:r>
              <a:rPr lang="en-GB" b="1" dirty="0"/>
              <a:t>Examples:</a:t>
            </a:r>
            <a:r>
              <a:rPr lang="en-GB" dirty="0"/>
              <a:t> </a:t>
            </a:r>
          </a:p>
          <a:p>
            <a:r>
              <a:rPr lang="en-GB" dirty="0"/>
              <a:t>Excessive workloads</a:t>
            </a:r>
          </a:p>
          <a:p>
            <a:r>
              <a:rPr lang="en-GB" dirty="0"/>
              <a:t>Conflicting demands</a:t>
            </a:r>
          </a:p>
          <a:p>
            <a:r>
              <a:rPr lang="en-GB" dirty="0"/>
              <a:t>Lack of involvement in making decisions that affect the worker </a:t>
            </a:r>
          </a:p>
          <a:p>
            <a:r>
              <a:rPr lang="en-GB" dirty="0"/>
              <a:t>Lack of influence over the way the job is done</a:t>
            </a:r>
          </a:p>
          <a:p>
            <a:r>
              <a:rPr lang="en-GB" dirty="0"/>
              <a:t>Poorly managed organisational change, job insecurity</a:t>
            </a:r>
          </a:p>
          <a:p>
            <a:r>
              <a:rPr lang="en-GB" dirty="0"/>
              <a:t>Ineffective communication, lack of support from management or colleagues</a:t>
            </a:r>
          </a:p>
          <a:p>
            <a:pPr marL="0" indent="0">
              <a:buNone/>
            </a:pPr>
            <a:br>
              <a:rPr lang="en-GB" dirty="0"/>
            </a:br>
            <a:endParaRPr lang="en-FR"/>
          </a:p>
        </p:txBody>
      </p:sp>
      <p:sp>
        <p:nvSpPr>
          <p:cNvPr id="4" name="Date Placeholder 3">
            <a:extLst>
              <a:ext uri="{FF2B5EF4-FFF2-40B4-BE49-F238E27FC236}">
                <a16:creationId xmlns:a16="http://schemas.microsoft.com/office/drawing/2014/main" id="{7DD0194F-6628-2540-AC82-15BB1088FBB8}"/>
              </a:ext>
            </a:extLst>
          </p:cNvPr>
          <p:cNvSpPr>
            <a:spLocks noGrp="1"/>
          </p:cNvSpPr>
          <p:nvPr>
            <p:ph type="dt" sz="half" idx="4294967295"/>
          </p:nvPr>
        </p:nvSpPr>
        <p:spPr>
          <a:xfrm>
            <a:off x="838200" y="6356350"/>
            <a:ext cx="2743200" cy="365125"/>
          </a:xfrm>
          <a:prstGeom prst="rect">
            <a:avLst/>
          </a:prstGeom>
        </p:spPr>
        <p:txBody>
          <a:bodyPr/>
          <a:lstStyle/>
          <a:p>
            <a:fld id="{8BD84B43-F123-3F49-898D-A803DAA20E6A}" type="datetime1">
              <a:rPr lang="fr-FR" smtClean="0"/>
              <a:t>09/03/2023</a:t>
            </a:fld>
            <a:endParaRPr lang="en-FR"/>
          </a:p>
        </p:txBody>
      </p:sp>
      <p:sp>
        <p:nvSpPr>
          <p:cNvPr id="5" name="Slide Number Placeholder 4">
            <a:extLst>
              <a:ext uri="{FF2B5EF4-FFF2-40B4-BE49-F238E27FC236}">
                <a16:creationId xmlns:a16="http://schemas.microsoft.com/office/drawing/2014/main" id="{F56A18AE-E64F-2348-A117-B56B7AED4441}"/>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42</a:t>
            </a:fld>
            <a:endParaRPr lang="en-FR"/>
          </a:p>
        </p:txBody>
      </p:sp>
      <p:sp>
        <p:nvSpPr>
          <p:cNvPr id="6" name="TextBox 5">
            <a:extLst>
              <a:ext uri="{FF2B5EF4-FFF2-40B4-BE49-F238E27FC236}">
                <a16:creationId xmlns:a16="http://schemas.microsoft.com/office/drawing/2014/main" id="{BE2D0FAF-A2CE-0D46-99FD-9D39DFDDF28C}"/>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362365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21E9-E6EC-5149-A37D-3A84DADEA576}"/>
              </a:ext>
            </a:extLst>
          </p:cNvPr>
          <p:cNvSpPr>
            <a:spLocks noGrp="1"/>
          </p:cNvSpPr>
          <p:nvPr>
            <p:ph type="ctrTitle"/>
          </p:nvPr>
        </p:nvSpPr>
        <p:spPr/>
        <p:txBody>
          <a:bodyPr/>
          <a:lstStyle/>
          <a:p>
            <a:r>
              <a:rPr lang="en-FR" b="1">
                <a:solidFill>
                  <a:schemeClr val="accent1"/>
                </a:solidFill>
              </a:rPr>
              <a:t>3. Identifying and addressing risks of GBVH</a:t>
            </a:r>
          </a:p>
        </p:txBody>
      </p:sp>
      <p:sp>
        <p:nvSpPr>
          <p:cNvPr id="3" name="Subtitle 2">
            <a:extLst>
              <a:ext uri="{FF2B5EF4-FFF2-40B4-BE49-F238E27FC236}">
                <a16:creationId xmlns:a16="http://schemas.microsoft.com/office/drawing/2014/main" id="{6C186756-E80F-A644-87C7-A5C12A118EFF}"/>
              </a:ext>
            </a:extLst>
          </p:cNvPr>
          <p:cNvSpPr>
            <a:spLocks noGrp="1"/>
          </p:cNvSpPr>
          <p:nvPr>
            <p:ph type="subTitle" idx="1"/>
          </p:nvPr>
        </p:nvSpPr>
        <p:spPr/>
        <p:txBody>
          <a:bodyPr/>
          <a:lstStyle/>
          <a:p>
            <a:endParaRPr lang="en-FR"/>
          </a:p>
        </p:txBody>
      </p:sp>
      <p:sp>
        <p:nvSpPr>
          <p:cNvPr id="4" name="Date Placeholder 3">
            <a:extLst>
              <a:ext uri="{FF2B5EF4-FFF2-40B4-BE49-F238E27FC236}">
                <a16:creationId xmlns:a16="http://schemas.microsoft.com/office/drawing/2014/main" id="{B5E48525-EAB7-234C-AD12-B00F0FBF0F73}"/>
              </a:ext>
            </a:extLst>
          </p:cNvPr>
          <p:cNvSpPr>
            <a:spLocks noGrp="1"/>
          </p:cNvSpPr>
          <p:nvPr>
            <p:ph type="dt" sz="half" idx="4294967295"/>
          </p:nvPr>
        </p:nvSpPr>
        <p:spPr>
          <a:xfrm>
            <a:off x="838200" y="6356350"/>
            <a:ext cx="2743200" cy="365125"/>
          </a:xfrm>
          <a:prstGeom prst="rect">
            <a:avLst/>
          </a:prstGeom>
        </p:spPr>
        <p:txBody>
          <a:bodyPr/>
          <a:lstStyle/>
          <a:p>
            <a:fld id="{9F138379-347F-694D-9B70-210A3D58A45A}" type="datetime1">
              <a:rPr lang="fr-FR" smtClean="0"/>
              <a:t>09/03/2023</a:t>
            </a:fld>
            <a:endParaRPr lang="en-FR"/>
          </a:p>
        </p:txBody>
      </p:sp>
      <p:sp>
        <p:nvSpPr>
          <p:cNvPr id="5" name="Slide Number Placeholder 4">
            <a:extLst>
              <a:ext uri="{FF2B5EF4-FFF2-40B4-BE49-F238E27FC236}">
                <a16:creationId xmlns:a16="http://schemas.microsoft.com/office/drawing/2014/main" id="{32F2E30E-09E9-334F-B60F-C1C7C4C8CEEC}"/>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43</a:t>
            </a:fld>
            <a:endParaRPr lang="en-FR"/>
          </a:p>
        </p:txBody>
      </p:sp>
      <p:sp>
        <p:nvSpPr>
          <p:cNvPr id="6" name="TextBox 5">
            <a:extLst>
              <a:ext uri="{FF2B5EF4-FFF2-40B4-BE49-F238E27FC236}">
                <a16:creationId xmlns:a16="http://schemas.microsoft.com/office/drawing/2014/main" id="{6E895B6C-F552-A040-B13B-12CE76EEEC57}"/>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3205697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AF289-00C0-8A4F-85EB-314D1CA77E45}"/>
              </a:ext>
            </a:extLst>
          </p:cNvPr>
          <p:cNvSpPr>
            <a:spLocks noGrp="1"/>
          </p:cNvSpPr>
          <p:nvPr>
            <p:ph type="ctrTitle"/>
          </p:nvPr>
        </p:nvSpPr>
        <p:spPr/>
        <p:txBody>
          <a:bodyPr>
            <a:normAutofit fontScale="90000"/>
          </a:bodyPr>
          <a:lstStyle/>
          <a:p>
            <a:br>
              <a:rPr lang="en-FR" b="1">
                <a:solidFill>
                  <a:srgbClr val="C00000"/>
                </a:solidFill>
              </a:rPr>
            </a:br>
            <a:br>
              <a:rPr lang="en-FR" b="1">
                <a:solidFill>
                  <a:srgbClr val="C00000"/>
                </a:solidFill>
              </a:rPr>
            </a:br>
            <a:r>
              <a:rPr lang="en-FR" b="1">
                <a:solidFill>
                  <a:srgbClr val="C00000"/>
                </a:solidFill>
              </a:rPr>
              <a:t>Group Work 2: Case studies: identifying risks of and solutions to GBVH </a:t>
            </a:r>
          </a:p>
        </p:txBody>
      </p:sp>
      <p:sp>
        <p:nvSpPr>
          <p:cNvPr id="3" name="Content Placeholder 2">
            <a:extLst>
              <a:ext uri="{FF2B5EF4-FFF2-40B4-BE49-F238E27FC236}">
                <a16:creationId xmlns:a16="http://schemas.microsoft.com/office/drawing/2014/main" id="{ABA48A64-D453-5946-99C4-1EE1D933473F}"/>
              </a:ext>
            </a:extLst>
          </p:cNvPr>
          <p:cNvSpPr>
            <a:spLocks noGrp="1"/>
          </p:cNvSpPr>
          <p:nvPr>
            <p:ph type="subTitle" idx="1"/>
          </p:nvPr>
        </p:nvSpPr>
        <p:spPr>
          <a:xfrm>
            <a:off x="1524000" y="3602038"/>
            <a:ext cx="9144000" cy="2635476"/>
          </a:xfrm>
        </p:spPr>
        <p:txBody>
          <a:bodyPr>
            <a:normAutofit fontScale="62500" lnSpcReduction="20000"/>
          </a:bodyPr>
          <a:lstStyle/>
          <a:p>
            <a:pPr algn="l"/>
            <a:r>
              <a:rPr lang="en-FR" b="1"/>
              <a:t>Aim: </a:t>
            </a:r>
            <a:r>
              <a:rPr lang="en-GB" b="1" dirty="0"/>
              <a:t>t</a:t>
            </a:r>
            <a:r>
              <a:rPr lang="en-FR" b="1"/>
              <a:t>o identify situations / risks in t</a:t>
            </a:r>
            <a:r>
              <a:rPr lang="en-GB" b="1" dirty="0"/>
              <a:t>he</a:t>
            </a:r>
            <a:r>
              <a:rPr lang="en-FR" b="1"/>
              <a:t> world of work where GBVH may occur</a:t>
            </a:r>
          </a:p>
          <a:p>
            <a:pPr algn="l"/>
            <a:endParaRPr lang="en-FR"/>
          </a:p>
          <a:p>
            <a:pPr marL="342900" indent="-342900" algn="l">
              <a:buFont typeface="Arial" panose="020B0604020202020204" pitchFamily="34" charset="0"/>
              <a:buChar char="•"/>
            </a:pPr>
            <a:r>
              <a:rPr lang="en-FR"/>
              <a:t>Case study 1: Women garment worker</a:t>
            </a:r>
            <a:r>
              <a:rPr lang="fr-CH" dirty="0"/>
              <a:t>s</a:t>
            </a:r>
            <a:r>
              <a:rPr lang="en-FR"/>
              <a:t> sewing dresses and shirts for a large brand</a:t>
            </a:r>
          </a:p>
          <a:p>
            <a:pPr marL="342900" indent="-342900" algn="l">
              <a:buFont typeface="Arial" panose="020B0604020202020204" pitchFamily="34" charset="0"/>
              <a:buChar char="•"/>
            </a:pPr>
            <a:r>
              <a:rPr lang="en-FR"/>
              <a:t>Case study 2: Woman working as an assembly worker in an electronics factory producing printers for global markets</a:t>
            </a:r>
          </a:p>
          <a:p>
            <a:pPr marL="342900" indent="-342900" algn="l">
              <a:buFont typeface="Arial" panose="020B0604020202020204" pitchFamily="34" charset="0"/>
              <a:buChar char="•"/>
            </a:pPr>
            <a:r>
              <a:rPr lang="en-FR"/>
              <a:t>Case study 3: Woman working as a technician in a large coal mine on a night shift with different sites </a:t>
            </a:r>
          </a:p>
          <a:p>
            <a:pPr marL="342900" indent="-342900" algn="l">
              <a:buFont typeface="Arial" panose="020B0604020202020204" pitchFamily="34" charset="0"/>
              <a:buChar char="•"/>
            </a:pPr>
            <a:r>
              <a:rPr lang="en-FR"/>
              <a:t>Case study 4: Woman in a front office reception job in a large manufacturing company</a:t>
            </a:r>
          </a:p>
          <a:p>
            <a:pPr marL="342900" indent="-342900" algn="l">
              <a:buFont typeface="Arial" panose="020B0604020202020204" pitchFamily="34" charset="0"/>
              <a:buChar char="•"/>
            </a:pPr>
            <a:r>
              <a:rPr lang="en-FR"/>
              <a:t>Case study 5: Participants in a union training course</a:t>
            </a:r>
          </a:p>
          <a:p>
            <a:pPr marL="342900" indent="-342900" algn="l">
              <a:buFont typeface="Arial" panose="020B0604020202020204" pitchFamily="34" charset="0"/>
              <a:buChar char="•"/>
            </a:pPr>
            <a:r>
              <a:rPr lang="en-FR"/>
              <a:t>Case study 6: Gay man working in a company canteen</a:t>
            </a:r>
          </a:p>
          <a:p>
            <a:pPr marL="0" indent="0">
              <a:buNone/>
            </a:pPr>
            <a:endParaRPr lang="en-FR"/>
          </a:p>
        </p:txBody>
      </p:sp>
      <p:sp>
        <p:nvSpPr>
          <p:cNvPr id="4" name="Date Placeholder 3">
            <a:extLst>
              <a:ext uri="{FF2B5EF4-FFF2-40B4-BE49-F238E27FC236}">
                <a16:creationId xmlns:a16="http://schemas.microsoft.com/office/drawing/2014/main" id="{BEB7F0BD-F416-1842-9D98-54A54853CB4B}"/>
              </a:ext>
            </a:extLst>
          </p:cNvPr>
          <p:cNvSpPr>
            <a:spLocks noGrp="1"/>
          </p:cNvSpPr>
          <p:nvPr>
            <p:ph type="dt" sz="half" idx="4294967295"/>
          </p:nvPr>
        </p:nvSpPr>
        <p:spPr>
          <a:xfrm>
            <a:off x="838200" y="6356350"/>
            <a:ext cx="2743200" cy="365125"/>
          </a:xfrm>
          <a:prstGeom prst="rect">
            <a:avLst/>
          </a:prstGeom>
        </p:spPr>
        <p:txBody>
          <a:bodyPr/>
          <a:lstStyle/>
          <a:p>
            <a:fld id="{9CF0F9B0-4B19-DF49-81CD-47670CFC1F2C}" type="datetime1">
              <a:rPr lang="fr-FR" smtClean="0"/>
              <a:t>09/03/2023</a:t>
            </a:fld>
            <a:endParaRPr lang="en-FR"/>
          </a:p>
        </p:txBody>
      </p:sp>
      <p:sp>
        <p:nvSpPr>
          <p:cNvPr id="5" name="Slide Number Placeholder 4">
            <a:extLst>
              <a:ext uri="{FF2B5EF4-FFF2-40B4-BE49-F238E27FC236}">
                <a16:creationId xmlns:a16="http://schemas.microsoft.com/office/drawing/2014/main" id="{963293AB-E9CD-9341-B882-7094EA758628}"/>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44</a:t>
            </a:fld>
            <a:endParaRPr lang="en-FR"/>
          </a:p>
        </p:txBody>
      </p:sp>
      <p:sp>
        <p:nvSpPr>
          <p:cNvPr id="6" name="TextBox 5">
            <a:extLst>
              <a:ext uri="{FF2B5EF4-FFF2-40B4-BE49-F238E27FC236}">
                <a16:creationId xmlns:a16="http://schemas.microsoft.com/office/drawing/2014/main" id="{3EFC9D82-EDC2-784A-9580-60F853C74234}"/>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1796868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61790-FA44-5B4F-9E31-64BB48863504}"/>
              </a:ext>
            </a:extLst>
          </p:cNvPr>
          <p:cNvSpPr>
            <a:spLocks noGrp="1"/>
          </p:cNvSpPr>
          <p:nvPr>
            <p:ph type="title"/>
          </p:nvPr>
        </p:nvSpPr>
        <p:spPr/>
        <p:txBody>
          <a:bodyPr/>
          <a:lstStyle/>
          <a:p>
            <a:r>
              <a:rPr lang="en-FR" b="1">
                <a:solidFill>
                  <a:srgbClr val="C00000"/>
                </a:solidFill>
              </a:rPr>
              <a:t>Garment sector: Summary of findings from IndustriALL’s research</a:t>
            </a:r>
          </a:p>
        </p:txBody>
      </p:sp>
      <p:sp>
        <p:nvSpPr>
          <p:cNvPr id="3" name="Content Placeholder 2">
            <a:extLst>
              <a:ext uri="{FF2B5EF4-FFF2-40B4-BE49-F238E27FC236}">
                <a16:creationId xmlns:a16="http://schemas.microsoft.com/office/drawing/2014/main" id="{B6695FB8-908E-E644-9C68-75ECCC5FF100}"/>
              </a:ext>
            </a:extLst>
          </p:cNvPr>
          <p:cNvSpPr>
            <a:spLocks noGrp="1"/>
          </p:cNvSpPr>
          <p:nvPr>
            <p:ph idx="1"/>
          </p:nvPr>
        </p:nvSpPr>
        <p:spPr>
          <a:xfrm>
            <a:off x="838200" y="1825624"/>
            <a:ext cx="10515600" cy="4530725"/>
          </a:xfrm>
        </p:spPr>
        <p:txBody>
          <a:bodyPr numCol="2">
            <a:normAutofit/>
          </a:bodyPr>
          <a:lstStyle/>
          <a:p>
            <a:pPr marL="0" lvl="0" indent="0">
              <a:buNone/>
            </a:pPr>
            <a:r>
              <a:rPr lang="en-FR" sz="2400" b="1" dirty="0"/>
              <a:t>Risks:</a:t>
            </a:r>
          </a:p>
          <a:p>
            <a:pPr lvl="0"/>
            <a:r>
              <a:rPr lang="en-FR" sz="2400" dirty="0"/>
              <a:t>Production pressures /</a:t>
            </a:r>
            <a:r>
              <a:rPr lang="fr-CH" sz="2400" dirty="0"/>
              <a:t> </a:t>
            </a:r>
            <a:r>
              <a:rPr lang="en-FR" sz="2400" dirty="0"/>
              <a:t>verbal abuse </a:t>
            </a:r>
          </a:p>
          <a:p>
            <a:pPr lvl="0"/>
            <a:r>
              <a:rPr lang="en-FR" sz="2400" dirty="0"/>
              <a:t>Fear of reporting, ineffective complaints procedures</a:t>
            </a:r>
          </a:p>
          <a:p>
            <a:pPr lvl="0"/>
            <a:r>
              <a:rPr lang="en-FR" sz="2400" dirty="0"/>
              <a:t>Culture of impunity - sexual favours e.g. in return for a job</a:t>
            </a:r>
          </a:p>
          <a:p>
            <a:pPr lvl="0"/>
            <a:r>
              <a:rPr lang="en-FR" sz="2400" dirty="0"/>
              <a:t>Predominantly female workforce, </a:t>
            </a:r>
            <a:r>
              <a:rPr lang="en-GB" sz="2400" dirty="0"/>
              <a:t>women work in precarious jobs</a:t>
            </a:r>
            <a:endParaRPr lang="en-FR" sz="2400" dirty="0"/>
          </a:p>
          <a:p>
            <a:r>
              <a:rPr lang="en-FR" sz="2400" dirty="0"/>
              <a:t>Low level of collective bargaining </a:t>
            </a:r>
          </a:p>
          <a:p>
            <a:pPr marL="0" indent="0">
              <a:buNone/>
            </a:pPr>
            <a:endParaRPr lang="en-FR" sz="2400" b="1" dirty="0"/>
          </a:p>
          <a:p>
            <a:pPr marL="0" indent="0">
              <a:buNone/>
            </a:pPr>
            <a:r>
              <a:rPr lang="en-FR" sz="2400" b="1" dirty="0"/>
              <a:t>Example of how to mitigate the risk:</a:t>
            </a:r>
          </a:p>
          <a:p>
            <a:r>
              <a:rPr lang="en-FR" sz="2400" dirty="0"/>
              <a:t>One union trained its workplace representatives to spot the signs of sexual harassment.</a:t>
            </a:r>
          </a:p>
          <a:p>
            <a:r>
              <a:rPr lang="en-FR" sz="2400" dirty="0"/>
              <a:t>When they observed inappropriate behaviour they reported it to management.</a:t>
            </a:r>
          </a:p>
        </p:txBody>
      </p:sp>
      <p:sp>
        <p:nvSpPr>
          <p:cNvPr id="4" name="Date Placeholder 3">
            <a:extLst>
              <a:ext uri="{FF2B5EF4-FFF2-40B4-BE49-F238E27FC236}">
                <a16:creationId xmlns:a16="http://schemas.microsoft.com/office/drawing/2014/main" id="{72B14886-3058-774B-8295-AA41B37876B1}"/>
              </a:ext>
            </a:extLst>
          </p:cNvPr>
          <p:cNvSpPr>
            <a:spLocks noGrp="1"/>
          </p:cNvSpPr>
          <p:nvPr>
            <p:ph type="dt" sz="half" idx="4294967295"/>
          </p:nvPr>
        </p:nvSpPr>
        <p:spPr>
          <a:xfrm>
            <a:off x="838200" y="6356350"/>
            <a:ext cx="2743200" cy="365125"/>
          </a:xfrm>
          <a:prstGeom prst="rect">
            <a:avLst/>
          </a:prstGeom>
        </p:spPr>
        <p:txBody>
          <a:bodyPr/>
          <a:lstStyle/>
          <a:p>
            <a:fld id="{C80DEBC5-86D7-9344-8A6A-8368B80E1837}" type="datetime1">
              <a:rPr lang="fr-FR" smtClean="0"/>
              <a:t>09/03/2023</a:t>
            </a:fld>
            <a:endParaRPr lang="en-FR"/>
          </a:p>
        </p:txBody>
      </p:sp>
      <p:sp>
        <p:nvSpPr>
          <p:cNvPr id="5" name="Slide Number Placeholder 4">
            <a:extLst>
              <a:ext uri="{FF2B5EF4-FFF2-40B4-BE49-F238E27FC236}">
                <a16:creationId xmlns:a16="http://schemas.microsoft.com/office/drawing/2014/main" id="{51A48231-C0B8-BE4D-8750-A4EAFAE39BEF}"/>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45</a:t>
            </a:fld>
            <a:endParaRPr lang="en-FR"/>
          </a:p>
        </p:txBody>
      </p:sp>
      <p:sp>
        <p:nvSpPr>
          <p:cNvPr id="6" name="TextBox 5">
            <a:extLst>
              <a:ext uri="{FF2B5EF4-FFF2-40B4-BE49-F238E27FC236}">
                <a16:creationId xmlns:a16="http://schemas.microsoft.com/office/drawing/2014/main" id="{992B0B9C-AFDD-1C48-80EC-49B145E959AC}"/>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620882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61790-FA44-5B4F-9E31-64BB48863504}"/>
              </a:ext>
            </a:extLst>
          </p:cNvPr>
          <p:cNvSpPr>
            <a:spLocks noGrp="1"/>
          </p:cNvSpPr>
          <p:nvPr>
            <p:ph type="title"/>
          </p:nvPr>
        </p:nvSpPr>
        <p:spPr/>
        <p:txBody>
          <a:bodyPr/>
          <a:lstStyle/>
          <a:p>
            <a:r>
              <a:rPr lang="en-FR" b="1">
                <a:solidFill>
                  <a:srgbClr val="C00000"/>
                </a:solidFill>
              </a:rPr>
              <a:t>Mining sector: Summary of findings from IndustriALL’s research</a:t>
            </a:r>
          </a:p>
        </p:txBody>
      </p:sp>
      <p:sp>
        <p:nvSpPr>
          <p:cNvPr id="3" name="Content Placeholder 2">
            <a:extLst>
              <a:ext uri="{FF2B5EF4-FFF2-40B4-BE49-F238E27FC236}">
                <a16:creationId xmlns:a16="http://schemas.microsoft.com/office/drawing/2014/main" id="{B6695FB8-908E-E644-9C68-75ECCC5FF100}"/>
              </a:ext>
            </a:extLst>
          </p:cNvPr>
          <p:cNvSpPr>
            <a:spLocks noGrp="1"/>
          </p:cNvSpPr>
          <p:nvPr>
            <p:ph idx="1"/>
          </p:nvPr>
        </p:nvSpPr>
        <p:spPr/>
        <p:txBody>
          <a:bodyPr numCol="2">
            <a:normAutofit fontScale="85000" lnSpcReduction="20000"/>
          </a:bodyPr>
          <a:lstStyle/>
          <a:p>
            <a:pPr marL="0" lvl="0" indent="0">
              <a:buNone/>
            </a:pPr>
            <a:r>
              <a:rPr lang="en-FR" b="1"/>
              <a:t>Risks:</a:t>
            </a:r>
          </a:p>
          <a:p>
            <a:pPr lvl="0"/>
            <a:r>
              <a:rPr lang="en-FR"/>
              <a:t>Male dominated workforce</a:t>
            </a:r>
          </a:p>
          <a:p>
            <a:pPr lvl="0"/>
            <a:r>
              <a:rPr lang="en-FR"/>
              <a:t>Masculin</a:t>
            </a:r>
            <a:r>
              <a:rPr lang="fr-CH" dirty="0"/>
              <a:t>i</a:t>
            </a:r>
            <a:r>
              <a:rPr lang="en-FR"/>
              <a:t>zed culture/working environment</a:t>
            </a:r>
          </a:p>
          <a:p>
            <a:pPr lvl="0"/>
            <a:r>
              <a:rPr lang="en-FR"/>
              <a:t>Work in isolation / night work</a:t>
            </a:r>
          </a:p>
          <a:p>
            <a:r>
              <a:rPr lang="en-FR"/>
              <a:t>Workplace policies are not used or trusted</a:t>
            </a:r>
          </a:p>
          <a:p>
            <a:r>
              <a:rPr lang="en-FR"/>
              <a:t>Inappropriate PPE</a:t>
            </a:r>
          </a:p>
          <a:p>
            <a:r>
              <a:rPr lang="en-FR"/>
              <a:t>Domestic violence impacts on women’s participation in work / safety at work</a:t>
            </a:r>
          </a:p>
          <a:p>
            <a:endParaRPr lang="en-FR"/>
          </a:p>
          <a:p>
            <a:pPr marL="0" indent="0">
              <a:buNone/>
            </a:pPr>
            <a:endParaRPr lang="en-FR" b="1"/>
          </a:p>
          <a:p>
            <a:pPr marL="0" indent="0">
              <a:buNone/>
            </a:pPr>
            <a:endParaRPr lang="en-FR" b="1"/>
          </a:p>
          <a:p>
            <a:pPr marL="0" indent="0">
              <a:buNone/>
            </a:pPr>
            <a:r>
              <a:rPr lang="en-FR" b="1"/>
              <a:t>Example of how to mitigate the risk:</a:t>
            </a:r>
          </a:p>
          <a:p>
            <a:pPr lvl="0"/>
            <a:r>
              <a:rPr lang="en-GB" dirty="0"/>
              <a:t>One trade union held a  consultation with women workers to find out about the risks they faced at the mine. </a:t>
            </a:r>
          </a:p>
          <a:p>
            <a:pPr lvl="0"/>
            <a:r>
              <a:rPr lang="en-GB" dirty="0"/>
              <a:t>Women raised many concerns, including when they worked at night, problems with ill-fitting PPE, access to toilets, sexist jokes; and some women spoke of risks from an ex-partner in the workplace.</a:t>
            </a:r>
          </a:p>
          <a:p>
            <a:pPr lvl="0"/>
            <a:r>
              <a:rPr lang="en-GB" dirty="0"/>
              <a:t>The union took these concerns to management and the workplace safety committee. </a:t>
            </a:r>
            <a:endParaRPr lang="en-FR"/>
          </a:p>
        </p:txBody>
      </p:sp>
      <p:sp>
        <p:nvSpPr>
          <p:cNvPr id="4" name="Date Placeholder 3">
            <a:extLst>
              <a:ext uri="{FF2B5EF4-FFF2-40B4-BE49-F238E27FC236}">
                <a16:creationId xmlns:a16="http://schemas.microsoft.com/office/drawing/2014/main" id="{72B14886-3058-774B-8295-AA41B37876B1}"/>
              </a:ext>
            </a:extLst>
          </p:cNvPr>
          <p:cNvSpPr>
            <a:spLocks noGrp="1"/>
          </p:cNvSpPr>
          <p:nvPr>
            <p:ph type="dt" sz="half" idx="4294967295"/>
          </p:nvPr>
        </p:nvSpPr>
        <p:spPr>
          <a:xfrm>
            <a:off x="838200" y="6356350"/>
            <a:ext cx="2743200" cy="365125"/>
          </a:xfrm>
          <a:prstGeom prst="rect">
            <a:avLst/>
          </a:prstGeom>
        </p:spPr>
        <p:txBody>
          <a:bodyPr/>
          <a:lstStyle/>
          <a:p>
            <a:fld id="{C80DEBC5-86D7-9344-8A6A-8368B80E1837}" type="datetime1">
              <a:rPr lang="fr-FR" smtClean="0"/>
              <a:t>09/03/2023</a:t>
            </a:fld>
            <a:endParaRPr lang="en-FR"/>
          </a:p>
        </p:txBody>
      </p:sp>
      <p:sp>
        <p:nvSpPr>
          <p:cNvPr id="5" name="Slide Number Placeholder 4">
            <a:extLst>
              <a:ext uri="{FF2B5EF4-FFF2-40B4-BE49-F238E27FC236}">
                <a16:creationId xmlns:a16="http://schemas.microsoft.com/office/drawing/2014/main" id="{51A48231-C0B8-BE4D-8750-A4EAFAE39BEF}"/>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46</a:t>
            </a:fld>
            <a:endParaRPr lang="en-FR"/>
          </a:p>
        </p:txBody>
      </p:sp>
      <p:sp>
        <p:nvSpPr>
          <p:cNvPr id="6" name="TextBox 5">
            <a:extLst>
              <a:ext uri="{FF2B5EF4-FFF2-40B4-BE49-F238E27FC236}">
                <a16:creationId xmlns:a16="http://schemas.microsoft.com/office/drawing/2014/main" id="{270C9729-6226-F94F-AF7F-2EF2911CD37A}"/>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595075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8CC4-F738-3443-A7AB-3FAC33A98B66}"/>
              </a:ext>
            </a:extLst>
          </p:cNvPr>
          <p:cNvSpPr>
            <a:spLocks noGrp="1"/>
          </p:cNvSpPr>
          <p:nvPr>
            <p:ph type="title"/>
          </p:nvPr>
        </p:nvSpPr>
        <p:spPr/>
        <p:txBody>
          <a:bodyPr/>
          <a:lstStyle/>
          <a:p>
            <a:r>
              <a:rPr lang="en-FR" b="1">
                <a:solidFill>
                  <a:srgbClr val="C00000"/>
                </a:solidFill>
              </a:rPr>
              <a:t>ICT Electronics Sector: Summary of findings from IndustriALL’s research</a:t>
            </a:r>
            <a:endParaRPr lang="en-FR"/>
          </a:p>
        </p:txBody>
      </p:sp>
      <p:sp>
        <p:nvSpPr>
          <p:cNvPr id="3" name="Content Placeholder 2">
            <a:extLst>
              <a:ext uri="{FF2B5EF4-FFF2-40B4-BE49-F238E27FC236}">
                <a16:creationId xmlns:a16="http://schemas.microsoft.com/office/drawing/2014/main" id="{212ABDA0-48CB-4E4F-A196-9E5D4646358B}"/>
              </a:ext>
            </a:extLst>
          </p:cNvPr>
          <p:cNvSpPr>
            <a:spLocks noGrp="1"/>
          </p:cNvSpPr>
          <p:nvPr>
            <p:ph idx="1"/>
          </p:nvPr>
        </p:nvSpPr>
        <p:spPr>
          <a:xfrm>
            <a:off x="854529" y="1825625"/>
            <a:ext cx="10515600" cy="4351338"/>
          </a:xfrm>
        </p:spPr>
        <p:txBody>
          <a:bodyPr numCol="2">
            <a:normAutofit fontScale="92500" lnSpcReduction="20000"/>
          </a:bodyPr>
          <a:lstStyle/>
          <a:p>
            <a:pPr marL="0" indent="0">
              <a:buNone/>
            </a:pPr>
            <a:r>
              <a:rPr lang="en-GB" b="1" dirty="0"/>
              <a:t>Risks:</a:t>
            </a:r>
          </a:p>
          <a:p>
            <a:r>
              <a:rPr lang="en-GB" dirty="0"/>
              <a:t>Precarious contracts</a:t>
            </a:r>
          </a:p>
          <a:p>
            <a:r>
              <a:rPr lang="en-GB" dirty="0"/>
              <a:t>Low awareness of GBVH</a:t>
            </a:r>
          </a:p>
          <a:p>
            <a:r>
              <a:rPr lang="en-GB" dirty="0"/>
              <a:t>Workplace policies &amp; reporting systems are not trusted</a:t>
            </a:r>
          </a:p>
          <a:p>
            <a:r>
              <a:rPr lang="en-GB" dirty="0"/>
              <a:t>Culture of silence, victim blaming and impunity around GBVH </a:t>
            </a:r>
          </a:p>
          <a:p>
            <a:r>
              <a:rPr lang="en-GB" dirty="0"/>
              <a:t>Limited social dialogue</a:t>
            </a:r>
          </a:p>
          <a:p>
            <a:r>
              <a:rPr lang="en-GB" dirty="0"/>
              <a:t>Limited data showing evidence of GBVH</a:t>
            </a:r>
          </a:p>
          <a:p>
            <a:pPr marL="0" indent="0">
              <a:buNone/>
            </a:pPr>
            <a:endParaRPr lang="en-GB" dirty="0"/>
          </a:p>
          <a:p>
            <a:pPr marL="0" indent="0">
              <a:buNone/>
            </a:pPr>
            <a:r>
              <a:rPr lang="en-GB" b="1" dirty="0"/>
              <a:t>Example of how to mitigate the risk:</a:t>
            </a:r>
          </a:p>
          <a:p>
            <a:r>
              <a:rPr lang="en-GB" dirty="0"/>
              <a:t>One union established a confidential help line to enable any worker to report cases of sexual harassment directly to the union. </a:t>
            </a:r>
          </a:p>
          <a:p>
            <a:r>
              <a:rPr lang="en-GB" dirty="0"/>
              <a:t>This helped the union to identify where there were risks of sexual harassment and to suggest ways to mitigate them to management. </a:t>
            </a:r>
          </a:p>
          <a:p>
            <a:pPr marL="0" indent="0">
              <a:buNone/>
            </a:pPr>
            <a:endParaRPr lang="en-GB" dirty="0"/>
          </a:p>
          <a:p>
            <a:endParaRPr lang="en-FR" dirty="0"/>
          </a:p>
        </p:txBody>
      </p:sp>
      <p:sp>
        <p:nvSpPr>
          <p:cNvPr id="4" name="Date Placeholder 3">
            <a:extLst>
              <a:ext uri="{FF2B5EF4-FFF2-40B4-BE49-F238E27FC236}">
                <a16:creationId xmlns:a16="http://schemas.microsoft.com/office/drawing/2014/main" id="{594717E9-4C2D-824F-8AAF-8F1921E0E011}"/>
              </a:ext>
            </a:extLst>
          </p:cNvPr>
          <p:cNvSpPr>
            <a:spLocks noGrp="1"/>
          </p:cNvSpPr>
          <p:nvPr>
            <p:ph type="dt" sz="half" idx="4294967295"/>
          </p:nvPr>
        </p:nvSpPr>
        <p:spPr>
          <a:xfrm>
            <a:off x="838200" y="6356350"/>
            <a:ext cx="2743200" cy="365125"/>
          </a:xfrm>
          <a:prstGeom prst="rect">
            <a:avLst/>
          </a:prstGeom>
        </p:spPr>
        <p:txBody>
          <a:bodyPr/>
          <a:lstStyle/>
          <a:p>
            <a:fld id="{C80DEBC5-86D7-9344-8A6A-8368B80E1837}" type="datetime1">
              <a:rPr lang="fr-FR" smtClean="0"/>
              <a:t>09/03/2023</a:t>
            </a:fld>
            <a:endParaRPr lang="en-FR"/>
          </a:p>
        </p:txBody>
      </p:sp>
      <p:sp>
        <p:nvSpPr>
          <p:cNvPr id="5" name="Slide Number Placeholder 4">
            <a:extLst>
              <a:ext uri="{FF2B5EF4-FFF2-40B4-BE49-F238E27FC236}">
                <a16:creationId xmlns:a16="http://schemas.microsoft.com/office/drawing/2014/main" id="{9BA1E205-FFD4-504F-B8B1-84331F837230}"/>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47</a:t>
            </a:fld>
            <a:endParaRPr lang="en-FR"/>
          </a:p>
        </p:txBody>
      </p:sp>
      <p:sp>
        <p:nvSpPr>
          <p:cNvPr id="6" name="TextBox 5">
            <a:extLst>
              <a:ext uri="{FF2B5EF4-FFF2-40B4-BE49-F238E27FC236}">
                <a16:creationId xmlns:a16="http://schemas.microsoft.com/office/drawing/2014/main" id="{7A20C09D-C679-E542-B371-4B3FD1022BFB}"/>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2820150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CCFF6-3131-AA4E-8DCB-58FA1F7F30A0}"/>
              </a:ext>
            </a:extLst>
          </p:cNvPr>
          <p:cNvSpPr>
            <a:spLocks noGrp="1"/>
          </p:cNvSpPr>
          <p:nvPr>
            <p:ph type="ctrTitle"/>
          </p:nvPr>
        </p:nvSpPr>
        <p:spPr/>
        <p:txBody>
          <a:bodyPr>
            <a:normAutofit fontScale="90000"/>
          </a:bodyPr>
          <a:lstStyle/>
          <a:p>
            <a:r>
              <a:rPr lang="en-FR" b="1">
                <a:solidFill>
                  <a:schemeClr val="accent1"/>
                </a:solidFill>
              </a:rPr>
              <a:t>4. Prevention though gender-responsive risk assessment</a:t>
            </a:r>
          </a:p>
        </p:txBody>
      </p:sp>
      <p:sp>
        <p:nvSpPr>
          <p:cNvPr id="3" name="Subtitle 2">
            <a:extLst>
              <a:ext uri="{FF2B5EF4-FFF2-40B4-BE49-F238E27FC236}">
                <a16:creationId xmlns:a16="http://schemas.microsoft.com/office/drawing/2014/main" id="{50B5E760-8BA9-494A-B86E-67FBBD84EF6A}"/>
              </a:ext>
            </a:extLst>
          </p:cNvPr>
          <p:cNvSpPr>
            <a:spLocks noGrp="1"/>
          </p:cNvSpPr>
          <p:nvPr>
            <p:ph type="subTitle" idx="1"/>
          </p:nvPr>
        </p:nvSpPr>
        <p:spPr/>
        <p:txBody>
          <a:bodyPr/>
          <a:lstStyle/>
          <a:p>
            <a:endParaRPr lang="en-FR"/>
          </a:p>
        </p:txBody>
      </p:sp>
      <p:sp>
        <p:nvSpPr>
          <p:cNvPr id="4" name="Date Placeholder 3">
            <a:extLst>
              <a:ext uri="{FF2B5EF4-FFF2-40B4-BE49-F238E27FC236}">
                <a16:creationId xmlns:a16="http://schemas.microsoft.com/office/drawing/2014/main" id="{EA80CF47-2DAD-5F4C-ADB8-F3943FD69666}"/>
              </a:ext>
            </a:extLst>
          </p:cNvPr>
          <p:cNvSpPr>
            <a:spLocks noGrp="1"/>
          </p:cNvSpPr>
          <p:nvPr>
            <p:ph type="dt" sz="half" idx="4294967295"/>
          </p:nvPr>
        </p:nvSpPr>
        <p:spPr>
          <a:xfrm>
            <a:off x="838200" y="6356350"/>
            <a:ext cx="2743200" cy="365125"/>
          </a:xfrm>
          <a:prstGeom prst="rect">
            <a:avLst/>
          </a:prstGeom>
        </p:spPr>
        <p:txBody>
          <a:bodyPr/>
          <a:lstStyle/>
          <a:p>
            <a:fld id="{C88016E9-CF12-A745-8099-B256D76FA189}" type="datetime1">
              <a:rPr lang="fr-FR" smtClean="0"/>
              <a:t>09/03/2023</a:t>
            </a:fld>
            <a:endParaRPr lang="en-FR"/>
          </a:p>
        </p:txBody>
      </p:sp>
      <p:sp>
        <p:nvSpPr>
          <p:cNvPr id="5" name="Slide Number Placeholder 4">
            <a:extLst>
              <a:ext uri="{FF2B5EF4-FFF2-40B4-BE49-F238E27FC236}">
                <a16:creationId xmlns:a16="http://schemas.microsoft.com/office/drawing/2014/main" id="{D12C85F3-E25D-C848-AAB2-F92F5CAC9CC6}"/>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48</a:t>
            </a:fld>
            <a:endParaRPr lang="en-FR"/>
          </a:p>
        </p:txBody>
      </p:sp>
      <p:sp>
        <p:nvSpPr>
          <p:cNvPr id="6" name="TextBox 5">
            <a:extLst>
              <a:ext uri="{FF2B5EF4-FFF2-40B4-BE49-F238E27FC236}">
                <a16:creationId xmlns:a16="http://schemas.microsoft.com/office/drawing/2014/main" id="{DA60E060-7C65-7D44-854E-2A37819BE907}"/>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1177235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AEBCF-A6AC-D64A-84C7-61A127FE32DF}"/>
              </a:ext>
            </a:extLst>
          </p:cNvPr>
          <p:cNvSpPr>
            <a:spLocks noGrp="1"/>
          </p:cNvSpPr>
          <p:nvPr>
            <p:ph type="title"/>
          </p:nvPr>
        </p:nvSpPr>
        <p:spPr/>
        <p:txBody>
          <a:bodyPr/>
          <a:lstStyle/>
          <a:p>
            <a:r>
              <a:rPr lang="en-FR" b="1">
                <a:solidFill>
                  <a:srgbClr val="C00000"/>
                </a:solidFill>
              </a:rPr>
              <a:t>What is gender-responsive risk assessment?</a:t>
            </a:r>
          </a:p>
        </p:txBody>
      </p:sp>
      <p:sp>
        <p:nvSpPr>
          <p:cNvPr id="3" name="Content Placeholder 2">
            <a:extLst>
              <a:ext uri="{FF2B5EF4-FFF2-40B4-BE49-F238E27FC236}">
                <a16:creationId xmlns:a16="http://schemas.microsoft.com/office/drawing/2014/main" id="{D6A0761A-6B1E-8F42-9D78-F36E6100581F}"/>
              </a:ext>
            </a:extLst>
          </p:cNvPr>
          <p:cNvSpPr>
            <a:spLocks noGrp="1"/>
          </p:cNvSpPr>
          <p:nvPr>
            <p:ph idx="1"/>
          </p:nvPr>
        </p:nvSpPr>
        <p:spPr/>
        <p:txBody>
          <a:bodyPr>
            <a:normAutofit fontScale="92500" lnSpcReduction="10000"/>
          </a:bodyPr>
          <a:lstStyle/>
          <a:p>
            <a:pPr marL="0" indent="0">
              <a:buNone/>
            </a:pPr>
            <a:r>
              <a:rPr lang="en-FR"/>
              <a:t>Risk assessment is a core part of risk management and an important starting point for prevention.</a:t>
            </a:r>
          </a:p>
          <a:p>
            <a:pPr marL="0" indent="0">
              <a:buNone/>
            </a:pPr>
            <a:endParaRPr lang="en-FR"/>
          </a:p>
          <a:p>
            <a:r>
              <a:rPr lang="en-FR"/>
              <a:t>Integrate prevention of GBVH into existing risk assessment frameworks </a:t>
            </a:r>
          </a:p>
          <a:p>
            <a:pPr marL="0" indent="0">
              <a:buNone/>
            </a:pPr>
            <a:r>
              <a:rPr lang="en-GB" u="sng" dirty="0"/>
              <a:t>o</a:t>
            </a:r>
            <a:r>
              <a:rPr lang="en-FR" u="sng"/>
              <a:t>r</a:t>
            </a:r>
          </a:p>
          <a:p>
            <a:r>
              <a:rPr lang="en-GB" dirty="0"/>
              <a:t>C</a:t>
            </a:r>
            <a:r>
              <a:rPr lang="en-FR"/>
              <a:t>arry out a stand-alone risk assessment on GBVH</a:t>
            </a:r>
          </a:p>
          <a:p>
            <a:pPr marL="0" indent="0">
              <a:buNone/>
            </a:pPr>
            <a:r>
              <a:rPr lang="en-FR" u="sng"/>
              <a:t>or</a:t>
            </a:r>
          </a:p>
          <a:p>
            <a:r>
              <a:rPr lang="en-FR"/>
              <a:t>Address urgent risks that have been identified e.g. when there is a risk of domestic violence spilling over into the workplace, and draw up a tailored safety plan</a:t>
            </a:r>
          </a:p>
          <a:p>
            <a:endParaRPr lang="en-FR"/>
          </a:p>
        </p:txBody>
      </p:sp>
      <p:sp>
        <p:nvSpPr>
          <p:cNvPr id="4" name="Date Placeholder 3">
            <a:extLst>
              <a:ext uri="{FF2B5EF4-FFF2-40B4-BE49-F238E27FC236}">
                <a16:creationId xmlns:a16="http://schemas.microsoft.com/office/drawing/2014/main" id="{00D67AF7-CD2E-F545-9CF4-4F6BFE5CDD47}"/>
              </a:ext>
            </a:extLst>
          </p:cNvPr>
          <p:cNvSpPr>
            <a:spLocks noGrp="1"/>
          </p:cNvSpPr>
          <p:nvPr>
            <p:ph type="dt" sz="half" idx="4294967295"/>
          </p:nvPr>
        </p:nvSpPr>
        <p:spPr>
          <a:xfrm>
            <a:off x="838200" y="6356350"/>
            <a:ext cx="2743200" cy="365125"/>
          </a:xfrm>
          <a:prstGeom prst="rect">
            <a:avLst/>
          </a:prstGeom>
        </p:spPr>
        <p:txBody>
          <a:bodyPr/>
          <a:lstStyle/>
          <a:p>
            <a:fld id="{84686B18-CC3B-804C-ABC2-54E8BFB7198D}" type="datetime1">
              <a:rPr lang="fr-FR" smtClean="0"/>
              <a:t>09/03/2023</a:t>
            </a:fld>
            <a:endParaRPr lang="en-FR"/>
          </a:p>
        </p:txBody>
      </p:sp>
      <p:sp>
        <p:nvSpPr>
          <p:cNvPr id="5" name="Slide Number Placeholder 4">
            <a:extLst>
              <a:ext uri="{FF2B5EF4-FFF2-40B4-BE49-F238E27FC236}">
                <a16:creationId xmlns:a16="http://schemas.microsoft.com/office/drawing/2014/main" id="{7A439A4E-0191-9945-8792-F00447BB7429}"/>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49</a:t>
            </a:fld>
            <a:endParaRPr lang="en-FR"/>
          </a:p>
        </p:txBody>
      </p:sp>
      <p:sp>
        <p:nvSpPr>
          <p:cNvPr id="6" name="TextBox 5">
            <a:extLst>
              <a:ext uri="{FF2B5EF4-FFF2-40B4-BE49-F238E27FC236}">
                <a16:creationId xmlns:a16="http://schemas.microsoft.com/office/drawing/2014/main" id="{AD6FEB78-6874-EE40-B46D-38E8427CE620}"/>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2162037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7063-2592-134B-9FBA-D168F41C8CE9}"/>
              </a:ext>
            </a:extLst>
          </p:cNvPr>
          <p:cNvSpPr>
            <a:spLocks noGrp="1"/>
          </p:cNvSpPr>
          <p:nvPr>
            <p:ph type="title"/>
          </p:nvPr>
        </p:nvSpPr>
        <p:spPr/>
        <p:txBody>
          <a:bodyPr>
            <a:normAutofit/>
          </a:bodyPr>
          <a:lstStyle/>
          <a:p>
            <a:pPr algn="ctr"/>
            <a:br>
              <a:rPr lang="en-FR"/>
            </a:br>
            <a:r>
              <a:rPr lang="en-FR" b="1">
                <a:solidFill>
                  <a:srgbClr val="C00000"/>
                </a:solidFill>
              </a:rPr>
              <a:t>Aims of IndustriALL’s GBVH training</a:t>
            </a:r>
          </a:p>
        </p:txBody>
      </p:sp>
      <p:graphicFrame>
        <p:nvGraphicFramePr>
          <p:cNvPr id="5" name="Content Placeholder 4">
            <a:extLst>
              <a:ext uri="{FF2B5EF4-FFF2-40B4-BE49-F238E27FC236}">
                <a16:creationId xmlns:a16="http://schemas.microsoft.com/office/drawing/2014/main" id="{FBBB5E35-F7A8-F444-9744-64B328EECDA4}"/>
              </a:ext>
            </a:extLst>
          </p:cNvPr>
          <p:cNvGraphicFramePr>
            <a:graphicFrameLocks noGrp="1"/>
          </p:cNvGraphicFramePr>
          <p:nvPr>
            <p:ph idx="1"/>
            <p:extLst>
              <p:ext uri="{D42A27DB-BD31-4B8C-83A1-F6EECF244321}">
                <p14:modId xmlns:p14="http://schemas.microsoft.com/office/powerpoint/2010/main" val="5910059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5492054B-14C3-CA4B-A53F-DE26D37E9DC4}"/>
              </a:ext>
            </a:extLst>
          </p:cNvPr>
          <p:cNvSpPr>
            <a:spLocks noGrp="1"/>
          </p:cNvSpPr>
          <p:nvPr>
            <p:ph type="dt" sz="half" idx="4294967295"/>
          </p:nvPr>
        </p:nvSpPr>
        <p:spPr>
          <a:xfrm>
            <a:off x="838200" y="6356350"/>
            <a:ext cx="2743200" cy="365125"/>
          </a:xfrm>
          <a:prstGeom prst="rect">
            <a:avLst/>
          </a:prstGeom>
        </p:spPr>
        <p:txBody>
          <a:bodyPr/>
          <a:lstStyle/>
          <a:p>
            <a:fld id="{93139603-BF3E-6041-A08E-E63C19B9C3E6}" type="datetime1">
              <a:rPr lang="fr-FR" smtClean="0"/>
              <a:t>09/03/2023</a:t>
            </a:fld>
            <a:endParaRPr lang="en-FR"/>
          </a:p>
        </p:txBody>
      </p:sp>
      <p:sp>
        <p:nvSpPr>
          <p:cNvPr id="4" name="Slide Number Placeholder 3">
            <a:extLst>
              <a:ext uri="{FF2B5EF4-FFF2-40B4-BE49-F238E27FC236}">
                <a16:creationId xmlns:a16="http://schemas.microsoft.com/office/drawing/2014/main" id="{38FFB3C9-E399-884F-AADD-2DCAC9746ED0}"/>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5</a:t>
            </a:fld>
            <a:endParaRPr lang="en-FR"/>
          </a:p>
        </p:txBody>
      </p:sp>
      <p:sp>
        <p:nvSpPr>
          <p:cNvPr id="6" name="TextBox 5">
            <a:extLst>
              <a:ext uri="{FF2B5EF4-FFF2-40B4-BE49-F238E27FC236}">
                <a16:creationId xmlns:a16="http://schemas.microsoft.com/office/drawing/2014/main" id="{DC9A5DAC-EEA1-B149-A20D-917A50333A4D}"/>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2438907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DE26-DC9E-DB4C-B672-DAD02433AC18}"/>
              </a:ext>
            </a:extLst>
          </p:cNvPr>
          <p:cNvSpPr>
            <a:spLocks noGrp="1"/>
          </p:cNvSpPr>
          <p:nvPr>
            <p:ph type="title"/>
          </p:nvPr>
        </p:nvSpPr>
        <p:spPr/>
        <p:txBody>
          <a:bodyPr/>
          <a:lstStyle/>
          <a:p>
            <a:r>
              <a:rPr lang="en-GB" b="1" dirty="0">
                <a:solidFill>
                  <a:srgbClr val="C00000"/>
                </a:solidFill>
              </a:rPr>
              <a:t>Mitigating risks and prevention plans</a:t>
            </a:r>
            <a:endParaRPr lang="en-FR">
              <a:solidFill>
                <a:srgbClr val="C00000"/>
              </a:solidFill>
            </a:endParaRPr>
          </a:p>
        </p:txBody>
      </p:sp>
      <p:sp>
        <p:nvSpPr>
          <p:cNvPr id="3" name="Content Placeholder 2">
            <a:extLst>
              <a:ext uri="{FF2B5EF4-FFF2-40B4-BE49-F238E27FC236}">
                <a16:creationId xmlns:a16="http://schemas.microsoft.com/office/drawing/2014/main" id="{938A129C-8C10-684E-9F2D-74A952411293}"/>
              </a:ext>
            </a:extLst>
          </p:cNvPr>
          <p:cNvSpPr>
            <a:spLocks noGrp="1"/>
          </p:cNvSpPr>
          <p:nvPr>
            <p:ph idx="1"/>
          </p:nvPr>
        </p:nvSpPr>
        <p:spPr/>
        <p:txBody>
          <a:bodyPr/>
          <a:lstStyle/>
          <a:p>
            <a:r>
              <a:rPr lang="en-GB" sz="2400" dirty="0"/>
              <a:t>Assess gaps in existing </a:t>
            </a:r>
            <a:r>
              <a:rPr lang="en-GB" sz="2400" b="1" dirty="0"/>
              <a:t>mitigation measures and prevention plans</a:t>
            </a:r>
            <a:r>
              <a:rPr lang="en-GB" sz="2400" dirty="0"/>
              <a:t> in addressing violence and harassment, including gender-based violence and harassment.</a:t>
            </a:r>
          </a:p>
          <a:p>
            <a:r>
              <a:rPr lang="en-GB" sz="2400" dirty="0"/>
              <a:t>If there are gaps, make recommendations to address these risks in future prevention plans, e.g.</a:t>
            </a:r>
          </a:p>
          <a:p>
            <a:pPr lvl="1"/>
            <a:r>
              <a:rPr lang="en-GB" sz="2000" dirty="0"/>
              <a:t>Safety measures to ensure that women do not work alone, particularly at night. </a:t>
            </a:r>
            <a:endParaRPr lang="en-FR" sz="2000"/>
          </a:p>
          <a:p>
            <a:pPr lvl="1"/>
            <a:r>
              <a:rPr lang="en-GB" sz="2000" dirty="0"/>
              <a:t>Alarm systems and security to assist isolated workers when they are in difficult situations; safety planning, incident response training and raising awareness among workers, including gender-responsive approaches. </a:t>
            </a:r>
          </a:p>
          <a:p>
            <a:pPr lvl="1"/>
            <a:r>
              <a:rPr lang="en-GB" sz="2000" dirty="0"/>
              <a:t>Better protection systems for women working remotely/tele-working.</a:t>
            </a:r>
          </a:p>
          <a:p>
            <a:pPr lvl="1"/>
            <a:r>
              <a:rPr lang="en-GB" sz="2000" dirty="0"/>
              <a:t>Consultations with workers and ensuring that women have a voice in raising their concerns. </a:t>
            </a:r>
          </a:p>
          <a:p>
            <a:pPr lvl="1"/>
            <a:r>
              <a:rPr lang="en-GB" sz="2000" dirty="0"/>
              <a:t>Effective and trusted complaints systems in place.</a:t>
            </a:r>
            <a:endParaRPr lang="en-FR" sz="2000"/>
          </a:p>
          <a:p>
            <a:pPr marL="0" lvl="0" indent="0">
              <a:buNone/>
            </a:pPr>
            <a:endParaRPr lang="en-FR"/>
          </a:p>
          <a:p>
            <a:endParaRPr lang="en-FR"/>
          </a:p>
        </p:txBody>
      </p:sp>
      <p:sp>
        <p:nvSpPr>
          <p:cNvPr id="4" name="Date Placeholder 3">
            <a:extLst>
              <a:ext uri="{FF2B5EF4-FFF2-40B4-BE49-F238E27FC236}">
                <a16:creationId xmlns:a16="http://schemas.microsoft.com/office/drawing/2014/main" id="{EA0E4AAF-B39B-6344-A3BE-C5684E4F738F}"/>
              </a:ext>
            </a:extLst>
          </p:cNvPr>
          <p:cNvSpPr>
            <a:spLocks noGrp="1"/>
          </p:cNvSpPr>
          <p:nvPr>
            <p:ph type="dt" sz="half" idx="4294967295"/>
          </p:nvPr>
        </p:nvSpPr>
        <p:spPr>
          <a:xfrm>
            <a:off x="838200" y="6356350"/>
            <a:ext cx="2743200" cy="365125"/>
          </a:xfrm>
          <a:prstGeom prst="rect">
            <a:avLst/>
          </a:prstGeom>
        </p:spPr>
        <p:txBody>
          <a:bodyPr/>
          <a:lstStyle/>
          <a:p>
            <a:fld id="{362AF08A-CD2B-FA44-B186-AA5FF2553BD1}" type="datetime1">
              <a:rPr lang="fr-FR" smtClean="0"/>
              <a:t>09/03/2023</a:t>
            </a:fld>
            <a:endParaRPr lang="en-FR"/>
          </a:p>
        </p:txBody>
      </p:sp>
      <p:sp>
        <p:nvSpPr>
          <p:cNvPr id="5" name="Slide Number Placeholder 4">
            <a:extLst>
              <a:ext uri="{FF2B5EF4-FFF2-40B4-BE49-F238E27FC236}">
                <a16:creationId xmlns:a16="http://schemas.microsoft.com/office/drawing/2014/main" id="{DA641337-E24D-F646-AB1D-015C72FC7DE4}"/>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50</a:t>
            </a:fld>
            <a:endParaRPr lang="en-FR"/>
          </a:p>
        </p:txBody>
      </p:sp>
      <p:sp>
        <p:nvSpPr>
          <p:cNvPr id="6" name="TextBox 5">
            <a:extLst>
              <a:ext uri="{FF2B5EF4-FFF2-40B4-BE49-F238E27FC236}">
                <a16:creationId xmlns:a16="http://schemas.microsoft.com/office/drawing/2014/main" id="{F255ABCD-C6E9-CF4A-875E-835AD81869B8}"/>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2891802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1612-2596-4C44-ACAC-B8EC710336A7}"/>
              </a:ext>
            </a:extLst>
          </p:cNvPr>
          <p:cNvSpPr>
            <a:spLocks noGrp="1"/>
          </p:cNvSpPr>
          <p:nvPr>
            <p:ph type="ctrTitle"/>
          </p:nvPr>
        </p:nvSpPr>
        <p:spPr/>
        <p:txBody>
          <a:bodyPr>
            <a:normAutofit fontScale="90000"/>
          </a:bodyPr>
          <a:lstStyle/>
          <a:p>
            <a:r>
              <a:rPr lang="en-FR" b="1">
                <a:solidFill>
                  <a:srgbClr val="C00000"/>
                </a:solidFill>
              </a:rPr>
              <a:t>Group Work 3: Prevention of GBVH through gender-responsive risk assessment (optional)</a:t>
            </a:r>
          </a:p>
        </p:txBody>
      </p:sp>
      <p:sp>
        <p:nvSpPr>
          <p:cNvPr id="3" name="Subtitle 2">
            <a:extLst>
              <a:ext uri="{FF2B5EF4-FFF2-40B4-BE49-F238E27FC236}">
                <a16:creationId xmlns:a16="http://schemas.microsoft.com/office/drawing/2014/main" id="{81C773A6-9948-884B-AF12-C58C644302BE}"/>
              </a:ext>
            </a:extLst>
          </p:cNvPr>
          <p:cNvSpPr>
            <a:spLocks noGrp="1"/>
          </p:cNvSpPr>
          <p:nvPr>
            <p:ph type="subTitle" idx="1"/>
          </p:nvPr>
        </p:nvSpPr>
        <p:spPr/>
        <p:txBody>
          <a:bodyPr/>
          <a:lstStyle/>
          <a:p>
            <a:endParaRPr lang="en-FR"/>
          </a:p>
        </p:txBody>
      </p:sp>
      <p:sp>
        <p:nvSpPr>
          <p:cNvPr id="4" name="Date Placeholder 3">
            <a:extLst>
              <a:ext uri="{FF2B5EF4-FFF2-40B4-BE49-F238E27FC236}">
                <a16:creationId xmlns:a16="http://schemas.microsoft.com/office/drawing/2014/main" id="{5D345AB5-2269-1A49-8F65-7B61C917B496}"/>
              </a:ext>
            </a:extLst>
          </p:cNvPr>
          <p:cNvSpPr>
            <a:spLocks noGrp="1"/>
          </p:cNvSpPr>
          <p:nvPr>
            <p:ph type="dt" sz="half" idx="4294967295"/>
          </p:nvPr>
        </p:nvSpPr>
        <p:spPr>
          <a:xfrm>
            <a:off x="838200" y="6356350"/>
            <a:ext cx="2743200" cy="365125"/>
          </a:xfrm>
          <a:prstGeom prst="rect">
            <a:avLst/>
          </a:prstGeom>
        </p:spPr>
        <p:txBody>
          <a:bodyPr/>
          <a:lstStyle/>
          <a:p>
            <a:fld id="{3476B90C-1933-0F42-9B27-604ED6DAFEC5}" type="datetime1">
              <a:rPr lang="fr-FR" smtClean="0"/>
              <a:t>09/03/2023</a:t>
            </a:fld>
            <a:endParaRPr lang="en-FR"/>
          </a:p>
        </p:txBody>
      </p:sp>
      <p:sp>
        <p:nvSpPr>
          <p:cNvPr id="5" name="Slide Number Placeholder 4">
            <a:extLst>
              <a:ext uri="{FF2B5EF4-FFF2-40B4-BE49-F238E27FC236}">
                <a16:creationId xmlns:a16="http://schemas.microsoft.com/office/drawing/2014/main" id="{63DA2563-25E0-B74D-A885-5E479036141A}"/>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51</a:t>
            </a:fld>
            <a:endParaRPr lang="en-FR"/>
          </a:p>
        </p:txBody>
      </p:sp>
      <p:sp>
        <p:nvSpPr>
          <p:cNvPr id="6" name="TextBox 5">
            <a:extLst>
              <a:ext uri="{FF2B5EF4-FFF2-40B4-BE49-F238E27FC236}">
                <a16:creationId xmlns:a16="http://schemas.microsoft.com/office/drawing/2014/main" id="{7AC6D3A8-32D2-7345-B22E-B9612D4DF51A}"/>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1579018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D77F-5720-494A-AC00-F82D5A4AC99B}"/>
              </a:ext>
            </a:extLst>
          </p:cNvPr>
          <p:cNvSpPr>
            <a:spLocks noGrp="1"/>
          </p:cNvSpPr>
          <p:nvPr>
            <p:ph type="ctrTitle"/>
          </p:nvPr>
        </p:nvSpPr>
        <p:spPr/>
        <p:txBody>
          <a:bodyPr/>
          <a:lstStyle/>
          <a:p>
            <a:r>
              <a:rPr lang="en-FR" b="1">
                <a:solidFill>
                  <a:schemeClr val="accent1"/>
                </a:solidFill>
              </a:rPr>
              <a:t>5. Distance learning and feedback on Module 2</a:t>
            </a:r>
          </a:p>
        </p:txBody>
      </p:sp>
      <p:sp>
        <p:nvSpPr>
          <p:cNvPr id="3" name="Subtitle 2">
            <a:extLst>
              <a:ext uri="{FF2B5EF4-FFF2-40B4-BE49-F238E27FC236}">
                <a16:creationId xmlns:a16="http://schemas.microsoft.com/office/drawing/2014/main" id="{D4F1DD13-1E22-0B4A-A25B-1A3C5B5E0FB0}"/>
              </a:ext>
            </a:extLst>
          </p:cNvPr>
          <p:cNvSpPr>
            <a:spLocks noGrp="1"/>
          </p:cNvSpPr>
          <p:nvPr>
            <p:ph type="subTitle" idx="1"/>
          </p:nvPr>
        </p:nvSpPr>
        <p:spPr/>
        <p:txBody>
          <a:bodyPr/>
          <a:lstStyle/>
          <a:p>
            <a:endParaRPr lang="en-FR"/>
          </a:p>
        </p:txBody>
      </p:sp>
      <p:sp>
        <p:nvSpPr>
          <p:cNvPr id="4" name="Date Placeholder 3">
            <a:extLst>
              <a:ext uri="{FF2B5EF4-FFF2-40B4-BE49-F238E27FC236}">
                <a16:creationId xmlns:a16="http://schemas.microsoft.com/office/drawing/2014/main" id="{EC32A60D-C3C8-5944-AF48-5D0F5CC14566}"/>
              </a:ext>
            </a:extLst>
          </p:cNvPr>
          <p:cNvSpPr>
            <a:spLocks noGrp="1"/>
          </p:cNvSpPr>
          <p:nvPr>
            <p:ph type="dt" sz="half" idx="4294967295"/>
          </p:nvPr>
        </p:nvSpPr>
        <p:spPr>
          <a:xfrm>
            <a:off x="838200" y="6356350"/>
            <a:ext cx="2743200" cy="365125"/>
          </a:xfrm>
          <a:prstGeom prst="rect">
            <a:avLst/>
          </a:prstGeom>
        </p:spPr>
        <p:txBody>
          <a:bodyPr/>
          <a:lstStyle/>
          <a:p>
            <a:fld id="{9EA5D9A4-AF2E-914D-8A2F-6EFD97B31A3A}" type="datetime1">
              <a:rPr lang="fr-FR" smtClean="0"/>
              <a:t>09/03/2023</a:t>
            </a:fld>
            <a:endParaRPr lang="en-FR"/>
          </a:p>
        </p:txBody>
      </p:sp>
      <p:sp>
        <p:nvSpPr>
          <p:cNvPr id="5" name="Slide Number Placeholder 4">
            <a:extLst>
              <a:ext uri="{FF2B5EF4-FFF2-40B4-BE49-F238E27FC236}">
                <a16:creationId xmlns:a16="http://schemas.microsoft.com/office/drawing/2014/main" id="{115F0442-583A-774C-A915-1E47E50FD8E2}"/>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52</a:t>
            </a:fld>
            <a:endParaRPr lang="en-FR"/>
          </a:p>
        </p:txBody>
      </p:sp>
      <p:sp>
        <p:nvSpPr>
          <p:cNvPr id="6" name="TextBox 5">
            <a:extLst>
              <a:ext uri="{FF2B5EF4-FFF2-40B4-BE49-F238E27FC236}">
                <a16:creationId xmlns:a16="http://schemas.microsoft.com/office/drawing/2014/main" id="{247B678D-07A0-9543-BF56-8BFA84EFF37B}"/>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2832563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8569AA-3DA4-CA47-9B8B-42D1410D2523}"/>
              </a:ext>
            </a:extLst>
          </p:cNvPr>
          <p:cNvSpPr>
            <a:spLocks noGrp="1"/>
          </p:cNvSpPr>
          <p:nvPr>
            <p:ph type="ctrTitle"/>
          </p:nvPr>
        </p:nvSpPr>
        <p:spPr/>
        <p:txBody>
          <a:bodyPr>
            <a:normAutofit fontScale="90000"/>
          </a:bodyPr>
          <a:lstStyle/>
          <a:p>
            <a:r>
              <a:rPr lang="en-FR" b="1">
                <a:solidFill>
                  <a:srgbClr val="C00000"/>
                </a:solidFill>
              </a:rPr>
              <a:t>Distance learning activity: drawing up a workplace policy that workers trust</a:t>
            </a:r>
          </a:p>
        </p:txBody>
      </p:sp>
      <p:sp>
        <p:nvSpPr>
          <p:cNvPr id="4" name="Date Placeholder 3">
            <a:extLst>
              <a:ext uri="{FF2B5EF4-FFF2-40B4-BE49-F238E27FC236}">
                <a16:creationId xmlns:a16="http://schemas.microsoft.com/office/drawing/2014/main" id="{DB853AB2-3855-7744-81A7-CB6A70F76D95}"/>
              </a:ext>
            </a:extLst>
          </p:cNvPr>
          <p:cNvSpPr>
            <a:spLocks noGrp="1"/>
          </p:cNvSpPr>
          <p:nvPr>
            <p:ph type="dt" sz="half" idx="4294967295"/>
          </p:nvPr>
        </p:nvSpPr>
        <p:spPr>
          <a:xfrm>
            <a:off x="838200" y="6356350"/>
            <a:ext cx="2743200" cy="365125"/>
          </a:xfrm>
          <a:prstGeom prst="rect">
            <a:avLst/>
          </a:prstGeom>
        </p:spPr>
        <p:txBody>
          <a:bodyPr/>
          <a:lstStyle/>
          <a:p>
            <a:fld id="{D7AA1182-0116-4F44-8DAF-77CA73BAE3AE}" type="datetime1">
              <a:rPr lang="fr-FR" smtClean="0"/>
              <a:t>09/03/2023</a:t>
            </a:fld>
            <a:endParaRPr lang="en-FR"/>
          </a:p>
        </p:txBody>
      </p:sp>
      <p:sp>
        <p:nvSpPr>
          <p:cNvPr id="5" name="Slide Number Placeholder 4">
            <a:extLst>
              <a:ext uri="{FF2B5EF4-FFF2-40B4-BE49-F238E27FC236}">
                <a16:creationId xmlns:a16="http://schemas.microsoft.com/office/drawing/2014/main" id="{2AFD1A9D-8392-3645-AF60-4F46ABD52BF5}"/>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53</a:t>
            </a:fld>
            <a:endParaRPr lang="en-FR"/>
          </a:p>
        </p:txBody>
      </p:sp>
      <p:sp>
        <p:nvSpPr>
          <p:cNvPr id="7" name="TextBox 6">
            <a:extLst>
              <a:ext uri="{FF2B5EF4-FFF2-40B4-BE49-F238E27FC236}">
                <a16:creationId xmlns:a16="http://schemas.microsoft.com/office/drawing/2014/main" id="{ECE0EBC3-417F-0F4F-8D3F-FBC7581ED190}"/>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4221048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7910-98BF-A944-B737-A5F9E82215A0}"/>
              </a:ext>
            </a:extLst>
          </p:cNvPr>
          <p:cNvSpPr>
            <a:spLocks noGrp="1"/>
          </p:cNvSpPr>
          <p:nvPr>
            <p:ph type="title"/>
          </p:nvPr>
        </p:nvSpPr>
        <p:spPr/>
        <p:txBody>
          <a:bodyPr/>
          <a:lstStyle/>
          <a:p>
            <a:r>
              <a:rPr lang="en-FR" b="1">
                <a:solidFill>
                  <a:srgbClr val="C00000"/>
                </a:solidFill>
              </a:rPr>
              <a:t>Feedback and evaluation of Module 2</a:t>
            </a:r>
          </a:p>
        </p:txBody>
      </p:sp>
      <p:sp>
        <p:nvSpPr>
          <p:cNvPr id="3" name="Content Placeholder 2">
            <a:extLst>
              <a:ext uri="{FF2B5EF4-FFF2-40B4-BE49-F238E27FC236}">
                <a16:creationId xmlns:a16="http://schemas.microsoft.com/office/drawing/2014/main" id="{7E9C07D7-08B6-8246-9FA1-6807FBEC45E2}"/>
              </a:ext>
            </a:extLst>
          </p:cNvPr>
          <p:cNvSpPr>
            <a:spLocks noGrp="1"/>
          </p:cNvSpPr>
          <p:nvPr>
            <p:ph idx="1"/>
          </p:nvPr>
        </p:nvSpPr>
        <p:spPr/>
        <p:txBody>
          <a:bodyPr/>
          <a:lstStyle/>
          <a:p>
            <a:pPr marL="0" indent="0">
              <a:buNone/>
            </a:pPr>
            <a:r>
              <a:rPr lang="en-FR"/>
              <a:t>To finish</a:t>
            </a:r>
            <a:r>
              <a:rPr lang="fr-CH" dirty="0"/>
              <a:t>,</a:t>
            </a:r>
            <a:r>
              <a:rPr lang="en-FR"/>
              <a:t> let’s have a brief discussion about Module 2 (or use the chat):</a:t>
            </a:r>
          </a:p>
          <a:p>
            <a:pPr marL="0" indent="0">
              <a:buNone/>
            </a:pPr>
            <a:endParaRPr lang="en-FR"/>
          </a:p>
          <a:p>
            <a:pPr lvl="1"/>
            <a:r>
              <a:rPr lang="en-FR"/>
              <a:t>how did you find this training session?</a:t>
            </a:r>
          </a:p>
          <a:p>
            <a:pPr lvl="1"/>
            <a:r>
              <a:rPr lang="en-FR"/>
              <a:t>how do you think you could use the learning from the training in your workplace or sector?</a:t>
            </a:r>
          </a:p>
          <a:p>
            <a:pPr lvl="1"/>
            <a:r>
              <a:rPr lang="en-FR"/>
              <a:t>are there issues you would like further information on?</a:t>
            </a:r>
          </a:p>
          <a:p>
            <a:pPr lvl="1"/>
            <a:endParaRPr lang="en-FR"/>
          </a:p>
          <a:p>
            <a:r>
              <a:rPr lang="en-FR"/>
              <a:t>Module 3 will be the third and final part of the training and will address practical strategies in the workplace. </a:t>
            </a:r>
          </a:p>
        </p:txBody>
      </p:sp>
      <p:sp>
        <p:nvSpPr>
          <p:cNvPr id="4" name="Date Placeholder 3">
            <a:extLst>
              <a:ext uri="{FF2B5EF4-FFF2-40B4-BE49-F238E27FC236}">
                <a16:creationId xmlns:a16="http://schemas.microsoft.com/office/drawing/2014/main" id="{01B1F699-3B76-844C-9904-D7AF24BB2378}"/>
              </a:ext>
            </a:extLst>
          </p:cNvPr>
          <p:cNvSpPr>
            <a:spLocks noGrp="1"/>
          </p:cNvSpPr>
          <p:nvPr>
            <p:ph type="dt" sz="half" idx="4294967295"/>
          </p:nvPr>
        </p:nvSpPr>
        <p:spPr>
          <a:xfrm>
            <a:off x="838200" y="6356350"/>
            <a:ext cx="2743200" cy="365125"/>
          </a:xfrm>
          <a:prstGeom prst="rect">
            <a:avLst/>
          </a:prstGeom>
        </p:spPr>
        <p:txBody>
          <a:bodyPr/>
          <a:lstStyle/>
          <a:p>
            <a:fld id="{97ECB11F-B01D-0947-80E6-B61F25F200C2}" type="datetime1">
              <a:rPr lang="fr-FR" smtClean="0"/>
              <a:t>09/03/2023</a:t>
            </a:fld>
            <a:endParaRPr lang="en-FR"/>
          </a:p>
        </p:txBody>
      </p:sp>
      <p:sp>
        <p:nvSpPr>
          <p:cNvPr id="5" name="Slide Number Placeholder 4">
            <a:extLst>
              <a:ext uri="{FF2B5EF4-FFF2-40B4-BE49-F238E27FC236}">
                <a16:creationId xmlns:a16="http://schemas.microsoft.com/office/drawing/2014/main" id="{214387FE-19A9-E049-A33C-89DCBCC31FA9}"/>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54</a:t>
            </a:fld>
            <a:endParaRPr lang="en-FR"/>
          </a:p>
        </p:txBody>
      </p:sp>
      <p:sp>
        <p:nvSpPr>
          <p:cNvPr id="6" name="TextBox 5">
            <a:extLst>
              <a:ext uri="{FF2B5EF4-FFF2-40B4-BE49-F238E27FC236}">
                <a16:creationId xmlns:a16="http://schemas.microsoft.com/office/drawing/2014/main" id="{C3090632-B5F7-6049-A585-63EF9E43E2CA}"/>
              </a:ext>
            </a:extLst>
          </p:cNvPr>
          <p:cNvSpPr txBox="1"/>
          <p:nvPr/>
        </p:nvSpPr>
        <p:spPr>
          <a:xfrm>
            <a:off x="325120" y="60960"/>
            <a:ext cx="1085554" cy="369332"/>
          </a:xfrm>
          <a:prstGeom prst="rect">
            <a:avLst/>
          </a:prstGeom>
          <a:noFill/>
        </p:spPr>
        <p:txBody>
          <a:bodyPr wrap="none" rtlCol="0">
            <a:spAutoFit/>
          </a:bodyPr>
          <a:lstStyle/>
          <a:p>
            <a:r>
              <a:rPr lang="en-FR"/>
              <a:t>Module 2</a:t>
            </a:r>
          </a:p>
        </p:txBody>
      </p:sp>
    </p:spTree>
    <p:extLst>
      <p:ext uri="{BB962C8B-B14F-4D97-AF65-F5344CB8AC3E}">
        <p14:creationId xmlns:p14="http://schemas.microsoft.com/office/powerpoint/2010/main" val="917899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5347-2B42-6F41-9611-60629291D27B}"/>
              </a:ext>
            </a:extLst>
          </p:cNvPr>
          <p:cNvSpPr>
            <a:spLocks noGrp="1"/>
          </p:cNvSpPr>
          <p:nvPr>
            <p:ph type="ctrTitle"/>
          </p:nvPr>
        </p:nvSpPr>
        <p:spPr>
          <a:xfrm>
            <a:off x="1524000" y="1370623"/>
            <a:ext cx="9144000" cy="2387600"/>
          </a:xfrm>
        </p:spPr>
        <p:txBody>
          <a:bodyPr>
            <a:normAutofit fontScale="90000"/>
          </a:bodyPr>
          <a:lstStyle/>
          <a:p>
            <a:br>
              <a:rPr lang="en-FR" b="1">
                <a:solidFill>
                  <a:srgbClr val="C00000"/>
                </a:solidFill>
              </a:rPr>
            </a:br>
            <a:br>
              <a:rPr lang="en-FR" b="1">
                <a:solidFill>
                  <a:srgbClr val="C00000"/>
                </a:solidFill>
              </a:rPr>
            </a:br>
            <a:r>
              <a:rPr lang="en-FR" sz="3100" b="1">
                <a:solidFill>
                  <a:srgbClr val="C00000"/>
                </a:solidFill>
                <a:latin typeface="+mn-lt"/>
              </a:rPr>
              <a:t>IndustriALL Training </a:t>
            </a:r>
            <a:br>
              <a:rPr lang="en-FR" sz="3100" b="1">
                <a:solidFill>
                  <a:srgbClr val="C00000"/>
                </a:solidFill>
                <a:latin typeface="+mn-lt"/>
              </a:rPr>
            </a:br>
            <a:r>
              <a:rPr lang="en-FR" sz="3100" b="1">
                <a:solidFill>
                  <a:srgbClr val="C00000"/>
                </a:solidFill>
                <a:latin typeface="+mn-lt"/>
              </a:rPr>
              <a:t>Gender-based violence and harassment</a:t>
            </a:r>
            <a:br>
              <a:rPr lang="en-FR" sz="3100" b="1">
                <a:solidFill>
                  <a:srgbClr val="C00000"/>
                </a:solidFill>
                <a:latin typeface="+mn-lt"/>
              </a:rPr>
            </a:br>
            <a:br>
              <a:rPr lang="en-FR" sz="3100" b="1">
                <a:solidFill>
                  <a:srgbClr val="C00000"/>
                </a:solidFill>
                <a:latin typeface="+mn-lt"/>
              </a:rPr>
            </a:br>
            <a:br>
              <a:rPr lang="en-FR" sz="3100" b="1">
                <a:solidFill>
                  <a:schemeClr val="accent1"/>
                </a:solidFill>
                <a:latin typeface="+mn-lt"/>
              </a:rPr>
            </a:br>
            <a:r>
              <a:rPr lang="en-FR" b="1"/>
              <a:t>Module 3: Practical strategies to end GBVH in the world of work</a:t>
            </a:r>
          </a:p>
        </p:txBody>
      </p:sp>
      <p:sp>
        <p:nvSpPr>
          <p:cNvPr id="5" name="Date Placeholder 4">
            <a:extLst>
              <a:ext uri="{FF2B5EF4-FFF2-40B4-BE49-F238E27FC236}">
                <a16:creationId xmlns:a16="http://schemas.microsoft.com/office/drawing/2014/main" id="{3C1033AC-CAFC-6F45-96E8-5B2C8E5809A9}"/>
              </a:ext>
            </a:extLst>
          </p:cNvPr>
          <p:cNvSpPr>
            <a:spLocks noGrp="1"/>
          </p:cNvSpPr>
          <p:nvPr>
            <p:ph type="dt" sz="half" idx="4294967295"/>
          </p:nvPr>
        </p:nvSpPr>
        <p:spPr>
          <a:xfrm>
            <a:off x="838200" y="6356350"/>
            <a:ext cx="2743200" cy="365125"/>
          </a:xfrm>
          <a:prstGeom prst="rect">
            <a:avLst/>
          </a:prstGeom>
        </p:spPr>
        <p:txBody>
          <a:bodyPr/>
          <a:lstStyle/>
          <a:p>
            <a:fld id="{32DD6BB2-EBBE-BB45-811C-59FD1F161D6A}" type="datetime1">
              <a:rPr lang="fr-FR" smtClean="0"/>
              <a:t>09/03/2023</a:t>
            </a:fld>
            <a:endParaRPr lang="en-FR"/>
          </a:p>
        </p:txBody>
      </p:sp>
      <p:sp>
        <p:nvSpPr>
          <p:cNvPr id="6" name="Slide Number Placeholder 5">
            <a:extLst>
              <a:ext uri="{FF2B5EF4-FFF2-40B4-BE49-F238E27FC236}">
                <a16:creationId xmlns:a16="http://schemas.microsoft.com/office/drawing/2014/main" id="{93689212-69D8-9B47-9316-9744DC602711}"/>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55</a:t>
            </a:fld>
            <a:endParaRPr lang="en-FR"/>
          </a:p>
        </p:txBody>
      </p:sp>
      <p:pic>
        <p:nvPicPr>
          <p:cNvPr id="7" name="Content Placeholder 3">
            <a:extLst>
              <a:ext uri="{FF2B5EF4-FFF2-40B4-BE49-F238E27FC236}">
                <a16:creationId xmlns:a16="http://schemas.microsoft.com/office/drawing/2014/main" id="{2395BE77-DBBE-7F4B-9AA5-4A83ACD60CFA}"/>
              </a:ext>
            </a:extLst>
          </p:cNvPr>
          <p:cNvPicPr>
            <a:picLocks noChangeAspect="1"/>
          </p:cNvPicPr>
          <p:nvPr/>
        </p:nvPicPr>
        <p:blipFill>
          <a:blip r:embed="rId3"/>
          <a:stretch>
            <a:fillRect/>
          </a:stretch>
        </p:blipFill>
        <p:spPr>
          <a:xfrm>
            <a:off x="4016129" y="4293577"/>
            <a:ext cx="4546600" cy="2540000"/>
          </a:xfrm>
          <a:prstGeom prst="rect">
            <a:avLst/>
          </a:prstGeom>
        </p:spPr>
      </p:pic>
    </p:spTree>
    <p:extLst>
      <p:ext uri="{BB962C8B-B14F-4D97-AF65-F5344CB8AC3E}">
        <p14:creationId xmlns:p14="http://schemas.microsoft.com/office/powerpoint/2010/main" val="4222545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FCB1B-0B9E-DB4A-A435-4E93CC78CB5E}"/>
              </a:ext>
            </a:extLst>
          </p:cNvPr>
          <p:cNvSpPr>
            <a:spLocks noGrp="1"/>
          </p:cNvSpPr>
          <p:nvPr>
            <p:ph type="ctrTitle"/>
          </p:nvPr>
        </p:nvSpPr>
        <p:spPr/>
        <p:txBody>
          <a:bodyPr>
            <a:normAutofit fontScale="90000"/>
          </a:bodyPr>
          <a:lstStyle/>
          <a:p>
            <a:r>
              <a:rPr lang="en-FR" b="1" dirty="0">
                <a:solidFill>
                  <a:schemeClr val="accent1"/>
                </a:solidFill>
              </a:rPr>
              <a:t>1. Introduction to Module 3 and report</a:t>
            </a:r>
            <a:r>
              <a:rPr lang="fr-CH" b="1" dirty="0" err="1">
                <a:solidFill>
                  <a:schemeClr val="accent1"/>
                </a:solidFill>
              </a:rPr>
              <a:t>ing</a:t>
            </a:r>
            <a:r>
              <a:rPr lang="en-FR" b="1" dirty="0">
                <a:solidFill>
                  <a:schemeClr val="accent1"/>
                </a:solidFill>
              </a:rPr>
              <a:t> back from the distance learning</a:t>
            </a:r>
          </a:p>
        </p:txBody>
      </p:sp>
      <p:sp>
        <p:nvSpPr>
          <p:cNvPr id="4" name="Date Placeholder 3">
            <a:extLst>
              <a:ext uri="{FF2B5EF4-FFF2-40B4-BE49-F238E27FC236}">
                <a16:creationId xmlns:a16="http://schemas.microsoft.com/office/drawing/2014/main" id="{48DF7C47-C0E8-2645-A850-097E9C69B3B4}"/>
              </a:ext>
            </a:extLst>
          </p:cNvPr>
          <p:cNvSpPr>
            <a:spLocks noGrp="1"/>
          </p:cNvSpPr>
          <p:nvPr>
            <p:ph type="dt" sz="half" idx="4294967295"/>
          </p:nvPr>
        </p:nvSpPr>
        <p:spPr>
          <a:xfrm>
            <a:off x="838200" y="6356350"/>
            <a:ext cx="2743200" cy="365125"/>
          </a:xfrm>
          <a:prstGeom prst="rect">
            <a:avLst/>
          </a:prstGeom>
        </p:spPr>
        <p:txBody>
          <a:bodyPr/>
          <a:lstStyle/>
          <a:p>
            <a:fld id="{353054B3-205D-8044-BA8E-F234185A2D4A}" type="datetime1">
              <a:rPr lang="fr-FR" smtClean="0"/>
              <a:t>09/03/2023</a:t>
            </a:fld>
            <a:endParaRPr lang="en-FR"/>
          </a:p>
        </p:txBody>
      </p:sp>
      <p:sp>
        <p:nvSpPr>
          <p:cNvPr id="5" name="Slide Number Placeholder 4">
            <a:extLst>
              <a:ext uri="{FF2B5EF4-FFF2-40B4-BE49-F238E27FC236}">
                <a16:creationId xmlns:a16="http://schemas.microsoft.com/office/drawing/2014/main" id="{D7DF2368-B619-2644-A76E-F83C3B120A48}"/>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56</a:t>
            </a:fld>
            <a:endParaRPr lang="en-FR"/>
          </a:p>
        </p:txBody>
      </p:sp>
      <p:sp>
        <p:nvSpPr>
          <p:cNvPr id="6" name="TextBox 5">
            <a:extLst>
              <a:ext uri="{FF2B5EF4-FFF2-40B4-BE49-F238E27FC236}">
                <a16:creationId xmlns:a16="http://schemas.microsoft.com/office/drawing/2014/main" id="{83C096F5-18EA-FC40-B246-C944DC931C73}"/>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3146750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8F07-F801-D64D-B481-E01D43D8E01D}"/>
              </a:ext>
            </a:extLst>
          </p:cNvPr>
          <p:cNvSpPr>
            <a:spLocks noGrp="1"/>
          </p:cNvSpPr>
          <p:nvPr>
            <p:ph type="title"/>
          </p:nvPr>
        </p:nvSpPr>
        <p:spPr/>
        <p:txBody>
          <a:bodyPr/>
          <a:lstStyle/>
          <a:p>
            <a:r>
              <a:rPr lang="en-FR" b="1">
                <a:solidFill>
                  <a:srgbClr val="C00000"/>
                </a:solidFill>
              </a:rPr>
              <a:t>Introduction to Module 3</a:t>
            </a:r>
          </a:p>
        </p:txBody>
      </p:sp>
      <p:sp>
        <p:nvSpPr>
          <p:cNvPr id="3" name="Content Placeholder 2">
            <a:extLst>
              <a:ext uri="{FF2B5EF4-FFF2-40B4-BE49-F238E27FC236}">
                <a16:creationId xmlns:a16="http://schemas.microsoft.com/office/drawing/2014/main" id="{762B89A7-7C51-2A46-8F88-A95D427509B3}"/>
              </a:ext>
            </a:extLst>
          </p:cNvPr>
          <p:cNvSpPr>
            <a:spLocks noGrp="1"/>
          </p:cNvSpPr>
          <p:nvPr>
            <p:ph idx="1"/>
          </p:nvPr>
        </p:nvSpPr>
        <p:spPr/>
        <p:txBody>
          <a:bodyPr>
            <a:normAutofit/>
          </a:bodyPr>
          <a:lstStyle/>
          <a:p>
            <a:r>
              <a:rPr lang="en-FR"/>
              <a:t>Welcome back to Module 3!</a:t>
            </a:r>
          </a:p>
          <a:p>
            <a:r>
              <a:rPr lang="en-FR"/>
              <a:t>Introductions and check-in</a:t>
            </a:r>
          </a:p>
          <a:p>
            <a:r>
              <a:rPr lang="en-FR"/>
              <a:t>The main focus of Module 3 is on drawing up practical strategies to end GBVH in the world of work</a:t>
            </a:r>
          </a:p>
          <a:p>
            <a:endParaRPr lang="en-FR"/>
          </a:p>
        </p:txBody>
      </p:sp>
      <p:sp>
        <p:nvSpPr>
          <p:cNvPr id="4" name="TextBox 3">
            <a:extLst>
              <a:ext uri="{FF2B5EF4-FFF2-40B4-BE49-F238E27FC236}">
                <a16:creationId xmlns:a16="http://schemas.microsoft.com/office/drawing/2014/main" id="{BA66E469-AF7C-B84D-90DE-28A9244002BE}"/>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2726343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AB9B-9CDD-184F-9DF6-B21D0640D416}"/>
              </a:ext>
            </a:extLst>
          </p:cNvPr>
          <p:cNvSpPr>
            <a:spLocks noGrp="1"/>
          </p:cNvSpPr>
          <p:nvPr>
            <p:ph type="title"/>
          </p:nvPr>
        </p:nvSpPr>
        <p:spPr/>
        <p:txBody>
          <a:bodyPr/>
          <a:lstStyle/>
          <a:p>
            <a:r>
              <a:rPr lang="en-FR" b="1" dirty="0">
                <a:solidFill>
                  <a:srgbClr val="C00000"/>
                </a:solidFill>
              </a:rPr>
              <a:t>Report</a:t>
            </a:r>
            <a:r>
              <a:rPr lang="fr-CH" b="1" dirty="0" err="1">
                <a:solidFill>
                  <a:srgbClr val="C00000"/>
                </a:solidFill>
              </a:rPr>
              <a:t>ing</a:t>
            </a:r>
            <a:r>
              <a:rPr lang="en-FR" b="1" dirty="0">
                <a:solidFill>
                  <a:srgbClr val="C00000"/>
                </a:solidFill>
              </a:rPr>
              <a:t> back from the distance learning activity</a:t>
            </a:r>
          </a:p>
        </p:txBody>
      </p:sp>
      <p:sp>
        <p:nvSpPr>
          <p:cNvPr id="3" name="Content Placeholder 2">
            <a:extLst>
              <a:ext uri="{FF2B5EF4-FFF2-40B4-BE49-F238E27FC236}">
                <a16:creationId xmlns:a16="http://schemas.microsoft.com/office/drawing/2014/main" id="{EC6E213D-196A-E14A-AE87-84AD123C7299}"/>
              </a:ext>
            </a:extLst>
          </p:cNvPr>
          <p:cNvSpPr>
            <a:spLocks noGrp="1"/>
          </p:cNvSpPr>
          <p:nvPr>
            <p:ph idx="1"/>
          </p:nvPr>
        </p:nvSpPr>
        <p:spPr/>
        <p:txBody>
          <a:bodyPr/>
          <a:lstStyle/>
          <a:p>
            <a:endParaRPr lang="en-FR"/>
          </a:p>
          <a:p>
            <a:r>
              <a:rPr lang="en-FR"/>
              <a:t>Let’s hear from participants about what you found out in your distance learning assignment in your workplace:</a:t>
            </a:r>
          </a:p>
          <a:p>
            <a:pPr marL="0" indent="0">
              <a:buNone/>
            </a:pPr>
            <a:endParaRPr lang="en-FR"/>
          </a:p>
          <a:p>
            <a:pPr lvl="1"/>
            <a:r>
              <a:rPr lang="en-FR"/>
              <a:t>how easy was it to find this information?</a:t>
            </a:r>
          </a:p>
          <a:p>
            <a:pPr lvl="1"/>
            <a:r>
              <a:rPr lang="en-FR"/>
              <a:t>are you surprised at what you have learnt?</a:t>
            </a:r>
          </a:p>
          <a:p>
            <a:pPr lvl="1"/>
            <a:r>
              <a:rPr lang="en-FR"/>
              <a:t>what are the main gaps that need to be addressed?</a:t>
            </a:r>
          </a:p>
          <a:p>
            <a:pPr lvl="1"/>
            <a:r>
              <a:rPr lang="en-FR"/>
              <a:t>have you got a better idea of what could be included in a workplace policy?</a:t>
            </a:r>
          </a:p>
          <a:p>
            <a:pPr lvl="1"/>
            <a:r>
              <a:rPr lang="en-FR"/>
              <a:t>what challenges do you think need to be addressed?</a:t>
            </a:r>
          </a:p>
          <a:p>
            <a:pPr marL="0" indent="0">
              <a:buNone/>
            </a:pPr>
            <a:endParaRPr lang="en-FR"/>
          </a:p>
        </p:txBody>
      </p:sp>
      <p:sp>
        <p:nvSpPr>
          <p:cNvPr id="4" name="Date Placeholder 3">
            <a:extLst>
              <a:ext uri="{FF2B5EF4-FFF2-40B4-BE49-F238E27FC236}">
                <a16:creationId xmlns:a16="http://schemas.microsoft.com/office/drawing/2014/main" id="{3237E96D-89C1-A447-8A5A-021F73609528}"/>
              </a:ext>
            </a:extLst>
          </p:cNvPr>
          <p:cNvSpPr>
            <a:spLocks noGrp="1"/>
          </p:cNvSpPr>
          <p:nvPr>
            <p:ph type="dt" sz="half" idx="4294967295"/>
          </p:nvPr>
        </p:nvSpPr>
        <p:spPr>
          <a:xfrm>
            <a:off x="838200" y="6356350"/>
            <a:ext cx="2743200" cy="365125"/>
          </a:xfrm>
          <a:prstGeom prst="rect">
            <a:avLst/>
          </a:prstGeom>
        </p:spPr>
        <p:txBody>
          <a:bodyPr/>
          <a:lstStyle/>
          <a:p>
            <a:fld id="{D7B41DA1-4C93-2B45-B923-4E38C32E6C6A}" type="datetime1">
              <a:rPr lang="fr-FR" smtClean="0"/>
              <a:t>09/03/2023</a:t>
            </a:fld>
            <a:endParaRPr lang="en-FR"/>
          </a:p>
        </p:txBody>
      </p:sp>
      <p:sp>
        <p:nvSpPr>
          <p:cNvPr id="5" name="Slide Number Placeholder 4">
            <a:extLst>
              <a:ext uri="{FF2B5EF4-FFF2-40B4-BE49-F238E27FC236}">
                <a16:creationId xmlns:a16="http://schemas.microsoft.com/office/drawing/2014/main" id="{D5ADCCB9-438B-DA46-BA3A-5B47E630B8BE}"/>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58</a:t>
            </a:fld>
            <a:endParaRPr lang="en-FR"/>
          </a:p>
        </p:txBody>
      </p:sp>
      <p:sp>
        <p:nvSpPr>
          <p:cNvPr id="6" name="TextBox 5">
            <a:extLst>
              <a:ext uri="{FF2B5EF4-FFF2-40B4-BE49-F238E27FC236}">
                <a16:creationId xmlns:a16="http://schemas.microsoft.com/office/drawing/2014/main" id="{39067944-037D-014A-B651-49D2C24699AE}"/>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39066130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E9DD-B141-034F-ADAD-0A3F492B4656}"/>
              </a:ext>
            </a:extLst>
          </p:cNvPr>
          <p:cNvSpPr>
            <a:spLocks noGrp="1"/>
          </p:cNvSpPr>
          <p:nvPr>
            <p:ph type="ctrTitle"/>
          </p:nvPr>
        </p:nvSpPr>
        <p:spPr>
          <a:xfrm>
            <a:off x="1524000" y="1122362"/>
            <a:ext cx="9144000" cy="3841523"/>
          </a:xfrm>
        </p:spPr>
        <p:txBody>
          <a:bodyPr>
            <a:normAutofit/>
          </a:bodyPr>
          <a:lstStyle/>
          <a:p>
            <a:r>
              <a:rPr lang="en-FR" sz="4800" b="1">
                <a:solidFill>
                  <a:schemeClr val="accent1"/>
                </a:solidFill>
              </a:rPr>
              <a:t>2. Practical solutions in the workplace: complaints systems that workers trust</a:t>
            </a:r>
            <a:br>
              <a:rPr lang="en-FR" sz="4400" b="1">
                <a:solidFill>
                  <a:srgbClr val="C00000"/>
                </a:solidFill>
              </a:rPr>
            </a:br>
            <a:endParaRPr lang="en-FR" sz="4400" b="1">
              <a:solidFill>
                <a:srgbClr val="C00000"/>
              </a:solidFill>
            </a:endParaRPr>
          </a:p>
        </p:txBody>
      </p:sp>
      <p:sp>
        <p:nvSpPr>
          <p:cNvPr id="4" name="Date Placeholder 3">
            <a:extLst>
              <a:ext uri="{FF2B5EF4-FFF2-40B4-BE49-F238E27FC236}">
                <a16:creationId xmlns:a16="http://schemas.microsoft.com/office/drawing/2014/main" id="{3079228F-D7C6-F447-ABAC-AD2CA2D92F5D}"/>
              </a:ext>
            </a:extLst>
          </p:cNvPr>
          <p:cNvSpPr>
            <a:spLocks noGrp="1"/>
          </p:cNvSpPr>
          <p:nvPr>
            <p:ph type="dt" sz="half" idx="4294967295"/>
          </p:nvPr>
        </p:nvSpPr>
        <p:spPr>
          <a:xfrm>
            <a:off x="838200" y="6356350"/>
            <a:ext cx="2743200" cy="365125"/>
          </a:xfrm>
          <a:prstGeom prst="rect">
            <a:avLst/>
          </a:prstGeom>
        </p:spPr>
        <p:txBody>
          <a:bodyPr/>
          <a:lstStyle/>
          <a:p>
            <a:fld id="{353054B3-205D-8044-BA8E-F234185A2D4A}" type="datetime1">
              <a:rPr lang="fr-FR" smtClean="0"/>
              <a:t>09/03/2023</a:t>
            </a:fld>
            <a:endParaRPr lang="en-FR"/>
          </a:p>
        </p:txBody>
      </p:sp>
      <p:sp>
        <p:nvSpPr>
          <p:cNvPr id="5" name="Slide Number Placeholder 4">
            <a:extLst>
              <a:ext uri="{FF2B5EF4-FFF2-40B4-BE49-F238E27FC236}">
                <a16:creationId xmlns:a16="http://schemas.microsoft.com/office/drawing/2014/main" id="{3B213468-3732-1C46-8433-8FD065AA34BE}"/>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59</a:t>
            </a:fld>
            <a:endParaRPr lang="en-FR"/>
          </a:p>
        </p:txBody>
      </p:sp>
      <p:sp>
        <p:nvSpPr>
          <p:cNvPr id="6" name="TextBox 5">
            <a:extLst>
              <a:ext uri="{FF2B5EF4-FFF2-40B4-BE49-F238E27FC236}">
                <a16:creationId xmlns:a16="http://schemas.microsoft.com/office/drawing/2014/main" id="{674E9B34-7F14-7947-9FF7-80A020DA7E2B}"/>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114170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5938" y="125047"/>
            <a:ext cx="8972062" cy="359508"/>
          </a:xfrm>
        </p:spPr>
        <p:txBody>
          <a:bodyPr/>
          <a:lstStyle/>
          <a:p>
            <a:r>
              <a:rPr lang="en-US" sz="1800" dirty="0">
                <a:solidFill>
                  <a:schemeClr val="bg1"/>
                </a:solidFill>
              </a:rPr>
              <a:t>IndustriALL Global Union Policy on Sexual Harassment in Meetings and Activities </a:t>
            </a:r>
          </a:p>
        </p:txBody>
      </p:sp>
      <p:pic>
        <p:nvPicPr>
          <p:cNvPr id="4" name="Picture 3"/>
          <p:cNvPicPr/>
          <p:nvPr/>
        </p:nvPicPr>
        <p:blipFill rotWithShape="1">
          <a:blip r:embed="rId3"/>
          <a:srcRect l="20352" t="34616" r="53846" b="24102"/>
          <a:stretch/>
        </p:blipFill>
        <p:spPr bwMode="auto">
          <a:xfrm>
            <a:off x="1897611" y="830630"/>
            <a:ext cx="4838578" cy="527302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7544474" y="2884743"/>
            <a:ext cx="3414717" cy="2677656"/>
          </a:xfrm>
          <a:prstGeom prst="rect">
            <a:avLst/>
          </a:prstGeom>
        </p:spPr>
        <p:txBody>
          <a:bodyPr wrap="square">
            <a:spAutoFit/>
          </a:bodyPr>
          <a:lstStyle/>
          <a:p>
            <a:pPr algn="ctr"/>
            <a:r>
              <a:rPr lang="en-GB" b="1" dirty="0">
                <a:solidFill>
                  <a:schemeClr val="bg1"/>
                </a:solidFill>
              </a:rPr>
              <a:t>Sexual harassment:</a:t>
            </a:r>
          </a:p>
          <a:p>
            <a:r>
              <a:rPr lang="en-GB" b="1" dirty="0">
                <a:solidFill>
                  <a:schemeClr val="bg1"/>
                </a:solidFill>
              </a:rPr>
              <a:t>An unwanted, unwelcome and unasked-for behaviour of a sexual nature</a:t>
            </a:r>
          </a:p>
          <a:p>
            <a:endParaRPr lang="en-GB" b="1" dirty="0">
              <a:solidFill>
                <a:schemeClr val="bg1"/>
              </a:solidFill>
            </a:endParaRPr>
          </a:p>
          <a:p>
            <a:r>
              <a:rPr lang="en-GB" b="1" dirty="0">
                <a:solidFill>
                  <a:schemeClr val="bg1"/>
                </a:solidFill>
              </a:rPr>
              <a:t>If you witness, or are victim of such behaviour, </a:t>
            </a:r>
            <a:r>
              <a:rPr lang="en-GB" sz="2000" b="1" dirty="0">
                <a:solidFill>
                  <a:srgbClr val="FFC000"/>
                </a:solidFill>
              </a:rPr>
              <a:t>inform immediately the Contact Persons </a:t>
            </a:r>
          </a:p>
        </p:txBody>
      </p:sp>
      <p:sp>
        <p:nvSpPr>
          <p:cNvPr id="6" name="Rectangle 5"/>
          <p:cNvSpPr/>
          <p:nvPr/>
        </p:nvSpPr>
        <p:spPr>
          <a:xfrm>
            <a:off x="7544474" y="869041"/>
            <a:ext cx="2690445" cy="1631216"/>
          </a:xfrm>
          <a:prstGeom prst="rect">
            <a:avLst/>
          </a:prstGeom>
        </p:spPr>
        <p:txBody>
          <a:bodyPr wrap="square">
            <a:spAutoFit/>
          </a:bodyPr>
          <a:lstStyle/>
          <a:p>
            <a:r>
              <a:rPr lang="en-US" sz="2000" b="1" dirty="0">
                <a:solidFill>
                  <a:srgbClr val="FFC000"/>
                </a:solidFill>
                <a:effectLst>
                  <a:outerShdw blurRad="38100" dist="38100" dir="2700000" algn="tl">
                    <a:srgbClr val="000000">
                      <a:alpha val="43137"/>
                    </a:srgbClr>
                  </a:outerShdw>
                </a:effectLst>
              </a:rPr>
              <a:t>IndustriALL will not tolerate any form of sexual harassment during activities and meetings</a:t>
            </a:r>
          </a:p>
        </p:txBody>
      </p:sp>
    </p:spTree>
    <p:extLst>
      <p:ext uri="{BB962C8B-B14F-4D97-AF65-F5344CB8AC3E}">
        <p14:creationId xmlns:p14="http://schemas.microsoft.com/office/powerpoint/2010/main" val="921160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F1FC-12BB-5E44-BBD6-FAA020D5625B}"/>
              </a:ext>
            </a:extLst>
          </p:cNvPr>
          <p:cNvSpPr>
            <a:spLocks noGrp="1"/>
          </p:cNvSpPr>
          <p:nvPr>
            <p:ph type="title"/>
          </p:nvPr>
        </p:nvSpPr>
        <p:spPr/>
        <p:txBody>
          <a:bodyPr/>
          <a:lstStyle/>
          <a:p>
            <a:r>
              <a:rPr lang="en-FR" b="1">
                <a:solidFill>
                  <a:srgbClr val="C00000"/>
                </a:solidFill>
              </a:rPr>
              <a:t>How can unions help to build trust in complaints systems?</a:t>
            </a:r>
          </a:p>
        </p:txBody>
      </p:sp>
      <p:sp>
        <p:nvSpPr>
          <p:cNvPr id="3" name="Content Placeholder 2">
            <a:extLst>
              <a:ext uri="{FF2B5EF4-FFF2-40B4-BE49-F238E27FC236}">
                <a16:creationId xmlns:a16="http://schemas.microsoft.com/office/drawing/2014/main" id="{D11035E4-9A19-2348-8B88-3F1CE572C552}"/>
              </a:ext>
            </a:extLst>
          </p:cNvPr>
          <p:cNvSpPr>
            <a:spLocks noGrp="1"/>
          </p:cNvSpPr>
          <p:nvPr>
            <p:ph idx="1"/>
          </p:nvPr>
        </p:nvSpPr>
        <p:spPr/>
        <p:txBody>
          <a:bodyPr>
            <a:normAutofit lnSpcReduction="10000"/>
          </a:bodyPr>
          <a:lstStyle/>
          <a:p>
            <a:r>
              <a:rPr lang="en-FR"/>
              <a:t>Create and operate joint complaints committees, ensuring inclusion of women union representatives and workers.</a:t>
            </a:r>
          </a:p>
          <a:p>
            <a:r>
              <a:rPr lang="en-FR"/>
              <a:t>Put in place effective procedures, ensuring confidentiality, fairness and the right to union representation. </a:t>
            </a:r>
          </a:p>
          <a:p>
            <a:r>
              <a:rPr lang="en-FR"/>
              <a:t>Ensure that all committee members are trained in GBVH and are aware of the different forms it takes.</a:t>
            </a:r>
          </a:p>
          <a:p>
            <a:r>
              <a:rPr lang="en-FR"/>
              <a:t>Raise awareness among workers about how they can make complaints confidentially. </a:t>
            </a:r>
          </a:p>
          <a:p>
            <a:r>
              <a:rPr lang="en-FR"/>
              <a:t>Build into the system a mechanism for learning from complaints and negotiating with employers to prevent further complaints occuring.</a:t>
            </a:r>
          </a:p>
        </p:txBody>
      </p:sp>
      <p:sp>
        <p:nvSpPr>
          <p:cNvPr id="4" name="TextBox 3">
            <a:extLst>
              <a:ext uri="{FF2B5EF4-FFF2-40B4-BE49-F238E27FC236}">
                <a16:creationId xmlns:a16="http://schemas.microsoft.com/office/drawing/2014/main" id="{2C5FBD15-3309-A44B-B06C-CA1316A89FA8}"/>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4242589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DEE98-70E3-6446-AA42-68B1AFDD8E35}"/>
              </a:ext>
            </a:extLst>
          </p:cNvPr>
          <p:cNvSpPr>
            <a:spLocks noGrp="1"/>
          </p:cNvSpPr>
          <p:nvPr>
            <p:ph type="title"/>
          </p:nvPr>
        </p:nvSpPr>
        <p:spPr/>
        <p:txBody>
          <a:bodyPr/>
          <a:lstStyle/>
          <a:p>
            <a:r>
              <a:rPr lang="en-FR" b="1">
                <a:solidFill>
                  <a:srgbClr val="C00000"/>
                </a:solidFill>
              </a:rPr>
              <a:t>What models exist for complaints systems?</a:t>
            </a:r>
          </a:p>
        </p:txBody>
      </p:sp>
      <p:sp>
        <p:nvSpPr>
          <p:cNvPr id="3" name="Content Placeholder 2">
            <a:extLst>
              <a:ext uri="{FF2B5EF4-FFF2-40B4-BE49-F238E27FC236}">
                <a16:creationId xmlns:a16="http://schemas.microsoft.com/office/drawing/2014/main" id="{78A791EE-64D5-5E4F-9A8E-8C829A4FEE14}"/>
              </a:ext>
            </a:extLst>
          </p:cNvPr>
          <p:cNvSpPr>
            <a:spLocks noGrp="1"/>
          </p:cNvSpPr>
          <p:nvPr>
            <p:ph idx="1"/>
          </p:nvPr>
        </p:nvSpPr>
        <p:spPr/>
        <p:txBody>
          <a:bodyPr>
            <a:normAutofit lnSpcReduction="10000"/>
          </a:bodyPr>
          <a:lstStyle/>
          <a:p>
            <a:r>
              <a:rPr lang="en-FR" dirty="0"/>
              <a:t>Joint Anti-harassment committees made up of union and worker representatives and management:</a:t>
            </a:r>
          </a:p>
          <a:p>
            <a:pPr lvl="1"/>
            <a:r>
              <a:rPr lang="en-FR" dirty="0"/>
              <a:t>complaints are managed and handled as part of the grievance system</a:t>
            </a:r>
          </a:p>
          <a:p>
            <a:pPr lvl="1"/>
            <a:r>
              <a:rPr lang="en-FR" dirty="0"/>
              <a:t>procedures enable informal and formal resolution, including investigations</a:t>
            </a:r>
          </a:p>
          <a:p>
            <a:pPr lvl="1"/>
            <a:r>
              <a:rPr lang="en-FR" dirty="0"/>
              <a:t>union rep</a:t>
            </a:r>
            <a:r>
              <a:rPr lang="fr-CH" dirty="0"/>
              <a:t>r</a:t>
            </a:r>
            <a:r>
              <a:rPr lang="en-FR" dirty="0"/>
              <a:t>esentation of complainant and accused</a:t>
            </a:r>
          </a:p>
          <a:p>
            <a:pPr lvl="1"/>
            <a:r>
              <a:rPr lang="en-FR" dirty="0"/>
              <a:t>committee has a wider role in learning from complaints</a:t>
            </a:r>
          </a:p>
          <a:p>
            <a:pPr lvl="1"/>
            <a:endParaRPr lang="en-FR" dirty="0"/>
          </a:p>
          <a:p>
            <a:r>
              <a:rPr lang="en-FR" dirty="0"/>
              <a:t>Independent complaints system, established by an NGO, enabling workers to report their concerns and seek resoultion  </a:t>
            </a:r>
          </a:p>
          <a:p>
            <a:r>
              <a:rPr lang="en-FR" dirty="0"/>
              <a:t>Union complaints systems, workers report incidents to the union and unions represent or negotiate solutions for workers</a:t>
            </a:r>
          </a:p>
        </p:txBody>
      </p:sp>
      <p:sp>
        <p:nvSpPr>
          <p:cNvPr id="4" name="TextBox 3">
            <a:extLst>
              <a:ext uri="{FF2B5EF4-FFF2-40B4-BE49-F238E27FC236}">
                <a16:creationId xmlns:a16="http://schemas.microsoft.com/office/drawing/2014/main" id="{BEFA3E47-AE4F-E449-8DAF-C9F0FB57DB91}"/>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30190328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1A74-5CFB-5D44-AD71-79DF5F050CB3}"/>
              </a:ext>
            </a:extLst>
          </p:cNvPr>
          <p:cNvSpPr>
            <a:spLocks noGrp="1"/>
          </p:cNvSpPr>
          <p:nvPr>
            <p:ph type="ctrTitle"/>
          </p:nvPr>
        </p:nvSpPr>
        <p:spPr>
          <a:xfrm>
            <a:off x="1524000" y="2477635"/>
            <a:ext cx="9144000" cy="2387600"/>
          </a:xfrm>
        </p:spPr>
        <p:txBody>
          <a:bodyPr>
            <a:normAutofit/>
          </a:bodyPr>
          <a:lstStyle/>
          <a:p>
            <a:r>
              <a:rPr lang="en-FR" b="1">
                <a:solidFill>
                  <a:srgbClr val="C00000"/>
                </a:solidFill>
              </a:rPr>
              <a:t>Group work 1: Setting up effective complaints systems</a:t>
            </a:r>
            <a:endParaRPr lang="en-FR"/>
          </a:p>
        </p:txBody>
      </p:sp>
      <p:sp>
        <p:nvSpPr>
          <p:cNvPr id="4" name="Date Placeholder 3">
            <a:extLst>
              <a:ext uri="{FF2B5EF4-FFF2-40B4-BE49-F238E27FC236}">
                <a16:creationId xmlns:a16="http://schemas.microsoft.com/office/drawing/2014/main" id="{29346C25-2F20-B44A-8D15-362A60DC21C2}"/>
              </a:ext>
            </a:extLst>
          </p:cNvPr>
          <p:cNvSpPr>
            <a:spLocks noGrp="1"/>
          </p:cNvSpPr>
          <p:nvPr>
            <p:ph type="dt" sz="half" idx="4294967295"/>
          </p:nvPr>
        </p:nvSpPr>
        <p:spPr>
          <a:xfrm>
            <a:off x="838200" y="6356350"/>
            <a:ext cx="2743200" cy="365125"/>
          </a:xfrm>
          <a:prstGeom prst="rect">
            <a:avLst/>
          </a:prstGeom>
        </p:spPr>
        <p:txBody>
          <a:bodyPr/>
          <a:lstStyle/>
          <a:p>
            <a:fld id="{B231650A-DFCE-7641-BADC-85D6AD7963A4}" type="datetime1">
              <a:rPr lang="fr-FR" smtClean="0"/>
              <a:t>09/03/2023</a:t>
            </a:fld>
            <a:endParaRPr lang="en-FR"/>
          </a:p>
        </p:txBody>
      </p:sp>
      <p:sp>
        <p:nvSpPr>
          <p:cNvPr id="5" name="Slide Number Placeholder 4">
            <a:extLst>
              <a:ext uri="{FF2B5EF4-FFF2-40B4-BE49-F238E27FC236}">
                <a16:creationId xmlns:a16="http://schemas.microsoft.com/office/drawing/2014/main" id="{406D8B93-DDE0-7E47-A1AB-5AB9F5FC8130}"/>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62</a:t>
            </a:fld>
            <a:endParaRPr lang="en-FR"/>
          </a:p>
        </p:txBody>
      </p:sp>
      <p:sp>
        <p:nvSpPr>
          <p:cNvPr id="6" name="TextBox 5">
            <a:extLst>
              <a:ext uri="{FF2B5EF4-FFF2-40B4-BE49-F238E27FC236}">
                <a16:creationId xmlns:a16="http://schemas.microsoft.com/office/drawing/2014/main" id="{D84E0F0A-8B83-6E47-B488-275C9C032A77}"/>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2553960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2B23-2B63-1040-AEF1-4C269081C7A7}"/>
              </a:ext>
            </a:extLst>
          </p:cNvPr>
          <p:cNvSpPr>
            <a:spLocks noGrp="1"/>
          </p:cNvSpPr>
          <p:nvPr>
            <p:ph type="title"/>
          </p:nvPr>
        </p:nvSpPr>
        <p:spPr/>
        <p:txBody>
          <a:bodyPr/>
          <a:lstStyle/>
          <a:p>
            <a:r>
              <a:rPr lang="en-FR" b="1">
                <a:solidFill>
                  <a:srgbClr val="C00000"/>
                </a:solidFill>
              </a:rPr>
              <a:t>Practical tips: when someone comes to you with a complaint of GBVH</a:t>
            </a:r>
          </a:p>
        </p:txBody>
      </p:sp>
      <p:sp>
        <p:nvSpPr>
          <p:cNvPr id="3" name="Content Placeholder 2">
            <a:extLst>
              <a:ext uri="{FF2B5EF4-FFF2-40B4-BE49-F238E27FC236}">
                <a16:creationId xmlns:a16="http://schemas.microsoft.com/office/drawing/2014/main" id="{962C74C2-09C1-E441-AB50-BDF25D66E212}"/>
              </a:ext>
            </a:extLst>
          </p:cNvPr>
          <p:cNvSpPr>
            <a:spLocks noGrp="1"/>
          </p:cNvSpPr>
          <p:nvPr>
            <p:ph idx="1"/>
          </p:nvPr>
        </p:nvSpPr>
        <p:spPr>
          <a:xfrm>
            <a:off x="838200" y="1825624"/>
            <a:ext cx="10515600" cy="4803775"/>
          </a:xfrm>
        </p:spPr>
        <p:txBody>
          <a:bodyPr>
            <a:normAutofit/>
          </a:bodyPr>
          <a:lstStyle/>
          <a:p>
            <a:pPr marL="0" indent="0">
              <a:buNone/>
            </a:pPr>
            <a:r>
              <a:rPr lang="en-FR" b="1">
                <a:solidFill>
                  <a:srgbClr val="C00000"/>
                </a:solidFill>
              </a:rPr>
              <a:t>1. Communicate with empathy:</a:t>
            </a:r>
          </a:p>
          <a:p>
            <a:r>
              <a:rPr lang="en-FR"/>
              <a:t>Talk to the person and listen to their experience. </a:t>
            </a:r>
          </a:p>
          <a:p>
            <a:r>
              <a:rPr lang="en-FR"/>
              <a:t>It is important to believe the person and have an empathetic response.</a:t>
            </a:r>
          </a:p>
          <a:p>
            <a:r>
              <a:rPr lang="en-FR"/>
              <a:t>Don’t make assumptions or blame </a:t>
            </a:r>
            <a:r>
              <a:rPr lang="en-GB" dirty="0"/>
              <a:t>them</a:t>
            </a:r>
            <a:r>
              <a:rPr lang="en-FR"/>
              <a:t> for the conduct.</a:t>
            </a:r>
          </a:p>
          <a:p>
            <a:r>
              <a:rPr lang="en-FR"/>
              <a:t>Make it clear that everyone has the right to work in a workplace</a:t>
            </a:r>
            <a:r>
              <a:rPr lang="fr-CH" dirty="0"/>
              <a:t> free </a:t>
            </a:r>
            <a:r>
              <a:rPr lang="en-GB" dirty="0"/>
              <a:t>from</a:t>
            </a:r>
            <a:r>
              <a:rPr lang="fr-CH" dirty="0"/>
              <a:t> </a:t>
            </a:r>
            <a:r>
              <a:rPr lang="en-FR"/>
              <a:t>violence &amp; harassment.</a:t>
            </a:r>
          </a:p>
          <a:p>
            <a:r>
              <a:rPr lang="en-FR"/>
              <a:t>Do not impose your view e.g. if you think they should make a formal complaint, even if you think this is the best thing to do.</a:t>
            </a:r>
          </a:p>
        </p:txBody>
      </p:sp>
      <p:sp>
        <p:nvSpPr>
          <p:cNvPr id="4" name="TextBox 3">
            <a:extLst>
              <a:ext uri="{FF2B5EF4-FFF2-40B4-BE49-F238E27FC236}">
                <a16:creationId xmlns:a16="http://schemas.microsoft.com/office/drawing/2014/main" id="{D1AAE2F2-4A27-1049-AC94-89DF8CB04305}"/>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14523885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9E2A9-6511-F645-B5C5-97F4A9F0CF63}"/>
              </a:ext>
            </a:extLst>
          </p:cNvPr>
          <p:cNvSpPr>
            <a:spLocks noGrp="1"/>
          </p:cNvSpPr>
          <p:nvPr>
            <p:ph type="title"/>
          </p:nvPr>
        </p:nvSpPr>
        <p:spPr>
          <a:xfrm>
            <a:off x="838200" y="365125"/>
            <a:ext cx="10515600" cy="1325563"/>
          </a:xfrm>
        </p:spPr>
        <p:txBody>
          <a:bodyPr/>
          <a:lstStyle/>
          <a:p>
            <a:r>
              <a:rPr lang="en-FR" b="1">
                <a:solidFill>
                  <a:srgbClr val="C00000"/>
                </a:solidFill>
              </a:rPr>
              <a:t>Practical tips continued…</a:t>
            </a:r>
            <a:endParaRPr lang="en-FR"/>
          </a:p>
        </p:txBody>
      </p:sp>
      <p:sp>
        <p:nvSpPr>
          <p:cNvPr id="3" name="Content Placeholder 2">
            <a:extLst>
              <a:ext uri="{FF2B5EF4-FFF2-40B4-BE49-F238E27FC236}">
                <a16:creationId xmlns:a16="http://schemas.microsoft.com/office/drawing/2014/main" id="{07A88E5B-2D96-3B4C-B8CB-2AE6FD1C997B}"/>
              </a:ext>
            </a:extLst>
          </p:cNvPr>
          <p:cNvSpPr>
            <a:spLocks noGrp="1"/>
          </p:cNvSpPr>
          <p:nvPr>
            <p:ph idx="1"/>
          </p:nvPr>
        </p:nvSpPr>
        <p:spPr/>
        <p:txBody>
          <a:bodyPr>
            <a:normAutofit lnSpcReduction="10000"/>
          </a:bodyPr>
          <a:lstStyle/>
          <a:p>
            <a:pPr marL="0" indent="0">
              <a:buNone/>
            </a:pPr>
            <a:r>
              <a:rPr lang="en-FR" b="1">
                <a:solidFill>
                  <a:srgbClr val="C00000"/>
                </a:solidFill>
              </a:rPr>
              <a:t>2. Your response if they want to make a complaint:</a:t>
            </a:r>
          </a:p>
          <a:p>
            <a:r>
              <a:rPr lang="en-FR"/>
              <a:t>Do not do anything without their consent. </a:t>
            </a:r>
            <a:endParaRPr lang="en-FR" b="1"/>
          </a:p>
          <a:p>
            <a:r>
              <a:rPr lang="en-FR"/>
              <a:t>Don’t try to solve the problem yourself; if you are not sure ask a union officer. </a:t>
            </a:r>
          </a:p>
          <a:p>
            <a:r>
              <a:rPr lang="en-FR"/>
              <a:t>Find out about the procedure in the company for making/handling complaints and inform the person about this.</a:t>
            </a:r>
          </a:p>
          <a:p>
            <a:r>
              <a:rPr lang="en-FR"/>
              <a:t>Talk the person through their options.</a:t>
            </a:r>
          </a:p>
          <a:p>
            <a:r>
              <a:rPr lang="en-FR"/>
              <a:t>Make sure that they know that their union is there to support them at all stages of the complaints process.</a:t>
            </a:r>
          </a:p>
          <a:p>
            <a:r>
              <a:rPr lang="en-FR"/>
              <a:t>Ensure confidentiality.</a:t>
            </a:r>
          </a:p>
          <a:p>
            <a:pPr marL="0" indent="0">
              <a:buNone/>
            </a:pPr>
            <a:endParaRPr lang="en-FR"/>
          </a:p>
        </p:txBody>
      </p:sp>
      <p:sp>
        <p:nvSpPr>
          <p:cNvPr id="4" name="TextBox 3">
            <a:extLst>
              <a:ext uri="{FF2B5EF4-FFF2-40B4-BE49-F238E27FC236}">
                <a16:creationId xmlns:a16="http://schemas.microsoft.com/office/drawing/2014/main" id="{90019630-D3A9-5F4E-BD03-E63F13DF72A1}"/>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29067237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C0BA-44A6-BD4C-AB7B-ABD2E8BE6329}"/>
              </a:ext>
            </a:extLst>
          </p:cNvPr>
          <p:cNvSpPr>
            <a:spLocks noGrp="1"/>
          </p:cNvSpPr>
          <p:nvPr>
            <p:ph type="title"/>
          </p:nvPr>
        </p:nvSpPr>
        <p:spPr/>
        <p:txBody>
          <a:bodyPr/>
          <a:lstStyle/>
          <a:p>
            <a:r>
              <a:rPr lang="en-FR" b="1">
                <a:solidFill>
                  <a:srgbClr val="C00000"/>
                </a:solidFill>
              </a:rPr>
              <a:t>Practical tips continued…</a:t>
            </a:r>
          </a:p>
        </p:txBody>
      </p:sp>
      <p:sp>
        <p:nvSpPr>
          <p:cNvPr id="3" name="Content Placeholder 2">
            <a:extLst>
              <a:ext uri="{FF2B5EF4-FFF2-40B4-BE49-F238E27FC236}">
                <a16:creationId xmlns:a16="http://schemas.microsoft.com/office/drawing/2014/main" id="{B4390143-2F51-8D44-90D8-16D49651744E}"/>
              </a:ext>
            </a:extLst>
          </p:cNvPr>
          <p:cNvSpPr>
            <a:spLocks noGrp="1"/>
          </p:cNvSpPr>
          <p:nvPr>
            <p:ph idx="1"/>
          </p:nvPr>
        </p:nvSpPr>
        <p:spPr/>
        <p:txBody>
          <a:bodyPr>
            <a:normAutofit lnSpcReduction="10000"/>
          </a:bodyPr>
          <a:lstStyle/>
          <a:p>
            <a:pPr marL="0" indent="0">
              <a:buNone/>
            </a:pPr>
            <a:r>
              <a:rPr lang="en-FR" b="1">
                <a:solidFill>
                  <a:srgbClr val="C00000"/>
                </a:solidFill>
              </a:rPr>
              <a:t>3. What to do if someone does not want to make a formal complaint</a:t>
            </a:r>
            <a:endParaRPr lang="en-FR"/>
          </a:p>
          <a:p>
            <a:r>
              <a:rPr lang="en-FR"/>
              <a:t>Encourage all union members to tell their union representative if they experience or witness GBHV.</a:t>
            </a:r>
          </a:p>
          <a:p>
            <a:r>
              <a:rPr lang="en-FR"/>
              <a:t>Keep a confidential/anonymous record of the number of workers who have made a complaint in your workplace.</a:t>
            </a:r>
          </a:p>
          <a:p>
            <a:r>
              <a:rPr lang="en-FR"/>
              <a:t>Convey this information to all workers and the company’s management as this will help to open up spaces for workers and witnesses to talk about their experiences.</a:t>
            </a:r>
          </a:p>
          <a:p>
            <a:r>
              <a:rPr lang="en-FR"/>
              <a:t>Use this information to argue for proactive measures to prevent and address GBVH. </a:t>
            </a:r>
          </a:p>
          <a:p>
            <a:endParaRPr lang="en-FR"/>
          </a:p>
        </p:txBody>
      </p:sp>
      <p:sp>
        <p:nvSpPr>
          <p:cNvPr id="4" name="TextBox 3">
            <a:extLst>
              <a:ext uri="{FF2B5EF4-FFF2-40B4-BE49-F238E27FC236}">
                <a16:creationId xmlns:a16="http://schemas.microsoft.com/office/drawing/2014/main" id="{06BC7AE3-0E66-694A-BA20-76D7A2337FF8}"/>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11294855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8B15-EABE-6744-A960-EAB4D6641DC1}"/>
              </a:ext>
            </a:extLst>
          </p:cNvPr>
          <p:cNvSpPr>
            <a:spLocks noGrp="1"/>
          </p:cNvSpPr>
          <p:nvPr>
            <p:ph type="title"/>
          </p:nvPr>
        </p:nvSpPr>
        <p:spPr/>
        <p:txBody>
          <a:bodyPr/>
          <a:lstStyle/>
          <a:p>
            <a:r>
              <a:rPr lang="en-FR" b="1">
                <a:solidFill>
                  <a:srgbClr val="C00000"/>
                </a:solidFill>
              </a:rPr>
              <a:t>Practical tips continued…</a:t>
            </a:r>
          </a:p>
        </p:txBody>
      </p:sp>
      <p:sp>
        <p:nvSpPr>
          <p:cNvPr id="3" name="Content Placeholder 2">
            <a:extLst>
              <a:ext uri="{FF2B5EF4-FFF2-40B4-BE49-F238E27FC236}">
                <a16:creationId xmlns:a16="http://schemas.microsoft.com/office/drawing/2014/main" id="{662F2C64-5214-E44A-B4F3-FC3EFD0C02B0}"/>
              </a:ext>
            </a:extLst>
          </p:cNvPr>
          <p:cNvSpPr>
            <a:spLocks noGrp="1"/>
          </p:cNvSpPr>
          <p:nvPr>
            <p:ph idx="1"/>
          </p:nvPr>
        </p:nvSpPr>
        <p:spPr>
          <a:xfrm>
            <a:off x="838200" y="1503680"/>
            <a:ext cx="10515600" cy="4673283"/>
          </a:xfrm>
        </p:spPr>
        <p:txBody>
          <a:bodyPr>
            <a:normAutofit fontScale="92500"/>
          </a:bodyPr>
          <a:lstStyle/>
          <a:p>
            <a:pPr marL="0" indent="0">
              <a:buNone/>
            </a:pPr>
            <a:r>
              <a:rPr lang="en-FR" sz="2400" b="1">
                <a:solidFill>
                  <a:srgbClr val="C00000"/>
                </a:solidFill>
              </a:rPr>
              <a:t>4. Supporting a worker who is experiencing or recovering from domestic violence</a:t>
            </a:r>
          </a:p>
          <a:p>
            <a:r>
              <a:rPr lang="en-FR" sz="2400"/>
              <a:t>Listen, do not be judgemental or presume you know what the worker needs</a:t>
            </a:r>
          </a:p>
          <a:p>
            <a:r>
              <a:rPr lang="en-FR" sz="2400"/>
              <a:t>Do nothing without the consent of the worker</a:t>
            </a:r>
          </a:p>
          <a:p>
            <a:r>
              <a:rPr lang="en-FR" sz="2400"/>
              <a:t>Ensure that the survivor is consulted about safety measures in the workplace, including implementing court-ordered protection/barring orders</a:t>
            </a:r>
          </a:p>
          <a:p>
            <a:r>
              <a:rPr lang="en-FR" sz="2400"/>
              <a:t>If there is no policy in place, negotiate with HR for supports e.g. temporary reduction in work tasks/targets, paid leave or work relocation </a:t>
            </a:r>
          </a:p>
          <a:p>
            <a:r>
              <a:rPr lang="en-FR" sz="2400"/>
              <a:t>Give information about available support from domestic violence support services / women’s NGOs e.g. for safe housing, counselling</a:t>
            </a:r>
          </a:p>
          <a:p>
            <a:r>
              <a:rPr lang="en-FR" sz="2400"/>
              <a:t>Provide access to information about legal support so that women know their rights</a:t>
            </a:r>
          </a:p>
          <a:p>
            <a:r>
              <a:rPr lang="en-FR" sz="2400"/>
              <a:t>Raise awareness on</a:t>
            </a:r>
            <a:r>
              <a:rPr lang="fr-CH" sz="2400" dirty="0"/>
              <a:t>,</a:t>
            </a:r>
            <a:r>
              <a:rPr lang="en-FR" sz="2400"/>
              <a:t> and adv</a:t>
            </a:r>
            <a:r>
              <a:rPr lang="fr-CH" sz="2400" dirty="0"/>
              <a:t>o</a:t>
            </a:r>
            <a:r>
              <a:rPr lang="en-FR" sz="2400"/>
              <a:t>cate in the union and in the community </a:t>
            </a:r>
            <a:r>
              <a:rPr lang="fr-CH" sz="2400" dirty="0"/>
              <a:t>for</a:t>
            </a:r>
            <a:r>
              <a:rPr lang="en-FR" sz="2400"/>
              <a:t> ending domestic violence</a:t>
            </a:r>
          </a:p>
          <a:p>
            <a:pPr marL="0" indent="0">
              <a:buNone/>
            </a:pPr>
            <a:endParaRPr lang="en-FR" sz="2400" b="1">
              <a:solidFill>
                <a:srgbClr val="C00000"/>
              </a:solidFill>
            </a:endParaRPr>
          </a:p>
        </p:txBody>
      </p:sp>
      <p:sp>
        <p:nvSpPr>
          <p:cNvPr id="4" name="Date Placeholder 3">
            <a:extLst>
              <a:ext uri="{FF2B5EF4-FFF2-40B4-BE49-F238E27FC236}">
                <a16:creationId xmlns:a16="http://schemas.microsoft.com/office/drawing/2014/main" id="{FDC00E83-BA40-BA41-A4FD-5563FD78AB94}"/>
              </a:ext>
            </a:extLst>
          </p:cNvPr>
          <p:cNvSpPr>
            <a:spLocks noGrp="1"/>
          </p:cNvSpPr>
          <p:nvPr>
            <p:ph type="dt" sz="half" idx="4294967295"/>
          </p:nvPr>
        </p:nvSpPr>
        <p:spPr>
          <a:xfrm>
            <a:off x="838200" y="6356350"/>
            <a:ext cx="2743200" cy="365125"/>
          </a:xfrm>
          <a:prstGeom prst="rect">
            <a:avLst/>
          </a:prstGeom>
        </p:spPr>
        <p:txBody>
          <a:bodyPr/>
          <a:lstStyle/>
          <a:p>
            <a:fld id="{8703E775-72FD-B44C-839E-3A3225D90037}" type="datetime1">
              <a:rPr lang="fr-FR" smtClean="0"/>
              <a:t>09/03/2023</a:t>
            </a:fld>
            <a:endParaRPr lang="en-FR"/>
          </a:p>
        </p:txBody>
      </p:sp>
      <p:sp>
        <p:nvSpPr>
          <p:cNvPr id="5" name="Slide Number Placeholder 4">
            <a:extLst>
              <a:ext uri="{FF2B5EF4-FFF2-40B4-BE49-F238E27FC236}">
                <a16:creationId xmlns:a16="http://schemas.microsoft.com/office/drawing/2014/main" id="{77455CBA-493F-5B43-B1DA-9FCBB23BCDB0}"/>
              </a:ext>
            </a:extLst>
          </p:cNvPr>
          <p:cNvSpPr>
            <a:spLocks noGrp="1"/>
          </p:cNvSpPr>
          <p:nvPr>
            <p:ph type="sldNum" sz="quarter" idx="4294967295"/>
          </p:nvPr>
        </p:nvSpPr>
        <p:spPr>
          <a:xfrm>
            <a:off x="8610600" y="6356350"/>
            <a:ext cx="2743200" cy="365125"/>
          </a:xfrm>
          <a:prstGeom prst="rect">
            <a:avLst/>
          </a:prstGeom>
        </p:spPr>
        <p:txBody>
          <a:bodyPr/>
          <a:lstStyle/>
          <a:p>
            <a:fld id="{73A29E6B-759B-264E-8176-9783D5185D4F}" type="slidenum">
              <a:rPr lang="en-FR" smtClean="0"/>
              <a:t>66</a:t>
            </a:fld>
            <a:endParaRPr lang="en-FR"/>
          </a:p>
        </p:txBody>
      </p:sp>
      <p:sp>
        <p:nvSpPr>
          <p:cNvPr id="6" name="TextBox 5">
            <a:extLst>
              <a:ext uri="{FF2B5EF4-FFF2-40B4-BE49-F238E27FC236}">
                <a16:creationId xmlns:a16="http://schemas.microsoft.com/office/drawing/2014/main" id="{2FECA4E9-4E77-2E4F-B448-15F86023B6F2}"/>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3354125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1A74-5CFB-5D44-AD71-79DF5F050CB3}"/>
              </a:ext>
            </a:extLst>
          </p:cNvPr>
          <p:cNvSpPr>
            <a:spLocks noGrp="1"/>
          </p:cNvSpPr>
          <p:nvPr>
            <p:ph type="ctrTitle"/>
          </p:nvPr>
        </p:nvSpPr>
        <p:spPr>
          <a:xfrm>
            <a:off x="1524000" y="2477635"/>
            <a:ext cx="9144000" cy="2387600"/>
          </a:xfrm>
        </p:spPr>
        <p:txBody>
          <a:bodyPr>
            <a:normAutofit fontScale="90000"/>
          </a:bodyPr>
          <a:lstStyle/>
          <a:p>
            <a:r>
              <a:rPr lang="en-FR" b="1">
                <a:solidFill>
                  <a:srgbClr val="C00000"/>
                </a:solidFill>
              </a:rPr>
              <a:t>Group work 2: Integrating GBVH into collective bargaining (optional activity)</a:t>
            </a:r>
            <a:endParaRPr lang="en-FR"/>
          </a:p>
        </p:txBody>
      </p:sp>
      <p:sp>
        <p:nvSpPr>
          <p:cNvPr id="4" name="Date Placeholder 3">
            <a:extLst>
              <a:ext uri="{FF2B5EF4-FFF2-40B4-BE49-F238E27FC236}">
                <a16:creationId xmlns:a16="http://schemas.microsoft.com/office/drawing/2014/main" id="{29346C25-2F20-B44A-8D15-362A60DC21C2}"/>
              </a:ext>
            </a:extLst>
          </p:cNvPr>
          <p:cNvSpPr>
            <a:spLocks noGrp="1"/>
          </p:cNvSpPr>
          <p:nvPr>
            <p:ph type="dt" sz="half" idx="4294967295"/>
          </p:nvPr>
        </p:nvSpPr>
        <p:spPr>
          <a:xfrm>
            <a:off x="838200" y="6356350"/>
            <a:ext cx="2743200" cy="365125"/>
          </a:xfrm>
          <a:prstGeom prst="rect">
            <a:avLst/>
          </a:prstGeom>
        </p:spPr>
        <p:txBody>
          <a:bodyPr/>
          <a:lstStyle/>
          <a:p>
            <a:fld id="{B231650A-DFCE-7641-BADC-85D6AD7963A4}" type="datetime1">
              <a:rPr lang="fr-FR" smtClean="0"/>
              <a:t>09/03/2023</a:t>
            </a:fld>
            <a:endParaRPr lang="en-FR"/>
          </a:p>
        </p:txBody>
      </p:sp>
      <p:sp>
        <p:nvSpPr>
          <p:cNvPr id="5" name="Slide Number Placeholder 4">
            <a:extLst>
              <a:ext uri="{FF2B5EF4-FFF2-40B4-BE49-F238E27FC236}">
                <a16:creationId xmlns:a16="http://schemas.microsoft.com/office/drawing/2014/main" id="{406D8B93-DDE0-7E47-A1AB-5AB9F5FC8130}"/>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67</a:t>
            </a:fld>
            <a:endParaRPr lang="en-FR"/>
          </a:p>
        </p:txBody>
      </p:sp>
      <p:sp>
        <p:nvSpPr>
          <p:cNvPr id="6" name="TextBox 5">
            <a:extLst>
              <a:ext uri="{FF2B5EF4-FFF2-40B4-BE49-F238E27FC236}">
                <a16:creationId xmlns:a16="http://schemas.microsoft.com/office/drawing/2014/main" id="{5A00E9C8-80F5-6A4C-94E1-157E76A59164}"/>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988871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9DAC61-BD1C-E24D-A1DE-45A659F3A84D}"/>
              </a:ext>
            </a:extLst>
          </p:cNvPr>
          <p:cNvSpPr>
            <a:spLocks noGrp="1"/>
          </p:cNvSpPr>
          <p:nvPr>
            <p:ph type="ctrTitle"/>
          </p:nvPr>
        </p:nvSpPr>
        <p:spPr>
          <a:xfrm>
            <a:off x="1524000" y="2235200"/>
            <a:ext cx="9144000" cy="2387600"/>
          </a:xfrm>
        </p:spPr>
        <p:txBody>
          <a:bodyPr>
            <a:normAutofit fontScale="90000"/>
          </a:bodyPr>
          <a:lstStyle/>
          <a:p>
            <a:br>
              <a:rPr lang="en-FR" b="1">
                <a:solidFill>
                  <a:srgbClr val="C00000"/>
                </a:solidFill>
              </a:rPr>
            </a:br>
            <a:br>
              <a:rPr lang="en-FR" b="1">
                <a:solidFill>
                  <a:srgbClr val="C00000"/>
                </a:solidFill>
              </a:rPr>
            </a:br>
            <a:r>
              <a:rPr lang="en-FR" b="1">
                <a:solidFill>
                  <a:schemeClr val="accent1"/>
                </a:solidFill>
              </a:rPr>
              <a:t>3. A transformational approach in your union to ending GBVH</a:t>
            </a:r>
          </a:p>
        </p:txBody>
      </p:sp>
      <p:sp>
        <p:nvSpPr>
          <p:cNvPr id="3" name="TextBox 2">
            <a:extLst>
              <a:ext uri="{FF2B5EF4-FFF2-40B4-BE49-F238E27FC236}">
                <a16:creationId xmlns:a16="http://schemas.microsoft.com/office/drawing/2014/main" id="{D5122FA1-BFE1-A746-9D97-BA771D61E50F}"/>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29534123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CBE1778-3CD3-E845-B263-75FFB234350F}"/>
              </a:ext>
            </a:extLst>
          </p:cNvPr>
          <p:cNvGraphicFramePr>
            <a:graphicFrameLocks noGrp="1"/>
          </p:cNvGraphicFramePr>
          <p:nvPr>
            <p:ph idx="1"/>
            <p:extLst>
              <p:ext uri="{D42A27DB-BD31-4B8C-83A1-F6EECF244321}">
                <p14:modId xmlns:p14="http://schemas.microsoft.com/office/powerpoint/2010/main" val="2356159437"/>
              </p:ext>
            </p:extLst>
          </p:nvPr>
        </p:nvGraphicFramePr>
        <p:xfrm>
          <a:off x="704850" y="187325"/>
          <a:ext cx="10398579" cy="645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D856ECE-5348-5842-B0A0-30C7DE82CAB5}"/>
              </a:ext>
            </a:extLst>
          </p:cNvPr>
          <p:cNvSpPr txBox="1"/>
          <p:nvPr/>
        </p:nvSpPr>
        <p:spPr>
          <a:xfrm>
            <a:off x="325120" y="8128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51603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C0C2-4152-8843-80B6-9BEA33BD1F23}"/>
              </a:ext>
            </a:extLst>
          </p:cNvPr>
          <p:cNvSpPr>
            <a:spLocks noGrp="1"/>
          </p:cNvSpPr>
          <p:nvPr>
            <p:ph type="title"/>
          </p:nvPr>
        </p:nvSpPr>
        <p:spPr/>
        <p:txBody>
          <a:bodyPr/>
          <a:lstStyle/>
          <a:p>
            <a:r>
              <a:rPr lang="en-FR" b="1">
                <a:solidFill>
                  <a:srgbClr val="C00000"/>
                </a:solidFill>
              </a:rPr>
              <a:t>Structure of the IndustriALL training</a:t>
            </a:r>
          </a:p>
        </p:txBody>
      </p:sp>
      <p:graphicFrame>
        <p:nvGraphicFramePr>
          <p:cNvPr id="4" name="Content Placeholder 3">
            <a:extLst>
              <a:ext uri="{FF2B5EF4-FFF2-40B4-BE49-F238E27FC236}">
                <a16:creationId xmlns:a16="http://schemas.microsoft.com/office/drawing/2014/main" id="{031B0B9F-218E-D549-B52D-32B3498C6291}"/>
              </a:ext>
            </a:extLst>
          </p:cNvPr>
          <p:cNvGraphicFramePr>
            <a:graphicFrameLocks noGrp="1"/>
          </p:cNvGraphicFramePr>
          <p:nvPr>
            <p:ph idx="1"/>
            <p:extLst>
              <p:ext uri="{D42A27DB-BD31-4B8C-83A1-F6EECF244321}">
                <p14:modId xmlns:p14="http://schemas.microsoft.com/office/powerpoint/2010/main" val="2461435299"/>
              </p:ext>
            </p:extLst>
          </p:nvPr>
        </p:nvGraphicFramePr>
        <p:xfrm>
          <a:off x="838199" y="1524000"/>
          <a:ext cx="11049001" cy="5210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5A10630-C6EF-734C-A140-85AE05DC6B4C}"/>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17066306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E9DD-B141-034F-ADAD-0A3F492B4656}"/>
              </a:ext>
            </a:extLst>
          </p:cNvPr>
          <p:cNvSpPr>
            <a:spLocks noGrp="1"/>
          </p:cNvSpPr>
          <p:nvPr>
            <p:ph type="ctrTitle"/>
          </p:nvPr>
        </p:nvSpPr>
        <p:spPr>
          <a:xfrm>
            <a:off x="1524000" y="1122362"/>
            <a:ext cx="9144000" cy="3841523"/>
          </a:xfrm>
        </p:spPr>
        <p:txBody>
          <a:bodyPr>
            <a:normAutofit/>
          </a:bodyPr>
          <a:lstStyle/>
          <a:p>
            <a:r>
              <a:rPr lang="en-FR" sz="4800" b="1">
                <a:solidFill>
                  <a:srgbClr val="C00000"/>
                </a:solidFill>
              </a:rPr>
              <a:t>Group Work 3. Practical solutions in the workplace: setting out your strategy and next steps</a:t>
            </a:r>
            <a:br>
              <a:rPr lang="en-FR" sz="4400" b="1">
                <a:solidFill>
                  <a:srgbClr val="C00000"/>
                </a:solidFill>
              </a:rPr>
            </a:br>
            <a:endParaRPr lang="en-FR" sz="4400" b="1">
              <a:solidFill>
                <a:srgbClr val="C00000"/>
              </a:solidFill>
            </a:endParaRPr>
          </a:p>
        </p:txBody>
      </p:sp>
      <p:sp>
        <p:nvSpPr>
          <p:cNvPr id="4" name="Date Placeholder 3">
            <a:extLst>
              <a:ext uri="{FF2B5EF4-FFF2-40B4-BE49-F238E27FC236}">
                <a16:creationId xmlns:a16="http://schemas.microsoft.com/office/drawing/2014/main" id="{3079228F-D7C6-F447-ABAC-AD2CA2D92F5D}"/>
              </a:ext>
            </a:extLst>
          </p:cNvPr>
          <p:cNvSpPr>
            <a:spLocks noGrp="1"/>
          </p:cNvSpPr>
          <p:nvPr>
            <p:ph type="dt" sz="half" idx="4294967295"/>
          </p:nvPr>
        </p:nvSpPr>
        <p:spPr>
          <a:xfrm>
            <a:off x="838200" y="6356350"/>
            <a:ext cx="2743200" cy="365125"/>
          </a:xfrm>
          <a:prstGeom prst="rect">
            <a:avLst/>
          </a:prstGeom>
        </p:spPr>
        <p:txBody>
          <a:bodyPr/>
          <a:lstStyle/>
          <a:p>
            <a:fld id="{353054B3-205D-8044-BA8E-F234185A2D4A}" type="datetime1">
              <a:rPr lang="fr-FR" smtClean="0"/>
              <a:t>09/03/2023</a:t>
            </a:fld>
            <a:endParaRPr lang="en-FR"/>
          </a:p>
        </p:txBody>
      </p:sp>
      <p:sp>
        <p:nvSpPr>
          <p:cNvPr id="5" name="Slide Number Placeholder 4">
            <a:extLst>
              <a:ext uri="{FF2B5EF4-FFF2-40B4-BE49-F238E27FC236}">
                <a16:creationId xmlns:a16="http://schemas.microsoft.com/office/drawing/2014/main" id="{3B213468-3732-1C46-8433-8FD065AA34BE}"/>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70</a:t>
            </a:fld>
            <a:endParaRPr lang="en-FR"/>
          </a:p>
        </p:txBody>
      </p:sp>
      <p:sp>
        <p:nvSpPr>
          <p:cNvPr id="6" name="TextBox 5">
            <a:extLst>
              <a:ext uri="{FF2B5EF4-FFF2-40B4-BE49-F238E27FC236}">
                <a16:creationId xmlns:a16="http://schemas.microsoft.com/office/drawing/2014/main" id="{CF12C039-CC4F-6748-9A60-A9AA67A56EE8}"/>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2606042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E9DD-B141-034F-ADAD-0A3F492B4656}"/>
              </a:ext>
            </a:extLst>
          </p:cNvPr>
          <p:cNvSpPr>
            <a:spLocks noGrp="1"/>
          </p:cNvSpPr>
          <p:nvPr>
            <p:ph type="ctrTitle"/>
          </p:nvPr>
        </p:nvSpPr>
        <p:spPr>
          <a:xfrm>
            <a:off x="1524000" y="1122362"/>
            <a:ext cx="9144000" cy="3841523"/>
          </a:xfrm>
        </p:spPr>
        <p:txBody>
          <a:bodyPr>
            <a:normAutofit/>
          </a:bodyPr>
          <a:lstStyle/>
          <a:p>
            <a:r>
              <a:rPr lang="en-FR" sz="4800" b="1">
                <a:solidFill>
                  <a:schemeClr val="accent1"/>
                </a:solidFill>
              </a:rPr>
              <a:t>4. Evaluation of the training</a:t>
            </a:r>
            <a:br>
              <a:rPr lang="en-FR" sz="4800" b="1">
                <a:solidFill>
                  <a:schemeClr val="accent1"/>
                </a:solidFill>
              </a:rPr>
            </a:br>
            <a:br>
              <a:rPr lang="en-FR" sz="4400" b="1">
                <a:solidFill>
                  <a:srgbClr val="C00000"/>
                </a:solidFill>
              </a:rPr>
            </a:br>
            <a:endParaRPr lang="en-FR" sz="4400" b="1">
              <a:solidFill>
                <a:srgbClr val="C00000"/>
              </a:solidFill>
            </a:endParaRPr>
          </a:p>
        </p:txBody>
      </p:sp>
      <p:sp>
        <p:nvSpPr>
          <p:cNvPr id="4" name="Date Placeholder 3">
            <a:extLst>
              <a:ext uri="{FF2B5EF4-FFF2-40B4-BE49-F238E27FC236}">
                <a16:creationId xmlns:a16="http://schemas.microsoft.com/office/drawing/2014/main" id="{3079228F-D7C6-F447-ABAC-AD2CA2D92F5D}"/>
              </a:ext>
            </a:extLst>
          </p:cNvPr>
          <p:cNvSpPr>
            <a:spLocks noGrp="1"/>
          </p:cNvSpPr>
          <p:nvPr>
            <p:ph type="dt" sz="half" idx="4294967295"/>
          </p:nvPr>
        </p:nvSpPr>
        <p:spPr>
          <a:xfrm>
            <a:off x="838200" y="6356350"/>
            <a:ext cx="2743200" cy="365125"/>
          </a:xfrm>
          <a:prstGeom prst="rect">
            <a:avLst/>
          </a:prstGeom>
        </p:spPr>
        <p:txBody>
          <a:bodyPr/>
          <a:lstStyle/>
          <a:p>
            <a:fld id="{353054B3-205D-8044-BA8E-F234185A2D4A}" type="datetime1">
              <a:rPr lang="fr-FR" smtClean="0"/>
              <a:t>09/03/2023</a:t>
            </a:fld>
            <a:endParaRPr lang="en-FR"/>
          </a:p>
        </p:txBody>
      </p:sp>
      <p:sp>
        <p:nvSpPr>
          <p:cNvPr id="5" name="Slide Number Placeholder 4">
            <a:extLst>
              <a:ext uri="{FF2B5EF4-FFF2-40B4-BE49-F238E27FC236}">
                <a16:creationId xmlns:a16="http://schemas.microsoft.com/office/drawing/2014/main" id="{3B213468-3732-1C46-8433-8FD065AA34BE}"/>
              </a:ext>
            </a:extLst>
          </p:cNvPr>
          <p:cNvSpPr>
            <a:spLocks noGrp="1"/>
          </p:cNvSpPr>
          <p:nvPr>
            <p:ph type="sldNum" sz="quarter" idx="4294967295"/>
          </p:nvPr>
        </p:nvSpPr>
        <p:spPr>
          <a:xfrm>
            <a:off x="8610600" y="6356350"/>
            <a:ext cx="2743200" cy="365125"/>
          </a:xfrm>
          <a:prstGeom prst="rect">
            <a:avLst/>
          </a:prstGeom>
        </p:spPr>
        <p:txBody>
          <a:bodyPr/>
          <a:lstStyle/>
          <a:p>
            <a:fld id="{DC928EFD-E7CF-934A-9719-F9CE6DFB636F}" type="slidenum">
              <a:rPr lang="en-FR" smtClean="0"/>
              <a:t>71</a:t>
            </a:fld>
            <a:endParaRPr lang="en-FR"/>
          </a:p>
        </p:txBody>
      </p:sp>
      <p:sp>
        <p:nvSpPr>
          <p:cNvPr id="6" name="TextBox 5">
            <a:extLst>
              <a:ext uri="{FF2B5EF4-FFF2-40B4-BE49-F238E27FC236}">
                <a16:creationId xmlns:a16="http://schemas.microsoft.com/office/drawing/2014/main" id="{5B812756-2E47-2B4B-90EA-0EDADD39653F}"/>
              </a:ext>
            </a:extLst>
          </p:cNvPr>
          <p:cNvSpPr txBox="1"/>
          <p:nvPr/>
        </p:nvSpPr>
        <p:spPr>
          <a:xfrm>
            <a:off x="325120" y="60960"/>
            <a:ext cx="1085554" cy="369332"/>
          </a:xfrm>
          <a:prstGeom prst="rect">
            <a:avLst/>
          </a:prstGeom>
          <a:noFill/>
        </p:spPr>
        <p:txBody>
          <a:bodyPr wrap="none" rtlCol="0">
            <a:spAutoFit/>
          </a:bodyPr>
          <a:lstStyle/>
          <a:p>
            <a:r>
              <a:rPr lang="en-FR"/>
              <a:t>Module 3</a:t>
            </a:r>
          </a:p>
        </p:txBody>
      </p:sp>
    </p:spTree>
    <p:extLst>
      <p:ext uri="{BB962C8B-B14F-4D97-AF65-F5344CB8AC3E}">
        <p14:creationId xmlns:p14="http://schemas.microsoft.com/office/powerpoint/2010/main" val="418767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p:txBody>
          <a:bodyPr/>
          <a:lstStyle/>
          <a:p>
            <a:pPr algn="ctr"/>
            <a:r>
              <a:rPr lang="en-FR" b="1">
                <a:solidFill>
                  <a:srgbClr val="C00000"/>
                </a:solidFill>
              </a:rPr>
              <a:t>Group Work 1: Introductions and expectations</a:t>
            </a:r>
          </a:p>
        </p:txBody>
      </p:sp>
      <p:sp>
        <p:nvSpPr>
          <p:cNvPr id="3" name="Content Placeholder 2">
            <a:extLst>
              <a:ext uri="{FF2B5EF4-FFF2-40B4-BE49-F238E27FC236}">
                <a16:creationId xmlns:a16="http://schemas.microsoft.com/office/drawing/2014/main" id="{8CE477D3-C40C-8044-8026-F871CD5F74FF}"/>
              </a:ext>
            </a:extLst>
          </p:cNvPr>
          <p:cNvSpPr>
            <a:spLocks noGrp="1"/>
          </p:cNvSpPr>
          <p:nvPr>
            <p:ph idx="1"/>
          </p:nvPr>
        </p:nvSpPr>
        <p:spPr/>
        <p:txBody>
          <a:bodyPr>
            <a:normAutofit/>
          </a:bodyPr>
          <a:lstStyle/>
          <a:p>
            <a:pPr marL="0" indent="0">
              <a:buNone/>
            </a:pPr>
            <a:r>
              <a:rPr lang="en-FR"/>
              <a:t>1. Introduce yourselves to other group members and share your experiences of:</a:t>
            </a:r>
          </a:p>
          <a:p>
            <a:pPr lvl="1"/>
            <a:r>
              <a:rPr lang="en-FR"/>
              <a:t>training you have participated in on GBVH</a:t>
            </a:r>
          </a:p>
          <a:p>
            <a:pPr lvl="1"/>
            <a:r>
              <a:rPr lang="en-FR"/>
              <a:t>actions carried out by </a:t>
            </a:r>
            <a:r>
              <a:rPr lang="en-GB" dirty="0"/>
              <a:t>your</a:t>
            </a:r>
            <a:r>
              <a:rPr lang="fr-CH" dirty="0"/>
              <a:t> </a:t>
            </a:r>
            <a:r>
              <a:rPr lang="en-FR"/>
              <a:t>union to end GBVH</a:t>
            </a:r>
          </a:p>
          <a:p>
            <a:pPr marL="457200" lvl="1" indent="0">
              <a:buNone/>
            </a:pPr>
            <a:endParaRPr lang="en-FR"/>
          </a:p>
          <a:p>
            <a:pPr marL="0" indent="0">
              <a:buNone/>
            </a:pPr>
            <a:r>
              <a:rPr lang="en-FR"/>
              <a:t>2. Let’s hear about your expectations:</a:t>
            </a:r>
          </a:p>
          <a:p>
            <a:pPr lvl="1"/>
            <a:r>
              <a:rPr lang="en-FR"/>
              <a:t>what are your expectations of this training programme?</a:t>
            </a:r>
          </a:p>
          <a:p>
            <a:pPr marL="0" indent="0">
              <a:buNone/>
            </a:pPr>
            <a:endParaRPr lang="en-FR"/>
          </a:p>
          <a:p>
            <a:pPr marL="0" indent="0">
              <a:buNone/>
            </a:pPr>
            <a:r>
              <a:rPr lang="en-FR"/>
              <a:t>In each group, please nominate someone who can give a short summary to the full group.</a:t>
            </a:r>
          </a:p>
          <a:p>
            <a:endParaRPr lang="en-FR"/>
          </a:p>
        </p:txBody>
      </p:sp>
      <p:sp>
        <p:nvSpPr>
          <p:cNvPr id="6" name="TextBox 5">
            <a:extLst>
              <a:ext uri="{FF2B5EF4-FFF2-40B4-BE49-F238E27FC236}">
                <a16:creationId xmlns:a16="http://schemas.microsoft.com/office/drawing/2014/main" id="{17D64CEE-D0EF-1549-B90A-1E0D33F6A600}"/>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224653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57006-7DC5-D144-8D2F-E3B45BFE8DC0}"/>
              </a:ext>
            </a:extLst>
          </p:cNvPr>
          <p:cNvSpPr>
            <a:spLocks noGrp="1"/>
          </p:cNvSpPr>
          <p:nvPr>
            <p:ph type="ctrTitle"/>
          </p:nvPr>
        </p:nvSpPr>
        <p:spPr/>
        <p:txBody>
          <a:bodyPr/>
          <a:lstStyle/>
          <a:p>
            <a:r>
              <a:rPr lang="en-FR" b="1">
                <a:solidFill>
                  <a:srgbClr val="C00000"/>
                </a:solidFill>
              </a:rPr>
              <a:t>Let’s get started with an ice breaker</a:t>
            </a:r>
          </a:p>
        </p:txBody>
      </p:sp>
      <p:sp>
        <p:nvSpPr>
          <p:cNvPr id="3" name="Subtitle 2">
            <a:extLst>
              <a:ext uri="{FF2B5EF4-FFF2-40B4-BE49-F238E27FC236}">
                <a16:creationId xmlns:a16="http://schemas.microsoft.com/office/drawing/2014/main" id="{A87AE9C1-EA15-5C4C-A8F5-56C3C7D0F5F4}"/>
              </a:ext>
            </a:extLst>
          </p:cNvPr>
          <p:cNvSpPr>
            <a:spLocks noGrp="1"/>
          </p:cNvSpPr>
          <p:nvPr>
            <p:ph type="subTitle" idx="1"/>
          </p:nvPr>
        </p:nvSpPr>
        <p:spPr/>
        <p:txBody>
          <a:bodyPr>
            <a:normAutofit/>
          </a:bodyPr>
          <a:lstStyle/>
          <a:p>
            <a:endParaRPr lang="en-FR" sz="3200"/>
          </a:p>
        </p:txBody>
      </p:sp>
      <p:sp>
        <p:nvSpPr>
          <p:cNvPr id="6" name="TextBox 5">
            <a:extLst>
              <a:ext uri="{FF2B5EF4-FFF2-40B4-BE49-F238E27FC236}">
                <a16:creationId xmlns:a16="http://schemas.microsoft.com/office/drawing/2014/main" id="{F17F0A5B-5DDA-4544-8376-078FB5284F8B}"/>
              </a:ext>
            </a:extLst>
          </p:cNvPr>
          <p:cNvSpPr txBox="1"/>
          <p:nvPr/>
        </p:nvSpPr>
        <p:spPr>
          <a:xfrm>
            <a:off x="507090" y="136525"/>
            <a:ext cx="1085554" cy="369332"/>
          </a:xfrm>
          <a:prstGeom prst="rect">
            <a:avLst/>
          </a:prstGeom>
          <a:noFill/>
        </p:spPr>
        <p:txBody>
          <a:bodyPr wrap="none" rtlCol="0">
            <a:spAutoFit/>
          </a:bodyPr>
          <a:lstStyle/>
          <a:p>
            <a:r>
              <a:rPr lang="en-FR"/>
              <a:t>Module 1</a:t>
            </a:r>
          </a:p>
        </p:txBody>
      </p:sp>
    </p:spTree>
    <p:extLst>
      <p:ext uri="{BB962C8B-B14F-4D97-AF65-F5344CB8AC3E}">
        <p14:creationId xmlns:p14="http://schemas.microsoft.com/office/powerpoint/2010/main" val="362481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45710</TotalTime>
  <Words>7305</Words>
  <Application>Microsoft Macintosh PowerPoint</Application>
  <PresentationFormat>Widescreen</PresentationFormat>
  <Paragraphs>800</Paragraphs>
  <Slides>71</Slides>
  <Notes>71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Calibri Light</vt:lpstr>
      <vt:lpstr>Open Sans</vt:lpstr>
      <vt:lpstr>Office Theme</vt:lpstr>
      <vt:lpstr>PowerPoint Presentation</vt:lpstr>
      <vt:lpstr>IndustriALL  Training on gender-based violence and harassment</vt:lpstr>
      <vt:lpstr>     Module 1: Introduction to, and definitions of, gender-based violence in the world of work</vt:lpstr>
      <vt:lpstr>1. Introductions and overview of the training</vt:lpstr>
      <vt:lpstr> Aims of IndustriALL’s GBVH training</vt:lpstr>
      <vt:lpstr>IndustriALL Global Union Policy on Sexual Harassment in Meetings and Activities </vt:lpstr>
      <vt:lpstr>Structure of the IndustriALL training</vt:lpstr>
      <vt:lpstr>Group Work 1: Introductions and expectations</vt:lpstr>
      <vt:lpstr>Let’s get started with an ice breaker</vt:lpstr>
      <vt:lpstr>2. Definitions of gender-based violence and harassment</vt:lpstr>
      <vt:lpstr> Definitions: Gender-based violence and harassment </vt:lpstr>
      <vt:lpstr>ILO C190 defines GBVH as an issue of gender-based power relations</vt:lpstr>
      <vt:lpstr>Gender-based violence and harassment</vt:lpstr>
      <vt:lpstr>Gender-based violence &amp; harassment in the world of work</vt:lpstr>
      <vt:lpstr>PowerPoint Presentation</vt:lpstr>
      <vt:lpstr>Who is at risk of GBVH?</vt:lpstr>
      <vt:lpstr>Group Work 2: How do you define GBVH? </vt:lpstr>
      <vt:lpstr>3. Domestic violence: a workplace issue</vt:lpstr>
      <vt:lpstr>Domestic violence: a workplace issue</vt:lpstr>
      <vt:lpstr>Domestic violence: a workplace issue</vt:lpstr>
      <vt:lpstr>Domestic violence: a workplace issue</vt:lpstr>
      <vt:lpstr>PowerPoint Presentation</vt:lpstr>
      <vt:lpstr>Domestic violence: ILO Convention 190 </vt:lpstr>
      <vt:lpstr>PowerPoint Presentation</vt:lpstr>
      <vt:lpstr>4. GBVH: a trade union issue</vt:lpstr>
      <vt:lpstr>Group Work 3: Why is GBVH a trade union issue?</vt:lpstr>
      <vt:lpstr>6. Introduction to the distance learning activity and feedback on Module 1</vt:lpstr>
      <vt:lpstr>Introduction to Distance Learning Activity 1</vt:lpstr>
      <vt:lpstr>Feedback and evaluation</vt:lpstr>
      <vt:lpstr> IndustriALL  Training on Gender-based violence and  harassment  Module 2: Prevention of GBVH</vt:lpstr>
      <vt:lpstr>1. Introduction to Module 2 and to GBVH prevention</vt:lpstr>
      <vt:lpstr>Introduction to Module 2: Risks of GBVH</vt:lpstr>
      <vt:lpstr>Reporting back from the distance learning activity</vt:lpstr>
      <vt:lpstr> Why is prevention a good entry point? </vt:lpstr>
      <vt:lpstr>5 steps in conducting a workplace risk assessment</vt:lpstr>
      <vt:lpstr>Group work 1: Mapping the worksite to identify risks of sexual harassment (optional)</vt:lpstr>
      <vt:lpstr>2. Introduction to ILO measures to prevent GBVH   </vt:lpstr>
      <vt:lpstr>ILO C190: a focus on prevention</vt:lpstr>
      <vt:lpstr>Duties on employers (ILO C190, Art.9)</vt:lpstr>
      <vt:lpstr>Where might risks occur?</vt:lpstr>
      <vt:lpstr>Risk assessments (R206)</vt:lpstr>
      <vt:lpstr>What are psychosocial risks?</vt:lpstr>
      <vt:lpstr>3. Identifying and addressing risks of GBVH</vt:lpstr>
      <vt:lpstr>  Group Work 2: Case studies: identifying risks of and solutions to GBVH </vt:lpstr>
      <vt:lpstr>Garment sector: Summary of findings from IndustriALL’s research</vt:lpstr>
      <vt:lpstr>Mining sector: Summary of findings from IndustriALL’s research</vt:lpstr>
      <vt:lpstr>ICT Electronics Sector: Summary of findings from IndustriALL’s research</vt:lpstr>
      <vt:lpstr>4. Prevention though gender-responsive risk assessment</vt:lpstr>
      <vt:lpstr>What is gender-responsive risk assessment?</vt:lpstr>
      <vt:lpstr>Mitigating risks and prevention plans</vt:lpstr>
      <vt:lpstr>Group Work 3: Prevention of GBVH through gender-responsive risk assessment (optional)</vt:lpstr>
      <vt:lpstr>5. Distance learning and feedback on Module 2</vt:lpstr>
      <vt:lpstr>Distance learning activity: drawing up a workplace policy that workers trust</vt:lpstr>
      <vt:lpstr>Feedback and evaluation of Module 2</vt:lpstr>
      <vt:lpstr>  IndustriALL Training  Gender-based violence and harassment   Module 3: Practical strategies to end GBVH in the world of work</vt:lpstr>
      <vt:lpstr>1. Introduction to Module 3 and reporting back from the distance learning</vt:lpstr>
      <vt:lpstr>Introduction to Module 3</vt:lpstr>
      <vt:lpstr>Reporting back from the distance learning activity</vt:lpstr>
      <vt:lpstr>2. Practical solutions in the workplace: complaints systems that workers trust </vt:lpstr>
      <vt:lpstr>How can unions help to build trust in complaints systems?</vt:lpstr>
      <vt:lpstr>What models exist for complaints systems?</vt:lpstr>
      <vt:lpstr>Group work 1: Setting up effective complaints systems</vt:lpstr>
      <vt:lpstr>Practical tips: when someone comes to you with a complaint of GBVH</vt:lpstr>
      <vt:lpstr>Practical tips continued…</vt:lpstr>
      <vt:lpstr>Practical tips continued…</vt:lpstr>
      <vt:lpstr>Practical tips continued…</vt:lpstr>
      <vt:lpstr>Group work 2: Integrating GBVH into collective bargaining (optional activity)</vt:lpstr>
      <vt:lpstr>  3. A transformational approach in your union to ending GBVH</vt:lpstr>
      <vt:lpstr>PowerPoint Presentation</vt:lpstr>
      <vt:lpstr>Group Work 3. Practical solutions in the workplace: setting out your strategy and next steps </vt:lpstr>
      <vt:lpstr>4. Evaluation of the training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Pillinger</dc:creator>
  <cp:lastModifiedBy>Nazmia Leite</cp:lastModifiedBy>
  <cp:revision>67</cp:revision>
  <cp:lastPrinted>2021-10-25T10:10:08Z</cp:lastPrinted>
  <dcterms:created xsi:type="dcterms:W3CDTF">2021-07-14T13:23:05Z</dcterms:created>
  <dcterms:modified xsi:type="dcterms:W3CDTF">2023-03-09T14:47:47Z</dcterms:modified>
</cp:coreProperties>
</file>