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8" r:id="rId1"/>
  </p:sldMasterIdLst>
  <p:notesMasterIdLst>
    <p:notesMasterId r:id="rId22"/>
  </p:notesMasterIdLst>
  <p:handoutMasterIdLst>
    <p:handoutMasterId r:id="rId23"/>
  </p:handoutMasterIdLst>
  <p:sldIdLst>
    <p:sldId id="276" r:id="rId2"/>
    <p:sldId id="257" r:id="rId3"/>
    <p:sldId id="258" r:id="rId4"/>
    <p:sldId id="270" r:id="rId5"/>
    <p:sldId id="260" r:id="rId6"/>
    <p:sldId id="261" r:id="rId7"/>
    <p:sldId id="262" r:id="rId8"/>
    <p:sldId id="263" r:id="rId9"/>
    <p:sldId id="269" r:id="rId10"/>
    <p:sldId id="280" r:id="rId11"/>
    <p:sldId id="281" r:id="rId12"/>
    <p:sldId id="282" r:id="rId13"/>
    <p:sldId id="265" r:id="rId14"/>
    <p:sldId id="266" r:id="rId15"/>
    <p:sldId id="267" r:id="rId16"/>
    <p:sldId id="268" r:id="rId17"/>
    <p:sldId id="279" r:id="rId18"/>
    <p:sldId id="272" r:id="rId19"/>
    <p:sldId id="274" r:id="rId20"/>
    <p:sldId id="275" r:id="rId21"/>
  </p:sldIdLst>
  <p:sldSz cx="9144000" cy="6858000" type="screen4x3"/>
  <p:notesSz cx="6797675" cy="9856788"/>
  <p:defaultTextStyle>
    <a:defPPr>
      <a:defRPr lang="de-DE"/>
    </a:defPPr>
    <a:lvl1pPr algn="l" rtl="0" fontAlgn="base">
      <a:spcBef>
        <a:spcPct val="0"/>
      </a:spcBef>
      <a:spcAft>
        <a:spcPct val="0"/>
      </a:spcAft>
      <a:buFont typeface="Times" charset="0"/>
      <a:buChar char="•"/>
      <a:defRPr sz="2400" kern="1200">
        <a:solidFill>
          <a:schemeClr val="tx1"/>
        </a:solidFill>
        <a:latin typeface="Arial" charset="0"/>
        <a:ea typeface="+mn-ea"/>
        <a:cs typeface="+mn-cs"/>
      </a:defRPr>
    </a:lvl1pPr>
    <a:lvl2pPr marL="457200" algn="l" rtl="0" fontAlgn="base">
      <a:spcBef>
        <a:spcPct val="0"/>
      </a:spcBef>
      <a:spcAft>
        <a:spcPct val="0"/>
      </a:spcAft>
      <a:buFont typeface="Times" charset="0"/>
      <a:buChar char="•"/>
      <a:defRPr sz="2400" kern="1200">
        <a:solidFill>
          <a:schemeClr val="tx1"/>
        </a:solidFill>
        <a:latin typeface="Arial" charset="0"/>
        <a:ea typeface="+mn-ea"/>
        <a:cs typeface="+mn-cs"/>
      </a:defRPr>
    </a:lvl2pPr>
    <a:lvl3pPr marL="914400" algn="l" rtl="0" fontAlgn="base">
      <a:spcBef>
        <a:spcPct val="0"/>
      </a:spcBef>
      <a:spcAft>
        <a:spcPct val="0"/>
      </a:spcAft>
      <a:buFont typeface="Times" charset="0"/>
      <a:buChar char="•"/>
      <a:defRPr sz="2400" kern="1200">
        <a:solidFill>
          <a:schemeClr val="tx1"/>
        </a:solidFill>
        <a:latin typeface="Arial" charset="0"/>
        <a:ea typeface="+mn-ea"/>
        <a:cs typeface="+mn-cs"/>
      </a:defRPr>
    </a:lvl3pPr>
    <a:lvl4pPr marL="1371600" algn="l" rtl="0" fontAlgn="base">
      <a:spcBef>
        <a:spcPct val="0"/>
      </a:spcBef>
      <a:spcAft>
        <a:spcPct val="0"/>
      </a:spcAft>
      <a:buFont typeface="Times" charset="0"/>
      <a:buChar char="•"/>
      <a:defRPr sz="2400" kern="1200">
        <a:solidFill>
          <a:schemeClr val="tx1"/>
        </a:solidFill>
        <a:latin typeface="Arial" charset="0"/>
        <a:ea typeface="+mn-ea"/>
        <a:cs typeface="+mn-cs"/>
      </a:defRPr>
    </a:lvl4pPr>
    <a:lvl5pPr marL="1828800" algn="l" rtl="0" fontAlgn="base">
      <a:spcBef>
        <a:spcPct val="0"/>
      </a:spcBef>
      <a:spcAft>
        <a:spcPct val="0"/>
      </a:spcAft>
      <a:buFont typeface="Times" charset="0"/>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15:guide id="1" orient="horz" pos="3105"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F7B"/>
    <a:srgbClr val="FE0000"/>
    <a:srgbClr val="F28282"/>
    <a:srgbClr val="F9F9F9"/>
    <a:srgbClr val="ECECEC"/>
    <a:srgbClr val="AEAEAE"/>
    <a:srgbClr val="A6A6A6"/>
    <a:srgbClr val="D5DDDF"/>
    <a:srgbClr val="7F7F7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32" autoAdjust="0"/>
    <p:restoredTop sz="86412" autoAdjust="0"/>
  </p:normalViewPr>
  <p:slideViewPr>
    <p:cSldViewPr>
      <p:cViewPr>
        <p:scale>
          <a:sx n="100" d="100"/>
          <a:sy n="100" d="100"/>
        </p:scale>
        <p:origin x="1000" y="38"/>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32" y="78"/>
      </p:cViewPr>
      <p:guideLst>
        <p:guide orient="horz" pos="3105"/>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pPr>
              <a:buNone/>
            </a:pPr>
            <a:endParaRPr lang="de-DE" dirty="0"/>
          </a:p>
        </p:txBody>
      </p:sp>
      <p:sp>
        <p:nvSpPr>
          <p:cNvPr id="3" name="Datumsplatzhalter 2"/>
          <p:cNvSpPr>
            <a:spLocks noGrp="1"/>
          </p:cNvSpPr>
          <p:nvPr>
            <p:ph type="dt" sz="quarter" idx="1"/>
          </p:nvPr>
        </p:nvSpPr>
        <p:spPr>
          <a:xfrm>
            <a:off x="3850443" y="0"/>
            <a:ext cx="2945659" cy="492839"/>
          </a:xfrm>
          <a:prstGeom prst="rect">
            <a:avLst/>
          </a:prstGeom>
        </p:spPr>
        <p:txBody>
          <a:bodyPr vert="horz" lIns="91440" tIns="45720" rIns="91440" bIns="45720" rtlCol="0"/>
          <a:lstStyle>
            <a:lvl1pPr algn="r">
              <a:defRPr sz="1200"/>
            </a:lvl1pPr>
          </a:lstStyle>
          <a:p>
            <a:pPr>
              <a:buNone/>
            </a:pPr>
            <a:fld id="{CF8672DE-4039-418D-BCAE-9234AF782190}" type="datetimeFigureOut">
              <a:rPr lang="de-DE" smtClean="0"/>
              <a:pPr>
                <a:buNone/>
              </a:pPr>
              <a:t>13.10.2015</a:t>
            </a:fld>
            <a:endParaRPr lang="de-DE" dirty="0"/>
          </a:p>
        </p:txBody>
      </p:sp>
      <p:sp>
        <p:nvSpPr>
          <p:cNvPr id="4" name="Fußzeilenplatzhalter 3"/>
          <p:cNvSpPr>
            <a:spLocks noGrp="1"/>
          </p:cNvSpPr>
          <p:nvPr>
            <p:ph type="ftr" sz="quarter" idx="2"/>
          </p:nvPr>
        </p:nvSpPr>
        <p:spPr>
          <a:xfrm>
            <a:off x="0" y="9362238"/>
            <a:ext cx="2945659" cy="492839"/>
          </a:xfrm>
          <a:prstGeom prst="rect">
            <a:avLst/>
          </a:prstGeom>
        </p:spPr>
        <p:txBody>
          <a:bodyPr vert="horz" lIns="91440" tIns="45720" rIns="91440" bIns="45720" rtlCol="0" anchor="b"/>
          <a:lstStyle>
            <a:lvl1pPr algn="l">
              <a:defRPr sz="1200"/>
            </a:lvl1pPr>
          </a:lstStyle>
          <a:p>
            <a:pPr>
              <a:buNone/>
            </a:pPr>
            <a:endParaRPr lang="de-DE" dirty="0"/>
          </a:p>
        </p:txBody>
      </p:sp>
      <p:sp>
        <p:nvSpPr>
          <p:cNvPr id="5" name="Foliennummernplatzhalter 4"/>
          <p:cNvSpPr>
            <a:spLocks noGrp="1"/>
          </p:cNvSpPr>
          <p:nvPr>
            <p:ph type="sldNum" sz="quarter" idx="3"/>
          </p:nvPr>
        </p:nvSpPr>
        <p:spPr>
          <a:xfrm>
            <a:off x="3850443" y="9362238"/>
            <a:ext cx="2945659" cy="492839"/>
          </a:xfrm>
          <a:prstGeom prst="rect">
            <a:avLst/>
          </a:prstGeom>
        </p:spPr>
        <p:txBody>
          <a:bodyPr vert="horz" lIns="91440" tIns="45720" rIns="91440" bIns="45720" rtlCol="0" anchor="b"/>
          <a:lstStyle>
            <a:lvl1pPr algn="r">
              <a:defRPr sz="1200"/>
            </a:lvl1pPr>
          </a:lstStyle>
          <a:p>
            <a:pPr>
              <a:buNone/>
            </a:pPr>
            <a:fld id="{2ABF21B4-61E5-4662-98E2-D6EA66E8CC48}" type="slidenum">
              <a:rPr lang="de-DE" smtClean="0"/>
              <a:pPr>
                <a:buNone/>
              </a:pPr>
              <a:t>‹Nr.›</a:t>
            </a:fld>
            <a:endParaRPr lang="de-DE" dirty="0"/>
          </a:p>
        </p:txBody>
      </p:sp>
    </p:spTree>
    <p:extLst>
      <p:ext uri="{BB962C8B-B14F-4D97-AF65-F5344CB8AC3E}">
        <p14:creationId xmlns:p14="http://schemas.microsoft.com/office/powerpoint/2010/main" val="1298018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buFontTx/>
              <a:buNone/>
              <a:defRPr sz="1200">
                <a:latin typeface="Arial" pitchFamily="34" charset="0"/>
                <a:cs typeface="Arial" pitchFamily="34" charset="0"/>
              </a:defRPr>
            </a:lvl1pPr>
          </a:lstStyle>
          <a:p>
            <a:endParaRPr lang="de-DE"/>
          </a:p>
        </p:txBody>
      </p:sp>
      <p:sp>
        <p:nvSpPr>
          <p:cNvPr id="3075" name="Rectangle 3"/>
          <p:cNvSpPr>
            <a:spLocks noGrp="1" noChangeArrowheads="1"/>
          </p:cNvSpPr>
          <p:nvPr>
            <p:ph type="dt" idx="1"/>
          </p:nvPr>
        </p:nvSpPr>
        <p:spPr bwMode="auto">
          <a:xfrm>
            <a:off x="3852016" y="0"/>
            <a:ext cx="2945659" cy="4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buFontTx/>
              <a:buNone/>
              <a:defRPr sz="1200">
                <a:latin typeface="Arial" pitchFamily="34" charset="0"/>
                <a:cs typeface="Arial" pitchFamily="34" charset="0"/>
              </a:defRPr>
            </a:lvl1pPr>
          </a:lstStyle>
          <a:p>
            <a:endParaRPr lang="de-DE"/>
          </a:p>
        </p:txBody>
      </p:sp>
      <p:sp>
        <p:nvSpPr>
          <p:cNvPr id="3076" name="Rectangle 4"/>
          <p:cNvSpPr>
            <a:spLocks noGrp="1" noRot="1" noChangeAspect="1" noChangeArrowheads="1" noTextEdit="1"/>
          </p:cNvSpPr>
          <p:nvPr>
            <p:ph type="sldImg" idx="2"/>
          </p:nvPr>
        </p:nvSpPr>
        <p:spPr bwMode="auto">
          <a:xfrm>
            <a:off x="935038" y="739775"/>
            <a:ext cx="4927600" cy="36957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06357" y="4681974"/>
            <a:ext cx="4984962" cy="443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3078" name="Rectangle 6"/>
          <p:cNvSpPr>
            <a:spLocks noGrp="1" noChangeArrowheads="1"/>
          </p:cNvSpPr>
          <p:nvPr>
            <p:ph type="ftr" sz="quarter" idx="4"/>
          </p:nvPr>
        </p:nvSpPr>
        <p:spPr bwMode="auto">
          <a:xfrm>
            <a:off x="0" y="9363949"/>
            <a:ext cx="2945659" cy="4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buFontTx/>
              <a:buNone/>
              <a:defRPr sz="1200">
                <a:latin typeface="Arial" pitchFamily="34" charset="0"/>
                <a:cs typeface="Arial" pitchFamily="34" charset="0"/>
              </a:defRPr>
            </a:lvl1pPr>
          </a:lstStyle>
          <a:p>
            <a:endParaRPr lang="de-DE"/>
          </a:p>
        </p:txBody>
      </p:sp>
      <p:sp>
        <p:nvSpPr>
          <p:cNvPr id="3079" name="Rectangle 7"/>
          <p:cNvSpPr>
            <a:spLocks noGrp="1" noChangeArrowheads="1"/>
          </p:cNvSpPr>
          <p:nvPr>
            <p:ph type="sldNum" sz="quarter" idx="5"/>
          </p:nvPr>
        </p:nvSpPr>
        <p:spPr bwMode="auto">
          <a:xfrm>
            <a:off x="3852016" y="9363949"/>
            <a:ext cx="2945659" cy="4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buFontTx/>
              <a:buNone/>
              <a:defRPr sz="1200">
                <a:latin typeface="Arial" pitchFamily="34" charset="0"/>
                <a:cs typeface="Arial" pitchFamily="34" charset="0"/>
              </a:defRPr>
            </a:lvl1pPr>
          </a:lstStyle>
          <a:p>
            <a:fld id="{604E1046-6DCB-4318-8475-7B0E0D6CDDD6}" type="slidenum">
              <a:rPr lang="de-DE" smtClean="0"/>
              <a:pPr/>
              <a:t>‹Nr.›</a:t>
            </a:fld>
            <a:endParaRPr lang="de-DE"/>
          </a:p>
        </p:txBody>
      </p:sp>
    </p:spTree>
    <p:extLst>
      <p:ext uri="{BB962C8B-B14F-4D97-AF65-F5344CB8AC3E}">
        <p14:creationId xmlns:p14="http://schemas.microsoft.com/office/powerpoint/2010/main" val="1419210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2</a:t>
            </a:fld>
            <a:endParaRPr lang="de-DE" dirty="0"/>
          </a:p>
        </p:txBody>
      </p:sp>
    </p:spTree>
    <p:extLst>
      <p:ext uri="{BB962C8B-B14F-4D97-AF65-F5344CB8AC3E}">
        <p14:creationId xmlns:p14="http://schemas.microsoft.com/office/powerpoint/2010/main" val="9170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3</a:t>
            </a:fld>
            <a:endParaRPr lang="de-DE"/>
          </a:p>
        </p:txBody>
      </p:sp>
    </p:spTree>
    <p:extLst>
      <p:ext uri="{BB962C8B-B14F-4D97-AF65-F5344CB8AC3E}">
        <p14:creationId xmlns:p14="http://schemas.microsoft.com/office/powerpoint/2010/main" val="728538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4</a:t>
            </a:fld>
            <a:endParaRPr lang="de-DE"/>
          </a:p>
        </p:txBody>
      </p:sp>
    </p:spTree>
    <p:extLst>
      <p:ext uri="{BB962C8B-B14F-4D97-AF65-F5344CB8AC3E}">
        <p14:creationId xmlns:p14="http://schemas.microsoft.com/office/powerpoint/2010/main" val="2376017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9</a:t>
            </a:fld>
            <a:endParaRPr lang="de-DE"/>
          </a:p>
        </p:txBody>
      </p:sp>
    </p:spTree>
    <p:extLst>
      <p:ext uri="{BB962C8B-B14F-4D97-AF65-F5344CB8AC3E}">
        <p14:creationId xmlns:p14="http://schemas.microsoft.com/office/powerpoint/2010/main" val="1759061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15</a:t>
            </a:fld>
            <a:endParaRPr lang="de-DE"/>
          </a:p>
        </p:txBody>
      </p:sp>
    </p:spTree>
    <p:extLst>
      <p:ext uri="{BB962C8B-B14F-4D97-AF65-F5344CB8AC3E}">
        <p14:creationId xmlns:p14="http://schemas.microsoft.com/office/powerpoint/2010/main" val="353432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Titel 1"/>
          <p:cNvSpPr>
            <a:spLocks noGrp="1"/>
          </p:cNvSpPr>
          <p:nvPr>
            <p:ph type="title"/>
          </p:nvPr>
        </p:nvSpPr>
        <p:spPr>
          <a:xfrm>
            <a:off x="246186" y="0"/>
            <a:ext cx="7530678" cy="683568"/>
          </a:xfrm>
        </p:spPr>
        <p:txBody>
          <a:body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pPr>
              <a:buFont typeface="Times" charset="0"/>
              <a:buNone/>
            </a:pPr>
            <a:fld id="{F062BE92-4E65-45AC-B5A1-5CF99883F747}" type="datetimeFigureOut">
              <a:rPr lang="de-DE" smtClean="0"/>
              <a:pPr>
                <a:buFont typeface="Times" charset="0"/>
                <a:buNone/>
              </a:pPr>
              <a:t>13.10.2015</a:t>
            </a:fld>
            <a:endParaRPr lang="de-DE" dirty="0"/>
          </a:p>
        </p:txBody>
      </p:sp>
      <p:sp>
        <p:nvSpPr>
          <p:cNvPr id="4" name="Fußzeilenplatzhalter 3"/>
          <p:cNvSpPr>
            <a:spLocks noGrp="1"/>
          </p:cNvSpPr>
          <p:nvPr>
            <p:ph type="ftr" sz="quarter" idx="11"/>
          </p:nvPr>
        </p:nvSpPr>
        <p:spPr>
          <a:xfrm>
            <a:off x="467544" y="6356349"/>
            <a:ext cx="6476056" cy="365125"/>
          </a:xfrm>
        </p:spPr>
        <p:txBody>
          <a:bodyPr/>
          <a:lstStyle/>
          <a:p>
            <a:r>
              <a:rPr lang="de-DE" smtClean="0"/>
              <a:t>IG Metall Vorstand – Frankfurt am Main</a:t>
            </a:r>
            <a:endParaRPr lang="de-DE" dirty="0"/>
          </a:p>
        </p:txBody>
      </p:sp>
      <p:sp>
        <p:nvSpPr>
          <p:cNvPr id="5" name="Foliennummernplatzhalter 4"/>
          <p:cNvSpPr>
            <a:spLocks noGrp="1"/>
          </p:cNvSpPr>
          <p:nvPr>
            <p:ph type="sldNum" sz="quarter" idx="12"/>
          </p:nvPr>
        </p:nvSpPr>
        <p:spPr/>
        <p:txBody>
          <a:bodyPr/>
          <a:lstStyle/>
          <a:p>
            <a:pPr>
              <a:buFont typeface="Times" charset="0"/>
              <a:buNone/>
            </a:pPr>
            <a:fld id="{5DCFDF23-2307-46B6-BE55-59A37D776CBC}" type="slidenum">
              <a:rPr lang="de-DE" smtClean="0"/>
              <a:pPr>
                <a:buFont typeface="Times" charset="0"/>
                <a:buNone/>
              </a:pPr>
              <a:t>‹Nr.›</a:t>
            </a:fld>
            <a:endParaRPr lang="de-DE" dirty="0"/>
          </a:p>
        </p:txBody>
      </p:sp>
    </p:spTree>
    <p:extLst>
      <p:ext uri="{BB962C8B-B14F-4D97-AF65-F5344CB8AC3E}">
        <p14:creationId xmlns:p14="http://schemas.microsoft.com/office/powerpoint/2010/main" val="1233928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ckblatt 1">
    <p:spTree>
      <p:nvGrpSpPr>
        <p:cNvPr id="1" name=""/>
        <p:cNvGrpSpPr/>
        <p:nvPr/>
      </p:nvGrpSpPr>
      <p:grpSpPr>
        <a:xfrm>
          <a:off x="0" y="0"/>
          <a:ext cx="0" cy="0"/>
          <a:chOff x="0" y="0"/>
          <a:chExt cx="0" cy="0"/>
        </a:xfrm>
      </p:grpSpPr>
      <p:sp>
        <p:nvSpPr>
          <p:cNvPr id="15" name="Bildplatzhalter 11"/>
          <p:cNvSpPr>
            <a:spLocks noGrp="1"/>
          </p:cNvSpPr>
          <p:nvPr>
            <p:ph type="pic" sz="quarter" idx="15"/>
          </p:nvPr>
        </p:nvSpPr>
        <p:spPr>
          <a:xfrm>
            <a:off x="4643312" y="3551915"/>
            <a:ext cx="4249863" cy="2663825"/>
          </a:xfrm>
          <a:prstGeom prst="rect">
            <a:avLst/>
          </a:prstGeom>
        </p:spPr>
        <p:txBody>
          <a:bodyPr/>
          <a:lstStyle/>
          <a:p>
            <a:endParaRPr lang="de-DE"/>
          </a:p>
        </p:txBody>
      </p:sp>
      <p:sp>
        <p:nvSpPr>
          <p:cNvPr id="13" name="Bildplatzhalter 11"/>
          <p:cNvSpPr>
            <a:spLocks noGrp="1"/>
          </p:cNvSpPr>
          <p:nvPr>
            <p:ph type="pic" sz="quarter" idx="14"/>
          </p:nvPr>
        </p:nvSpPr>
        <p:spPr>
          <a:xfrm>
            <a:off x="466847" y="3551915"/>
            <a:ext cx="4175074" cy="2663825"/>
          </a:xfrm>
          <a:prstGeom prst="rect">
            <a:avLst/>
          </a:prstGeom>
        </p:spPr>
        <p:txBody>
          <a:bodyPr/>
          <a:lstStyle/>
          <a:p>
            <a:endParaRPr lang="de-DE"/>
          </a:p>
        </p:txBody>
      </p:sp>
      <p:sp>
        <p:nvSpPr>
          <p:cNvPr id="12" name="Bildplatzhalter 11"/>
          <p:cNvSpPr>
            <a:spLocks noGrp="1"/>
          </p:cNvSpPr>
          <p:nvPr>
            <p:ph type="pic" sz="quarter" idx="13"/>
          </p:nvPr>
        </p:nvSpPr>
        <p:spPr>
          <a:xfrm>
            <a:off x="4642616" y="981075"/>
            <a:ext cx="4249864" cy="2570840"/>
          </a:xfrm>
          <a:prstGeom prst="rect">
            <a:avLst/>
          </a:prstGeom>
        </p:spPr>
        <p:txBody>
          <a:bodyPr/>
          <a:lstStyle/>
          <a:p>
            <a:endParaRPr lang="de-DE" dirty="0"/>
          </a:p>
        </p:txBody>
      </p:sp>
      <p:sp>
        <p:nvSpPr>
          <p:cNvPr id="16" name="Bildplatzhalter 11"/>
          <p:cNvSpPr>
            <a:spLocks noGrp="1"/>
          </p:cNvSpPr>
          <p:nvPr>
            <p:ph type="pic" sz="quarter" idx="16"/>
          </p:nvPr>
        </p:nvSpPr>
        <p:spPr>
          <a:xfrm>
            <a:off x="467543" y="981076"/>
            <a:ext cx="4174378" cy="2570840"/>
          </a:xfrm>
          <a:prstGeom prst="rect">
            <a:avLst/>
          </a:prstGeom>
        </p:spPr>
        <p:txBody>
          <a:bodyPr/>
          <a:lstStyle/>
          <a:p>
            <a:endParaRPr lang="de-DE"/>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20" name="Textplatzhalter 17"/>
          <p:cNvSpPr>
            <a:spLocks noGrp="1"/>
          </p:cNvSpPr>
          <p:nvPr>
            <p:ph type="body" sz="quarter" idx="17"/>
          </p:nvPr>
        </p:nvSpPr>
        <p:spPr>
          <a:xfrm>
            <a:off x="3633611" y="4053182"/>
            <a:ext cx="5258869" cy="1800920"/>
          </a:xfrm>
          <a:prstGeom prst="rect">
            <a:avLst/>
          </a:prstGeom>
          <a:solidFill>
            <a:schemeClr val="accent1">
              <a:alpha val="85000"/>
            </a:schemeClr>
          </a:solidFill>
        </p:spPr>
        <p:txBody>
          <a:bodyPr lIns="252000" rIns="612000" anchor="ctr" anchorCtr="0"/>
          <a:lstStyle>
            <a:lvl1pPr marL="0" indent="0" algn="ctr">
              <a:buNone/>
              <a:defRPr sz="3000" baseline="0">
                <a:solidFill>
                  <a:schemeClr val="bg1"/>
                </a:solidFill>
              </a:defRPr>
            </a:lvl1pPr>
          </a:lstStyle>
          <a:p>
            <a:pPr lvl="0"/>
            <a:endParaRPr lang="de-DE" dirty="0"/>
          </a:p>
        </p:txBody>
      </p:sp>
      <p:sp>
        <p:nvSpPr>
          <p:cNvPr id="21" name="Datumsplatzhalter 20"/>
          <p:cNvSpPr>
            <a:spLocks noGrp="1"/>
          </p:cNvSpPr>
          <p:nvPr>
            <p:ph type="dt" sz="half" idx="18"/>
          </p:nvPr>
        </p:nvSpPr>
        <p:spPr/>
        <p:txBody>
          <a:bodyPr/>
          <a:lstStyle/>
          <a:p>
            <a:pPr>
              <a:buFont typeface="Times" charset="0"/>
              <a:buNone/>
            </a:pPr>
            <a:fld id="{F062BE92-4E65-45AC-B5A1-5CF99883F747}" type="datetimeFigureOut">
              <a:rPr lang="de-DE" smtClean="0"/>
              <a:pPr>
                <a:buFont typeface="Times" charset="0"/>
                <a:buNone/>
              </a:pPr>
              <a:t>13.10.2015</a:t>
            </a:fld>
            <a:endParaRPr lang="de-DE" dirty="0"/>
          </a:p>
        </p:txBody>
      </p:sp>
      <p:sp>
        <p:nvSpPr>
          <p:cNvPr id="22" name="Fußzeilenplatzhalter 21"/>
          <p:cNvSpPr>
            <a:spLocks noGrp="1"/>
          </p:cNvSpPr>
          <p:nvPr>
            <p:ph type="ftr" sz="quarter" idx="19"/>
          </p:nvPr>
        </p:nvSpPr>
        <p:spPr/>
        <p:txBody>
          <a:bodyPr/>
          <a:lstStyle/>
          <a:p>
            <a:r>
              <a:rPr lang="de-DE" smtClean="0"/>
              <a:t>IG Metall Vorstand – Frankfurt am Main</a:t>
            </a:r>
            <a:endParaRPr lang="de-DE" dirty="0"/>
          </a:p>
        </p:txBody>
      </p:sp>
      <p:sp>
        <p:nvSpPr>
          <p:cNvPr id="23" name="Foliennummernplatzhalter 22"/>
          <p:cNvSpPr>
            <a:spLocks noGrp="1"/>
          </p:cNvSpPr>
          <p:nvPr>
            <p:ph type="sldNum" sz="quarter" idx="20"/>
          </p:nvPr>
        </p:nvSpPr>
        <p:spPr/>
        <p:txBody>
          <a:bodyPr/>
          <a:lstStyle/>
          <a:p>
            <a:pPr>
              <a:buFont typeface="Times" charset="0"/>
              <a:buNone/>
            </a:pPr>
            <a:fld id="{5DCFDF23-2307-46B6-BE55-59A37D776CBC}" type="slidenum">
              <a:rPr lang="de-DE" smtClean="0"/>
              <a:pPr>
                <a:buFont typeface="Times" charset="0"/>
                <a:buNone/>
              </a:pPr>
              <a:t>‹Nr.›</a:t>
            </a:fld>
            <a:endParaRPr lang="de-DE" dirty="0"/>
          </a:p>
        </p:txBody>
      </p:sp>
    </p:spTree>
    <p:extLst>
      <p:ext uri="{BB962C8B-B14F-4D97-AF65-F5344CB8AC3E}">
        <p14:creationId xmlns:p14="http://schemas.microsoft.com/office/powerpoint/2010/main" val="2709625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ckblatt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pPr>
              <a:buFont typeface="Times" charset="0"/>
              <a:buNone/>
            </a:pPr>
            <a:fld id="{F062BE92-4E65-45AC-B5A1-5CF99883F747}" type="datetimeFigureOut">
              <a:rPr lang="de-DE" smtClean="0"/>
              <a:pPr>
                <a:buFont typeface="Times" charset="0"/>
                <a:buNone/>
              </a:pPr>
              <a:t>13.10.2015</a:t>
            </a:fld>
            <a:endParaRPr lang="de-DE" dirty="0"/>
          </a:p>
        </p:txBody>
      </p:sp>
      <p:sp>
        <p:nvSpPr>
          <p:cNvPr id="4" name="Fußzeilenplatzhalter 3"/>
          <p:cNvSpPr>
            <a:spLocks noGrp="1"/>
          </p:cNvSpPr>
          <p:nvPr>
            <p:ph type="ftr" sz="quarter" idx="11"/>
          </p:nvPr>
        </p:nvSpPr>
        <p:spPr/>
        <p:txBody>
          <a:bodyPr/>
          <a:lstStyle/>
          <a:p>
            <a:r>
              <a:rPr lang="de-DE" dirty="0" smtClean="0"/>
              <a:t>Christian Brunkhorst, IG Metall </a:t>
            </a:r>
            <a:endParaRPr lang="de-DE" dirty="0"/>
          </a:p>
        </p:txBody>
      </p:sp>
      <p:sp>
        <p:nvSpPr>
          <p:cNvPr id="5" name="Foliennummernplatzhalter 4"/>
          <p:cNvSpPr>
            <a:spLocks noGrp="1"/>
          </p:cNvSpPr>
          <p:nvPr>
            <p:ph type="sldNum" sz="quarter" idx="12"/>
          </p:nvPr>
        </p:nvSpPr>
        <p:spPr/>
        <p:txBody>
          <a:bodyPr/>
          <a:lstStyle/>
          <a:p>
            <a:pPr>
              <a:buFont typeface="Times" charset="0"/>
              <a:buNone/>
            </a:pPr>
            <a:fld id="{5DCFDF23-2307-46B6-BE55-59A37D776CBC}" type="slidenum">
              <a:rPr lang="de-DE" smtClean="0"/>
              <a:pPr>
                <a:buFont typeface="Times" charset="0"/>
                <a:buNone/>
              </a:pPr>
              <a:t>‹Nr.›</a:t>
            </a:fld>
            <a:endParaRPr lang="de-DE" dirty="0"/>
          </a:p>
        </p:txBody>
      </p:sp>
      <p:sp>
        <p:nvSpPr>
          <p:cNvPr id="7" name="Bildplatzhalter 6"/>
          <p:cNvSpPr>
            <a:spLocks noGrp="1"/>
          </p:cNvSpPr>
          <p:nvPr>
            <p:ph type="pic" sz="quarter" idx="13"/>
          </p:nvPr>
        </p:nvSpPr>
        <p:spPr>
          <a:xfrm>
            <a:off x="467544" y="980728"/>
            <a:ext cx="8424936" cy="5256584"/>
          </a:xfrm>
          <a:prstGeom prst="rect">
            <a:avLst/>
          </a:prstGeom>
        </p:spPr>
        <p:txBody>
          <a:bodyPr/>
          <a:lstStyle/>
          <a:p>
            <a:endParaRPr lang="de-DE"/>
          </a:p>
        </p:txBody>
      </p:sp>
      <p:sp>
        <p:nvSpPr>
          <p:cNvPr id="11" name="Textplatzhalter 17"/>
          <p:cNvSpPr>
            <a:spLocks noGrp="1"/>
          </p:cNvSpPr>
          <p:nvPr>
            <p:ph type="body" sz="quarter" idx="17"/>
          </p:nvPr>
        </p:nvSpPr>
        <p:spPr>
          <a:xfrm>
            <a:off x="3636662" y="4221088"/>
            <a:ext cx="5255818" cy="1800920"/>
          </a:xfrm>
          <a:prstGeom prst="rect">
            <a:avLst/>
          </a:prstGeom>
          <a:solidFill>
            <a:schemeClr val="accent1">
              <a:alpha val="85000"/>
            </a:schemeClr>
          </a:solidFill>
        </p:spPr>
        <p:txBody>
          <a:bodyPr lIns="252000" rIns="612000" anchor="ctr" anchorCtr="0"/>
          <a:lstStyle>
            <a:lvl1pPr marL="0" indent="0" algn="ctr">
              <a:buNone/>
              <a:defRPr sz="3000" baseline="0">
                <a:solidFill>
                  <a:schemeClr val="bg1"/>
                </a:solidFill>
              </a:defRPr>
            </a:lvl1pPr>
          </a:lstStyle>
          <a:p>
            <a:pPr lvl="0"/>
            <a:endParaRPr lang="de-DE" dirty="0"/>
          </a:p>
        </p:txBody>
      </p:sp>
    </p:spTree>
    <p:extLst>
      <p:ext uri="{BB962C8B-B14F-4D97-AF65-F5344CB8AC3E}">
        <p14:creationId xmlns:p14="http://schemas.microsoft.com/office/powerpoint/2010/main" val="133524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pPr>
              <a:buFont typeface="Times" charset="0"/>
              <a:buNone/>
            </a:pPr>
            <a:fld id="{F062BE92-4E65-45AC-B5A1-5CF99883F747}" type="datetimeFigureOut">
              <a:rPr lang="de-DE" smtClean="0"/>
              <a:pPr>
                <a:buFont typeface="Times" charset="0"/>
                <a:buNone/>
              </a:pPr>
              <a:t>13.10.2015</a:t>
            </a:fld>
            <a:endParaRPr lang="de-DE" dirty="0"/>
          </a:p>
        </p:txBody>
      </p:sp>
      <p:sp>
        <p:nvSpPr>
          <p:cNvPr id="4" name="Fußzeilenplatzhalter 3"/>
          <p:cNvSpPr>
            <a:spLocks noGrp="1"/>
          </p:cNvSpPr>
          <p:nvPr>
            <p:ph type="ftr" sz="quarter" idx="11"/>
          </p:nvPr>
        </p:nvSpPr>
        <p:spPr/>
        <p:txBody>
          <a:bodyPr/>
          <a:lstStyle/>
          <a:p>
            <a:r>
              <a:rPr lang="de-DE" dirty="0" smtClean="0"/>
              <a:t>Christian Brunkhorst, IG Metall </a:t>
            </a:r>
            <a:endParaRPr lang="de-DE" dirty="0"/>
          </a:p>
        </p:txBody>
      </p:sp>
      <p:sp>
        <p:nvSpPr>
          <p:cNvPr id="5" name="Foliennummernplatzhalter 4"/>
          <p:cNvSpPr>
            <a:spLocks noGrp="1"/>
          </p:cNvSpPr>
          <p:nvPr>
            <p:ph type="sldNum" sz="quarter" idx="12"/>
          </p:nvPr>
        </p:nvSpPr>
        <p:spPr/>
        <p:txBody>
          <a:bodyPr/>
          <a:lstStyle/>
          <a:p>
            <a:pPr>
              <a:buFont typeface="Times" charset="0"/>
              <a:buNone/>
            </a:pPr>
            <a:fld id="{5DCFDF23-2307-46B6-BE55-59A37D776CBC}" type="slidenum">
              <a:rPr lang="de-DE" smtClean="0"/>
              <a:pPr>
                <a:buFont typeface="Times" charset="0"/>
                <a:buNone/>
              </a:pPr>
              <a:t>‹Nr.›</a:t>
            </a:fld>
            <a:endParaRPr lang="de-DE" dirty="0"/>
          </a:p>
        </p:txBody>
      </p:sp>
    </p:spTree>
    <p:extLst>
      <p:ext uri="{BB962C8B-B14F-4D97-AF65-F5344CB8AC3E}">
        <p14:creationId xmlns:p14="http://schemas.microsoft.com/office/powerpoint/2010/main" val="111071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a:buFont typeface="Times" charset="0"/>
              <a:buNone/>
            </a:pPr>
            <a:fld id="{F062BE92-4E65-45AC-B5A1-5CF99883F747}" type="datetimeFigureOut">
              <a:rPr lang="de-DE" smtClean="0"/>
              <a:pPr>
                <a:buFont typeface="Times" charset="0"/>
                <a:buNone/>
              </a:pPr>
              <a:t>13.10.2015</a:t>
            </a:fld>
            <a:endParaRPr lang="de-DE" dirty="0"/>
          </a:p>
        </p:txBody>
      </p:sp>
      <p:sp>
        <p:nvSpPr>
          <p:cNvPr id="4" name="Fußzeilenplatzhalter 3"/>
          <p:cNvSpPr>
            <a:spLocks noGrp="1"/>
          </p:cNvSpPr>
          <p:nvPr>
            <p:ph type="ftr" sz="quarter" idx="11"/>
          </p:nvPr>
        </p:nvSpPr>
        <p:spPr/>
        <p:txBody>
          <a:bodyPr/>
          <a:lstStyle/>
          <a:p>
            <a:r>
              <a:rPr lang="de-DE" dirty="0" smtClean="0"/>
              <a:t>Christian Brunkhorst, IG Metall </a:t>
            </a:r>
            <a:endParaRPr lang="de-DE" dirty="0"/>
          </a:p>
        </p:txBody>
      </p:sp>
      <p:sp>
        <p:nvSpPr>
          <p:cNvPr id="5" name="Foliennummernplatzhalter 4"/>
          <p:cNvSpPr>
            <a:spLocks noGrp="1"/>
          </p:cNvSpPr>
          <p:nvPr>
            <p:ph type="sldNum" sz="quarter" idx="12"/>
          </p:nvPr>
        </p:nvSpPr>
        <p:spPr/>
        <p:txBody>
          <a:bodyPr/>
          <a:lstStyle/>
          <a:p>
            <a:pPr>
              <a:buFont typeface="Times" charset="0"/>
              <a:buNone/>
            </a:pPr>
            <a:fld id="{5DCFDF23-2307-46B6-BE55-59A37D776CBC}" type="slidenum">
              <a:rPr lang="de-DE" smtClean="0"/>
              <a:pPr>
                <a:buFont typeface="Times" charset="0"/>
                <a:buNone/>
              </a:pPr>
              <a:t>‹Nr.›</a:t>
            </a:fld>
            <a:endParaRPr lang="de-DE" dirty="0"/>
          </a:p>
        </p:txBody>
      </p:sp>
      <p:sp>
        <p:nvSpPr>
          <p:cNvPr id="9" name="Bildplatzhalter 8"/>
          <p:cNvSpPr>
            <a:spLocks noGrp="1"/>
          </p:cNvSpPr>
          <p:nvPr>
            <p:ph type="pic" sz="quarter" idx="14"/>
          </p:nvPr>
        </p:nvSpPr>
        <p:spPr>
          <a:xfrm>
            <a:off x="539552" y="1066210"/>
            <a:ext cx="3600400" cy="3442910"/>
          </a:xfrm>
          <a:prstGeom prst="rect">
            <a:avLst/>
          </a:prstGeom>
        </p:spPr>
        <p:txBody>
          <a:bodyPr>
            <a:normAutofit/>
          </a:bodyPr>
          <a:lstStyle/>
          <a:p>
            <a:endParaRPr lang="de-DE" dirty="0"/>
          </a:p>
        </p:txBody>
      </p:sp>
      <p:sp>
        <p:nvSpPr>
          <p:cNvPr id="11" name="Bildplatzhalter 10"/>
          <p:cNvSpPr>
            <a:spLocks noGrp="1"/>
          </p:cNvSpPr>
          <p:nvPr>
            <p:ph type="pic" sz="quarter" idx="15"/>
          </p:nvPr>
        </p:nvSpPr>
        <p:spPr>
          <a:xfrm>
            <a:off x="4211960" y="1066849"/>
            <a:ext cx="3564903" cy="3442271"/>
          </a:xfrm>
          <a:prstGeom prst="rect">
            <a:avLst/>
          </a:prstGeom>
        </p:spPr>
        <p:txBody>
          <a:bodyPr>
            <a:normAutofit/>
          </a:bodyPr>
          <a:lstStyle/>
          <a:p>
            <a:endParaRPr lang="de-DE"/>
          </a:p>
        </p:txBody>
      </p:sp>
      <p:sp>
        <p:nvSpPr>
          <p:cNvPr id="13" name="Textplatzhalter 12"/>
          <p:cNvSpPr>
            <a:spLocks noGrp="1"/>
          </p:cNvSpPr>
          <p:nvPr>
            <p:ph type="body" sz="quarter" idx="16"/>
          </p:nvPr>
        </p:nvSpPr>
        <p:spPr>
          <a:xfrm>
            <a:off x="539552" y="4581129"/>
            <a:ext cx="7237610" cy="1584722"/>
          </a:xfrm>
          <a:prstGeom prst="rect">
            <a:avLst/>
          </a:prstGeom>
          <a:solidFill>
            <a:srgbClr val="FE0000">
              <a:alpha val="85000"/>
            </a:srgbClr>
          </a:solidFill>
        </p:spPr>
        <p:txBody>
          <a:bodyPr lIns="306000"/>
          <a:lstStyle>
            <a:lvl1pPr marL="0" indent="0">
              <a:buNone/>
              <a:defRPr sz="1800">
                <a:latin typeface="+mn-lt"/>
              </a:defRPr>
            </a:lvl1pPr>
          </a:lstStyle>
          <a:p>
            <a:pPr lvl="0"/>
            <a:endParaRPr lang="de-DE" dirty="0"/>
          </a:p>
        </p:txBody>
      </p:sp>
    </p:spTree>
    <p:extLst>
      <p:ext uri="{BB962C8B-B14F-4D97-AF65-F5344CB8AC3E}">
        <p14:creationId xmlns:p14="http://schemas.microsoft.com/office/powerpoint/2010/main" val="4237673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10" name="Bildplatzhalter 7"/>
          <p:cNvSpPr>
            <a:spLocks noGrp="1"/>
          </p:cNvSpPr>
          <p:nvPr>
            <p:ph type="pic" sz="quarter" idx="16"/>
          </p:nvPr>
        </p:nvSpPr>
        <p:spPr>
          <a:xfrm>
            <a:off x="5256781" y="2204864"/>
            <a:ext cx="2520082" cy="2304256"/>
          </a:xfrm>
          <a:prstGeom prst="rect">
            <a:avLst/>
          </a:prstGeom>
        </p:spPr>
        <p:txBody>
          <a:bodyPr/>
          <a:lstStyle/>
          <a:p>
            <a:endParaRPr lang="de-DE"/>
          </a:p>
        </p:txBody>
      </p:sp>
      <p:sp>
        <p:nvSpPr>
          <p:cNvPr id="9" name="Bildplatzhalter 7"/>
          <p:cNvSpPr>
            <a:spLocks noGrp="1"/>
          </p:cNvSpPr>
          <p:nvPr>
            <p:ph type="pic" sz="quarter" idx="15"/>
          </p:nvPr>
        </p:nvSpPr>
        <p:spPr>
          <a:xfrm>
            <a:off x="2898266" y="1664804"/>
            <a:ext cx="2520082" cy="2304256"/>
          </a:xfrm>
          <a:prstGeom prst="rect">
            <a:avLst/>
          </a:prstGeom>
        </p:spPr>
        <p:txBody>
          <a:bodyPr/>
          <a:lstStyle/>
          <a:p>
            <a:endParaRPr lang="de-DE"/>
          </a:p>
        </p:txBody>
      </p:sp>
      <p:sp>
        <p:nvSpPr>
          <p:cNvPr id="8" name="Bildplatzhalter 7"/>
          <p:cNvSpPr>
            <a:spLocks noGrp="1"/>
          </p:cNvSpPr>
          <p:nvPr>
            <p:ph type="pic" sz="quarter" idx="14"/>
          </p:nvPr>
        </p:nvSpPr>
        <p:spPr>
          <a:xfrm>
            <a:off x="539750" y="1052736"/>
            <a:ext cx="2520082" cy="2304256"/>
          </a:xfrm>
          <a:prstGeom prst="rect">
            <a:avLst/>
          </a:prstGeom>
        </p:spPr>
        <p:txBody>
          <a:bodyPr/>
          <a:lstStyle/>
          <a:p>
            <a:endParaRPr lang="de-DE"/>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a:buFont typeface="Times" charset="0"/>
              <a:buNone/>
            </a:pPr>
            <a:fld id="{F062BE92-4E65-45AC-B5A1-5CF99883F747}" type="datetimeFigureOut">
              <a:rPr lang="de-DE" smtClean="0"/>
              <a:pPr>
                <a:buFont typeface="Times" charset="0"/>
                <a:buNone/>
              </a:pPr>
              <a:t>13.10.2015</a:t>
            </a:fld>
            <a:endParaRPr lang="de-DE" dirty="0"/>
          </a:p>
        </p:txBody>
      </p:sp>
      <p:sp>
        <p:nvSpPr>
          <p:cNvPr id="4" name="Fußzeilenplatzhalter 3"/>
          <p:cNvSpPr>
            <a:spLocks noGrp="1"/>
          </p:cNvSpPr>
          <p:nvPr>
            <p:ph type="ftr" sz="quarter" idx="11"/>
          </p:nvPr>
        </p:nvSpPr>
        <p:spPr/>
        <p:txBody>
          <a:bodyPr/>
          <a:lstStyle/>
          <a:p>
            <a:r>
              <a:rPr lang="de-DE" smtClean="0"/>
              <a:t>IG Metall Vorstand – Frankfurt am Main</a:t>
            </a:r>
            <a:endParaRPr lang="de-DE" dirty="0"/>
          </a:p>
        </p:txBody>
      </p:sp>
      <p:sp>
        <p:nvSpPr>
          <p:cNvPr id="5" name="Foliennummernplatzhalter 4"/>
          <p:cNvSpPr>
            <a:spLocks noGrp="1"/>
          </p:cNvSpPr>
          <p:nvPr>
            <p:ph type="sldNum" sz="quarter" idx="12"/>
          </p:nvPr>
        </p:nvSpPr>
        <p:spPr/>
        <p:txBody>
          <a:bodyPr/>
          <a:lstStyle/>
          <a:p>
            <a:pPr>
              <a:buFont typeface="Times" charset="0"/>
              <a:buNone/>
            </a:pPr>
            <a:fld id="{5DCFDF23-2307-46B6-BE55-59A37D776CBC}" type="slidenum">
              <a:rPr lang="de-DE" smtClean="0"/>
              <a:pPr>
                <a:buFont typeface="Times" charset="0"/>
                <a:buNone/>
              </a:pPr>
              <a:t>‹Nr.›</a:t>
            </a:fld>
            <a:endParaRPr lang="de-DE" dirty="0"/>
          </a:p>
        </p:txBody>
      </p:sp>
      <p:sp>
        <p:nvSpPr>
          <p:cNvPr id="13" name="Textplatzhalter 12"/>
          <p:cNvSpPr>
            <a:spLocks noGrp="1"/>
          </p:cNvSpPr>
          <p:nvPr>
            <p:ph type="body" sz="quarter" idx="17"/>
          </p:nvPr>
        </p:nvSpPr>
        <p:spPr>
          <a:xfrm>
            <a:off x="539750" y="4581129"/>
            <a:ext cx="7237412" cy="1584722"/>
          </a:xfrm>
          <a:prstGeom prst="rect">
            <a:avLst/>
          </a:prstGeom>
          <a:solidFill>
            <a:srgbClr val="FE0000">
              <a:alpha val="85000"/>
            </a:srgbClr>
          </a:solidFill>
        </p:spPr>
        <p:txBody>
          <a:bodyPr lIns="306000"/>
          <a:lstStyle>
            <a:lvl1pPr marL="0" indent="0">
              <a:buNone/>
              <a:defRPr sz="1800">
                <a:latin typeface="+mn-lt"/>
              </a:defRPr>
            </a:lvl1pPr>
          </a:lstStyle>
          <a:p>
            <a:pPr lvl="0"/>
            <a:endParaRPr lang="de-DE" dirty="0"/>
          </a:p>
        </p:txBody>
      </p:sp>
    </p:spTree>
    <p:extLst>
      <p:ext uri="{BB962C8B-B14F-4D97-AF65-F5344CB8AC3E}">
        <p14:creationId xmlns:p14="http://schemas.microsoft.com/office/powerpoint/2010/main" val="1701693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a:buFont typeface="Times" charset="0"/>
              <a:buNone/>
            </a:pPr>
            <a:fld id="{F062BE92-4E65-45AC-B5A1-5CF99883F747}" type="datetimeFigureOut">
              <a:rPr lang="de-DE" smtClean="0"/>
              <a:pPr>
                <a:buFont typeface="Times" charset="0"/>
                <a:buNone/>
              </a:pPr>
              <a:t>13.10.2015</a:t>
            </a:fld>
            <a:endParaRPr lang="de-DE" dirty="0"/>
          </a:p>
        </p:txBody>
      </p:sp>
      <p:sp>
        <p:nvSpPr>
          <p:cNvPr id="4" name="Fußzeilenplatzhalter 3"/>
          <p:cNvSpPr>
            <a:spLocks noGrp="1"/>
          </p:cNvSpPr>
          <p:nvPr>
            <p:ph type="ftr" sz="quarter" idx="11"/>
          </p:nvPr>
        </p:nvSpPr>
        <p:spPr/>
        <p:txBody>
          <a:bodyPr/>
          <a:lstStyle/>
          <a:p>
            <a:r>
              <a:rPr lang="de-DE" smtClean="0"/>
              <a:t>IG Metall Vorstand – Frankfurt am Main</a:t>
            </a:r>
            <a:endParaRPr lang="de-DE" dirty="0"/>
          </a:p>
        </p:txBody>
      </p:sp>
      <p:sp>
        <p:nvSpPr>
          <p:cNvPr id="5" name="Foliennummernplatzhalter 4"/>
          <p:cNvSpPr>
            <a:spLocks noGrp="1"/>
          </p:cNvSpPr>
          <p:nvPr>
            <p:ph type="sldNum" sz="quarter" idx="12"/>
          </p:nvPr>
        </p:nvSpPr>
        <p:spPr/>
        <p:txBody>
          <a:bodyPr/>
          <a:lstStyle/>
          <a:p>
            <a:pPr>
              <a:buFont typeface="Times" charset="0"/>
              <a:buNone/>
            </a:pPr>
            <a:fld id="{5DCFDF23-2307-46B6-BE55-59A37D776CBC}" type="slidenum">
              <a:rPr lang="de-DE" smtClean="0"/>
              <a:pPr>
                <a:buFont typeface="Times" charset="0"/>
                <a:buNone/>
              </a:pPr>
              <a:t>‹Nr.›</a:t>
            </a:fld>
            <a:endParaRPr lang="de-DE" dirty="0"/>
          </a:p>
        </p:txBody>
      </p:sp>
      <p:sp>
        <p:nvSpPr>
          <p:cNvPr id="7" name="Bildplatzhalter 6"/>
          <p:cNvSpPr>
            <a:spLocks noGrp="1"/>
          </p:cNvSpPr>
          <p:nvPr>
            <p:ph type="pic" sz="quarter" idx="13"/>
          </p:nvPr>
        </p:nvSpPr>
        <p:spPr>
          <a:xfrm>
            <a:off x="539551" y="1052736"/>
            <a:ext cx="7237311" cy="5113114"/>
          </a:xfrm>
          <a:prstGeom prst="rect">
            <a:avLst/>
          </a:prstGeom>
        </p:spPr>
        <p:txBody>
          <a:bodyPr/>
          <a:lstStyle/>
          <a:p>
            <a:endParaRPr lang="de-DE"/>
          </a:p>
        </p:txBody>
      </p:sp>
    </p:spTree>
    <p:extLst>
      <p:ext uri="{BB962C8B-B14F-4D97-AF65-F5344CB8AC3E}">
        <p14:creationId xmlns:p14="http://schemas.microsoft.com/office/powerpoint/2010/main" val="326674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a:buFont typeface="Times" charset="0"/>
              <a:buNone/>
            </a:pPr>
            <a:fld id="{F062BE92-4E65-45AC-B5A1-5CF99883F747}" type="datetimeFigureOut">
              <a:rPr lang="de-DE" smtClean="0"/>
              <a:pPr>
                <a:buFont typeface="Times" charset="0"/>
                <a:buNone/>
              </a:pPr>
              <a:t>13.10.2015</a:t>
            </a:fld>
            <a:endParaRPr lang="de-DE" dirty="0"/>
          </a:p>
        </p:txBody>
      </p:sp>
      <p:sp>
        <p:nvSpPr>
          <p:cNvPr id="4" name="Fußzeilenplatzhalter 3"/>
          <p:cNvSpPr>
            <a:spLocks noGrp="1"/>
          </p:cNvSpPr>
          <p:nvPr>
            <p:ph type="ftr" sz="quarter" idx="11"/>
          </p:nvPr>
        </p:nvSpPr>
        <p:spPr/>
        <p:txBody>
          <a:bodyPr/>
          <a:lstStyle/>
          <a:p>
            <a:r>
              <a:rPr lang="de-DE" smtClean="0"/>
              <a:t>IG Metall Vorstand – Frankfurt am Main</a:t>
            </a:r>
            <a:endParaRPr lang="de-DE" dirty="0"/>
          </a:p>
        </p:txBody>
      </p:sp>
      <p:sp>
        <p:nvSpPr>
          <p:cNvPr id="5" name="Foliennummernplatzhalter 4"/>
          <p:cNvSpPr>
            <a:spLocks noGrp="1"/>
          </p:cNvSpPr>
          <p:nvPr>
            <p:ph type="sldNum" sz="quarter" idx="12"/>
          </p:nvPr>
        </p:nvSpPr>
        <p:spPr/>
        <p:txBody>
          <a:bodyPr/>
          <a:lstStyle/>
          <a:p>
            <a:pPr>
              <a:buFont typeface="Times" charset="0"/>
              <a:buNone/>
            </a:pPr>
            <a:fld id="{5DCFDF23-2307-46B6-BE55-59A37D776CBC}" type="slidenum">
              <a:rPr lang="de-DE" smtClean="0"/>
              <a:pPr>
                <a:buFont typeface="Times" charset="0"/>
                <a:buNone/>
              </a:pPr>
              <a:t>‹Nr.›</a:t>
            </a:fld>
            <a:endParaRPr lang="de-DE" dirty="0"/>
          </a:p>
        </p:txBody>
      </p:sp>
      <p:sp>
        <p:nvSpPr>
          <p:cNvPr id="8" name="Bildplatzhalter 7"/>
          <p:cNvSpPr>
            <a:spLocks noGrp="1"/>
          </p:cNvSpPr>
          <p:nvPr>
            <p:ph type="pic" sz="quarter" idx="14"/>
          </p:nvPr>
        </p:nvSpPr>
        <p:spPr>
          <a:xfrm>
            <a:off x="539750" y="1052513"/>
            <a:ext cx="4752975" cy="3455987"/>
          </a:xfrm>
          <a:prstGeom prst="rect">
            <a:avLst/>
          </a:prstGeom>
        </p:spPr>
        <p:txBody>
          <a:bodyPr/>
          <a:lstStyle/>
          <a:p>
            <a:endParaRPr lang="de-DE" dirty="0"/>
          </a:p>
        </p:txBody>
      </p:sp>
      <p:sp>
        <p:nvSpPr>
          <p:cNvPr id="10" name="Textplatzhalter 9"/>
          <p:cNvSpPr>
            <a:spLocks noGrp="1"/>
          </p:cNvSpPr>
          <p:nvPr>
            <p:ph type="body" sz="quarter" idx="15"/>
          </p:nvPr>
        </p:nvSpPr>
        <p:spPr>
          <a:xfrm>
            <a:off x="5364162" y="1052513"/>
            <a:ext cx="2412701" cy="3455987"/>
          </a:xfrm>
          <a:prstGeom prst="rect">
            <a:avLst/>
          </a:prstGeom>
        </p:spPr>
        <p:txBody>
          <a:bodyPr/>
          <a:lstStyle>
            <a:lvl1pPr marL="0" indent="0">
              <a:buNone/>
              <a:defRPr sz="1800"/>
            </a:lvl1pPr>
          </a:lstStyle>
          <a:p>
            <a:pPr lvl="0"/>
            <a:endParaRPr lang="de-DE" dirty="0"/>
          </a:p>
        </p:txBody>
      </p:sp>
      <p:sp>
        <p:nvSpPr>
          <p:cNvPr id="13" name="Textplatzhalter 12"/>
          <p:cNvSpPr>
            <a:spLocks noGrp="1"/>
          </p:cNvSpPr>
          <p:nvPr>
            <p:ph type="body" sz="quarter" idx="16"/>
          </p:nvPr>
        </p:nvSpPr>
        <p:spPr>
          <a:xfrm>
            <a:off x="539750" y="4581129"/>
            <a:ext cx="7237412" cy="1584722"/>
          </a:xfrm>
          <a:prstGeom prst="rect">
            <a:avLst/>
          </a:prstGeom>
          <a:solidFill>
            <a:srgbClr val="FE0000">
              <a:alpha val="85000"/>
            </a:srgbClr>
          </a:solidFill>
        </p:spPr>
        <p:txBody>
          <a:bodyPr lIns="306000"/>
          <a:lstStyle>
            <a:lvl1pPr marL="0" indent="0">
              <a:buNone/>
              <a:defRPr sz="1800">
                <a:latin typeface="+mn-lt"/>
              </a:defRPr>
            </a:lvl1pPr>
          </a:lstStyle>
          <a:p>
            <a:pPr lvl="0"/>
            <a:endParaRPr lang="de-DE" dirty="0"/>
          </a:p>
        </p:txBody>
      </p:sp>
    </p:spTree>
    <p:extLst>
      <p:ext uri="{BB962C8B-B14F-4D97-AF65-F5344CB8AC3E}">
        <p14:creationId xmlns:p14="http://schemas.microsoft.com/office/powerpoint/2010/main" val="1004137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a:buFont typeface="Times" charset="0"/>
              <a:buNone/>
            </a:pPr>
            <a:fld id="{F062BE92-4E65-45AC-B5A1-5CF99883F747}" type="datetimeFigureOut">
              <a:rPr lang="de-DE" smtClean="0"/>
              <a:pPr>
                <a:buFont typeface="Times" charset="0"/>
                <a:buNone/>
              </a:pPr>
              <a:t>13.10.2015</a:t>
            </a:fld>
            <a:endParaRPr lang="de-DE" dirty="0"/>
          </a:p>
        </p:txBody>
      </p:sp>
      <p:sp>
        <p:nvSpPr>
          <p:cNvPr id="4" name="Fußzeilenplatzhalter 3"/>
          <p:cNvSpPr>
            <a:spLocks noGrp="1"/>
          </p:cNvSpPr>
          <p:nvPr>
            <p:ph type="ftr" sz="quarter" idx="11"/>
          </p:nvPr>
        </p:nvSpPr>
        <p:spPr/>
        <p:txBody>
          <a:bodyPr/>
          <a:lstStyle/>
          <a:p>
            <a:r>
              <a:rPr lang="de-DE" dirty="0" smtClean="0"/>
              <a:t>Christian Brunkhorst, IG Metall </a:t>
            </a:r>
            <a:endParaRPr lang="de-DE" dirty="0"/>
          </a:p>
        </p:txBody>
      </p:sp>
      <p:sp>
        <p:nvSpPr>
          <p:cNvPr id="5" name="Foliennummernplatzhalter 4"/>
          <p:cNvSpPr>
            <a:spLocks noGrp="1"/>
          </p:cNvSpPr>
          <p:nvPr>
            <p:ph type="sldNum" sz="quarter" idx="12"/>
          </p:nvPr>
        </p:nvSpPr>
        <p:spPr/>
        <p:txBody>
          <a:bodyPr/>
          <a:lstStyle/>
          <a:p>
            <a:pPr>
              <a:buFont typeface="Times" charset="0"/>
              <a:buNone/>
            </a:pPr>
            <a:fld id="{5DCFDF23-2307-46B6-BE55-59A37D776CBC}" type="slidenum">
              <a:rPr lang="de-DE" smtClean="0"/>
              <a:pPr>
                <a:buFont typeface="Times" charset="0"/>
                <a:buNone/>
              </a:pPr>
              <a:t>‹Nr.›</a:t>
            </a:fld>
            <a:endParaRPr lang="de-DE" dirty="0"/>
          </a:p>
        </p:txBody>
      </p:sp>
      <p:sp>
        <p:nvSpPr>
          <p:cNvPr id="7" name="Textplatzhalter 6"/>
          <p:cNvSpPr>
            <a:spLocks noGrp="1"/>
          </p:cNvSpPr>
          <p:nvPr>
            <p:ph type="body" sz="quarter" idx="13"/>
          </p:nvPr>
        </p:nvSpPr>
        <p:spPr>
          <a:xfrm>
            <a:off x="539552" y="1052736"/>
            <a:ext cx="7237311" cy="5112568"/>
          </a:xfrm>
          <a:prstGeom prst="rect">
            <a:avLst/>
          </a:prstGeom>
        </p:spPr>
        <p:txBody>
          <a:bodyPr/>
          <a:lstStyle>
            <a:lvl1pPr marL="342900" indent="-342900">
              <a:buClr>
                <a:srgbClr val="FF0000"/>
              </a:buClr>
              <a:buFont typeface="Wingdings" panose="05000000000000000000" pitchFamily="2" charset="2"/>
              <a:buChar char="§"/>
              <a:defRPr/>
            </a:lvl1pPr>
            <a:lvl2pPr marL="702000" indent="-342000">
              <a:buClr>
                <a:srgbClr val="FF0000"/>
              </a:buClr>
              <a:buFont typeface="Wingdings" panose="05000000000000000000" pitchFamily="2" charset="2"/>
              <a:buChar char="§"/>
              <a:defRPr sz="2400" u="none"/>
            </a:lvl2pPr>
            <a:lvl3pPr marL="1062000" indent="-342000">
              <a:buClr>
                <a:srgbClr val="FF0000"/>
              </a:buClr>
              <a:buFont typeface="Wingdings" panose="05000000000000000000" pitchFamily="2" charset="2"/>
              <a:buChar char="§"/>
              <a:defRPr sz="1800"/>
            </a:lvl3pPr>
            <a:lvl4pPr marL="1673225" indent="-228600">
              <a:buClr>
                <a:srgbClr val="FF0000"/>
              </a:buClr>
              <a:buFont typeface="Wingdings" panose="05000000000000000000" pitchFamily="2" charset="2"/>
              <a:buChar char="§"/>
              <a:defRPr/>
            </a:lvl4pPr>
            <a:lvl5pPr marL="2092325" indent="-228600">
              <a:buClr>
                <a:srgbClr val="FF0000"/>
              </a:buClr>
              <a:buFont typeface="Wingdings" panose="05000000000000000000" pitchFamily="2" charset="2"/>
              <a:buChar char="§"/>
              <a:defRPr/>
            </a:lvl5pPr>
          </a:lstStyle>
          <a:p>
            <a:pPr lvl="0"/>
            <a:r>
              <a:rPr lang="de-DE" dirty="0" smtClean="0"/>
              <a:t>Textmasterformat bearbeiten</a:t>
            </a:r>
          </a:p>
          <a:p>
            <a:pPr lvl="1"/>
            <a:r>
              <a:rPr lang="de-DE" dirty="0" smtClean="0"/>
              <a:t>Zweite Ebene</a:t>
            </a:r>
          </a:p>
          <a:p>
            <a:pPr lvl="2"/>
            <a:r>
              <a:rPr lang="de-DE" dirty="0" smtClean="0"/>
              <a:t>Dritte Ebene</a:t>
            </a:r>
          </a:p>
        </p:txBody>
      </p:sp>
    </p:spTree>
    <p:extLst>
      <p:ext uri="{BB962C8B-B14F-4D97-AF65-F5344CB8AC3E}">
        <p14:creationId xmlns:p14="http://schemas.microsoft.com/office/powerpoint/2010/main" val="387755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9F9F9"/>
        </a:solidFill>
        <a:effectLst/>
      </p:bgPr>
    </p:bg>
    <p:spTree>
      <p:nvGrpSpPr>
        <p:cNvPr id="1" name=""/>
        <p:cNvGrpSpPr/>
        <p:nvPr/>
      </p:nvGrpSpPr>
      <p:grpSpPr>
        <a:xfrm>
          <a:off x="0" y="0"/>
          <a:ext cx="0" cy="0"/>
          <a:chOff x="0" y="0"/>
          <a:chExt cx="0" cy="0"/>
        </a:xfrm>
      </p:grpSpPr>
      <p:sp>
        <p:nvSpPr>
          <p:cNvPr id="7" name="Inhaltsplatzhalter 15"/>
          <p:cNvSpPr txBox="1">
            <a:spLocks/>
          </p:cNvSpPr>
          <p:nvPr userDrawn="1"/>
        </p:nvSpPr>
        <p:spPr>
          <a:xfrm>
            <a:off x="467544" y="981076"/>
            <a:ext cx="8424936" cy="5256235"/>
          </a:xfrm>
          <a:prstGeom prst="rect">
            <a:avLst/>
          </a:prstGeom>
          <a:solidFill>
            <a:srgbClr val="ECECEC"/>
          </a:solidFill>
          <a:effectLst>
            <a:outerShdw blurRad="76200" dist="76200" dir="8100000" algn="tr" rotWithShape="0">
              <a:schemeClr val="tx1">
                <a:lumMod val="95000"/>
                <a:lumOff val="5000"/>
                <a:alpha val="30000"/>
              </a:schemeClr>
            </a:outerShdw>
          </a:effectLst>
        </p:spPr>
        <p:txBody>
          <a:bodyPr lIns="720000" tIns="0" rIns="0" bIns="360000" anchor="ctr" anchorCtr="0"/>
          <a:lstStyle>
            <a:lvl1pPr marL="0" indent="0" algn="l" rtl="0" eaLnBrk="1" fontAlgn="base" hangingPunct="1">
              <a:lnSpc>
                <a:spcPts val="4000"/>
              </a:lnSpc>
              <a:spcBef>
                <a:spcPct val="0"/>
              </a:spcBef>
              <a:spcAft>
                <a:spcPts val="600"/>
              </a:spcAft>
              <a:buClr>
                <a:srgbClr val="FF0000"/>
              </a:buClr>
              <a:buFontTx/>
              <a:buNone/>
              <a:tabLst/>
              <a:defRPr sz="3600" b="1" baseline="0">
                <a:solidFill>
                  <a:schemeClr val="tx1"/>
                </a:solidFill>
                <a:latin typeface="+mj-lt"/>
                <a:ea typeface="+mn-ea"/>
                <a:cs typeface="+mn-cs"/>
              </a:defRPr>
            </a:lvl1pPr>
            <a:lvl2pPr marL="452438" indent="-452438" algn="l" rtl="0" eaLnBrk="1" fontAlgn="base" hangingPunct="1">
              <a:lnSpc>
                <a:spcPts val="3200"/>
              </a:lnSpc>
              <a:spcBef>
                <a:spcPts val="800"/>
              </a:spcBef>
              <a:spcAft>
                <a:spcPts val="400"/>
              </a:spcAft>
              <a:buClr>
                <a:srgbClr val="FF0000"/>
              </a:buClr>
              <a:buFont typeface="Wingdings" panose="05000000000000000000" pitchFamily="2" charset="2"/>
              <a:buChar char=""/>
              <a:tabLst/>
              <a:defRPr sz="2800" b="1" baseline="0">
                <a:solidFill>
                  <a:schemeClr val="tx1"/>
                </a:solidFill>
                <a:latin typeface="+mn-lt"/>
                <a:ea typeface="+mn-ea"/>
                <a:cs typeface="+mn-cs"/>
              </a:defRPr>
            </a:lvl2pPr>
            <a:lvl3pPr marL="714375" indent="-261938" algn="l" rtl="0" eaLnBrk="1" fontAlgn="base" hangingPunct="1">
              <a:lnSpc>
                <a:spcPts val="2800"/>
              </a:lnSpc>
              <a:spcBef>
                <a:spcPts val="200"/>
              </a:spcBef>
              <a:spcAft>
                <a:spcPts val="600"/>
              </a:spcAft>
              <a:buClr>
                <a:srgbClr val="FF0000"/>
              </a:buClr>
              <a:buFont typeface="Wingdings" panose="05000000000000000000" pitchFamily="2" charset="2"/>
              <a:buChar char="§"/>
              <a:defRPr sz="2400">
                <a:solidFill>
                  <a:schemeClr val="tx1"/>
                </a:solidFill>
                <a:latin typeface="+mn-lt"/>
                <a:ea typeface="+mn-ea"/>
                <a:cs typeface="+mn-cs"/>
              </a:defRPr>
            </a:lvl3pPr>
            <a:lvl4pPr marL="893763" indent="-179388" algn="l" rtl="0" eaLnBrk="1" fontAlgn="base" hangingPunct="1">
              <a:lnSpc>
                <a:spcPts val="2400"/>
              </a:lnSpc>
              <a:spcBef>
                <a:spcPts val="400"/>
              </a:spcBef>
              <a:spcAft>
                <a:spcPts val="400"/>
              </a:spcAft>
              <a:buClr>
                <a:schemeClr val="accent1"/>
              </a:buClr>
              <a:buFont typeface="Arial" panose="020B0604020202020204" pitchFamily="34" charset="0"/>
              <a:buChar char="•"/>
              <a:tabLst/>
              <a:defRPr sz="2000">
                <a:solidFill>
                  <a:schemeClr val="tx1"/>
                </a:solidFill>
                <a:latin typeface="+mn-lt"/>
                <a:ea typeface="+mn-ea"/>
                <a:cs typeface="+mn-cs"/>
              </a:defRPr>
            </a:lvl4pPr>
            <a:lvl5pPr marL="2092325" indent="-228600" algn="l" rtl="0" eaLnBrk="1" fontAlgn="base" hangingPunct="1">
              <a:spcBef>
                <a:spcPct val="20000"/>
              </a:spcBef>
              <a:spcAft>
                <a:spcPct val="0"/>
              </a:spcAft>
              <a:buChar char="»"/>
              <a:tabLst>
                <a:tab pos="292100" algn="l"/>
              </a:tabLst>
              <a:defRPr sz="2000">
                <a:solidFill>
                  <a:schemeClr val="tx1"/>
                </a:solidFill>
                <a:latin typeface="+mn-lt"/>
                <a:ea typeface="+mn-ea"/>
                <a:cs typeface="+mn-cs"/>
              </a:defRPr>
            </a:lvl5pPr>
            <a:lvl6pPr marL="2549525" indent="-228600" algn="l" rtl="0" eaLnBrk="1" fontAlgn="base" hangingPunct="1">
              <a:spcBef>
                <a:spcPct val="20000"/>
              </a:spcBef>
              <a:spcAft>
                <a:spcPct val="0"/>
              </a:spcAft>
              <a:buChar char="»"/>
              <a:tabLst>
                <a:tab pos="292100" algn="l"/>
              </a:tabLst>
              <a:defRPr sz="2000">
                <a:solidFill>
                  <a:schemeClr val="tx1"/>
                </a:solidFill>
                <a:latin typeface="+mn-lt"/>
                <a:ea typeface="+mn-ea"/>
              </a:defRPr>
            </a:lvl6pPr>
            <a:lvl7pPr marL="3006725" indent="-228600" algn="l" rtl="0" eaLnBrk="1" fontAlgn="base" hangingPunct="1">
              <a:spcBef>
                <a:spcPct val="20000"/>
              </a:spcBef>
              <a:spcAft>
                <a:spcPct val="0"/>
              </a:spcAft>
              <a:buChar char="»"/>
              <a:tabLst>
                <a:tab pos="292100" algn="l"/>
              </a:tabLst>
              <a:defRPr sz="2000">
                <a:solidFill>
                  <a:schemeClr val="tx1"/>
                </a:solidFill>
                <a:latin typeface="+mn-lt"/>
                <a:ea typeface="+mn-ea"/>
              </a:defRPr>
            </a:lvl7pPr>
            <a:lvl8pPr marL="3463925" indent="-228600" algn="l" rtl="0" eaLnBrk="1" fontAlgn="base" hangingPunct="1">
              <a:spcBef>
                <a:spcPct val="20000"/>
              </a:spcBef>
              <a:spcAft>
                <a:spcPct val="0"/>
              </a:spcAft>
              <a:buChar char="»"/>
              <a:tabLst>
                <a:tab pos="292100" algn="l"/>
              </a:tabLst>
              <a:defRPr sz="2000">
                <a:solidFill>
                  <a:schemeClr val="tx1"/>
                </a:solidFill>
                <a:latin typeface="+mn-lt"/>
                <a:ea typeface="+mn-ea"/>
              </a:defRPr>
            </a:lvl8pPr>
            <a:lvl9pPr marL="3921125" indent="-228600" algn="l" rtl="0" eaLnBrk="1" fontAlgn="base" hangingPunct="1">
              <a:spcBef>
                <a:spcPct val="20000"/>
              </a:spcBef>
              <a:spcAft>
                <a:spcPct val="0"/>
              </a:spcAft>
              <a:buChar char="»"/>
              <a:tabLst>
                <a:tab pos="292100" algn="l"/>
              </a:tabLst>
              <a:defRPr sz="2000">
                <a:solidFill>
                  <a:schemeClr val="tx1"/>
                </a:solidFill>
                <a:latin typeface="+mn-lt"/>
                <a:ea typeface="+mn-ea"/>
              </a:defRPr>
            </a:lvl9pPr>
          </a:lstStyle>
          <a:p>
            <a:endParaRPr lang="de-DE" sz="3600" kern="0" dirty="0" smtClean="0"/>
          </a:p>
        </p:txBody>
      </p:sp>
      <p:pic>
        <p:nvPicPr>
          <p:cNvPr id="12" name="Bild 9" descr="Logo_RGB_216dpi.jpg"/>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776864" y="0"/>
            <a:ext cx="683568" cy="6835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Gerade Verbindung 9"/>
          <p:cNvCxnSpPr/>
          <p:nvPr userDrawn="1"/>
        </p:nvCxnSpPr>
        <p:spPr bwMode="auto">
          <a:xfrm>
            <a:off x="8118648" y="738000"/>
            <a:ext cx="0" cy="180000"/>
          </a:xfrm>
          <a:prstGeom prst="line">
            <a:avLst/>
          </a:prstGeom>
          <a:solidFill>
            <a:srgbClr val="FFFFFF"/>
          </a:solidFill>
          <a:ln w="25400" cap="flat" cmpd="sng" algn="ctr">
            <a:solidFill>
              <a:schemeClr val="tx1">
                <a:lumMod val="50000"/>
                <a:lumOff val="50000"/>
              </a:schemeClr>
            </a:solidFill>
            <a:prstDash val="solid"/>
            <a:round/>
            <a:headEnd type="none" w="med" len="med"/>
            <a:tailEnd type="none" w="med" len="med"/>
          </a:ln>
          <a:effectLst/>
        </p:spPr>
      </p:cxnSp>
      <p:sp>
        <p:nvSpPr>
          <p:cNvPr id="16" name="Textfeld 15"/>
          <p:cNvSpPr txBox="1"/>
          <p:nvPr userDrawn="1"/>
        </p:nvSpPr>
        <p:spPr>
          <a:xfrm>
            <a:off x="8208000" y="684002"/>
            <a:ext cx="936000" cy="297075"/>
          </a:xfrm>
          <a:prstGeom prst="rect">
            <a:avLst/>
          </a:prstGeom>
          <a:noFill/>
        </p:spPr>
        <p:txBody>
          <a:bodyPr wrap="none" lIns="0" tIns="0" rIns="0" bIns="0" rtlCol="0" anchor="ctr" anchorCtr="0">
            <a:noAutofit/>
          </a:bodyPr>
          <a:lstStyle/>
          <a:p>
            <a:pPr>
              <a:buNone/>
            </a:pPr>
            <a:r>
              <a:rPr lang="de-DE" sz="1400" b="1" dirty="0" smtClean="0">
                <a:solidFill>
                  <a:schemeClr val="tx1">
                    <a:lumMod val="50000"/>
                    <a:lumOff val="50000"/>
                  </a:schemeClr>
                </a:solidFill>
                <a:latin typeface="+mj-lt"/>
              </a:rPr>
              <a:t>Vorstand</a:t>
            </a:r>
            <a:endParaRPr lang="de-DE" sz="1400" b="1" dirty="0">
              <a:solidFill>
                <a:schemeClr val="tx1">
                  <a:lumMod val="50000"/>
                  <a:lumOff val="50000"/>
                </a:schemeClr>
              </a:solidFill>
              <a:latin typeface="+mj-lt"/>
            </a:endParaRPr>
          </a:p>
        </p:txBody>
      </p:sp>
      <p:sp>
        <p:nvSpPr>
          <p:cNvPr id="2" name="Titelplatzhalter 1"/>
          <p:cNvSpPr>
            <a:spLocks noGrp="1"/>
          </p:cNvSpPr>
          <p:nvPr>
            <p:ph type="title"/>
          </p:nvPr>
        </p:nvSpPr>
        <p:spPr>
          <a:xfrm>
            <a:off x="467544" y="0"/>
            <a:ext cx="7309319" cy="683568"/>
          </a:xfrm>
          <a:prstGeom prst="rect">
            <a:avLst/>
          </a:prstGeom>
        </p:spPr>
        <p:txBody>
          <a:bodyPr vert="horz" lIns="0" tIns="0" rIns="0" bIns="0" rtlCol="0" anchor="ctr" anchorCtr="0">
            <a:normAutofit/>
          </a:bodyPr>
          <a:lstStyle/>
          <a:p>
            <a:r>
              <a:rPr lang="de-DE" dirty="0" smtClean="0"/>
              <a:t>Titelmasterformat durch Klicken bearbeiten</a:t>
            </a:r>
            <a:endParaRPr lang="de-DE" dirty="0"/>
          </a:p>
        </p:txBody>
      </p:sp>
      <p:sp>
        <p:nvSpPr>
          <p:cNvPr id="5" name="Datumsplatzhalter 4"/>
          <p:cNvSpPr>
            <a:spLocks noGrp="1"/>
          </p:cNvSpPr>
          <p:nvPr>
            <p:ph type="dt" sz="half" idx="2"/>
          </p:nvPr>
        </p:nvSpPr>
        <p:spPr>
          <a:xfrm>
            <a:off x="7069360" y="6355859"/>
            <a:ext cx="1049288" cy="365125"/>
          </a:xfrm>
          <a:prstGeom prst="rect">
            <a:avLst/>
          </a:prstGeom>
        </p:spPr>
        <p:txBody>
          <a:bodyPr vert="horz" lIns="91440" tIns="45720" rIns="91440" bIns="45720" rtlCol="0" anchor="ctr"/>
          <a:lstStyle>
            <a:lvl1pPr algn="l">
              <a:defRPr sz="1200">
                <a:solidFill>
                  <a:srgbClr val="243F7B"/>
                </a:solidFill>
              </a:defRPr>
            </a:lvl1pPr>
          </a:lstStyle>
          <a:p>
            <a:pPr>
              <a:buFont typeface="Times" charset="0"/>
              <a:buNone/>
            </a:pPr>
            <a:fld id="{F062BE92-4E65-45AC-B5A1-5CF99883F747}" type="datetimeFigureOut">
              <a:rPr lang="de-DE" smtClean="0"/>
              <a:pPr>
                <a:buFont typeface="Times" charset="0"/>
                <a:buNone/>
              </a:pPr>
              <a:t>13.10.2015</a:t>
            </a:fld>
            <a:endParaRPr lang="de-DE" dirty="0"/>
          </a:p>
        </p:txBody>
      </p:sp>
      <p:sp>
        <p:nvSpPr>
          <p:cNvPr id="6" name="Fußzeilenplatzhalter 5"/>
          <p:cNvSpPr>
            <a:spLocks noGrp="1"/>
          </p:cNvSpPr>
          <p:nvPr>
            <p:ph type="ftr" sz="quarter" idx="3"/>
          </p:nvPr>
        </p:nvSpPr>
        <p:spPr>
          <a:xfrm>
            <a:off x="467544" y="6356349"/>
            <a:ext cx="6476056" cy="365125"/>
          </a:xfrm>
          <a:prstGeom prst="rect">
            <a:avLst/>
          </a:prstGeom>
        </p:spPr>
        <p:txBody>
          <a:bodyPr vert="horz" lIns="91440" tIns="45720" rIns="91440" bIns="45720" rtlCol="0" anchor="ctr"/>
          <a:lstStyle>
            <a:lvl1pPr algn="l">
              <a:buNone/>
              <a:defRPr sz="1200">
                <a:solidFill>
                  <a:srgbClr val="243F7B"/>
                </a:solidFill>
              </a:defRPr>
            </a:lvl1pPr>
          </a:lstStyle>
          <a:p>
            <a:r>
              <a:rPr lang="de-DE" smtClean="0"/>
              <a:t>IG Metall Vorstand – Frankfurt am Main</a:t>
            </a:r>
            <a:endParaRPr lang="de-DE" dirty="0"/>
          </a:p>
        </p:txBody>
      </p:sp>
      <p:sp>
        <p:nvSpPr>
          <p:cNvPr id="8" name="Foliennummernplatzhalter 7"/>
          <p:cNvSpPr>
            <a:spLocks noGrp="1"/>
          </p:cNvSpPr>
          <p:nvPr>
            <p:ph type="sldNum" sz="quarter" idx="4"/>
          </p:nvPr>
        </p:nvSpPr>
        <p:spPr>
          <a:xfrm>
            <a:off x="8244408" y="6356348"/>
            <a:ext cx="648072" cy="365125"/>
          </a:xfrm>
          <a:prstGeom prst="rect">
            <a:avLst/>
          </a:prstGeom>
        </p:spPr>
        <p:txBody>
          <a:bodyPr vert="horz" lIns="91440" tIns="45720" rIns="91440" bIns="45720" rtlCol="0" anchor="ctr"/>
          <a:lstStyle>
            <a:lvl1pPr algn="r">
              <a:defRPr sz="1200">
                <a:solidFill>
                  <a:srgbClr val="243F7B"/>
                </a:solidFill>
              </a:defRPr>
            </a:lvl1pPr>
          </a:lstStyle>
          <a:p>
            <a:pPr>
              <a:buFont typeface="Times" charset="0"/>
              <a:buNone/>
            </a:pPr>
            <a:fld id="{5DCFDF23-2307-46B6-BE55-59A37D776CBC}" type="slidenum">
              <a:rPr lang="de-DE" smtClean="0"/>
              <a:pPr>
                <a:buFont typeface="Times" charset="0"/>
                <a:buNone/>
              </a:pPr>
              <a:t>‹Nr.›</a:t>
            </a:fld>
            <a:endParaRPr lang="de-DE" dirty="0"/>
          </a:p>
        </p:txBody>
      </p:sp>
    </p:spTree>
    <p:extLst>
      <p:ext uri="{BB962C8B-B14F-4D97-AF65-F5344CB8AC3E}">
        <p14:creationId xmlns:p14="http://schemas.microsoft.com/office/powerpoint/2010/main" val="367322054"/>
      </p:ext>
    </p:extLst>
  </p:cSld>
  <p:clrMap bg1="lt1" tx1="dk1" bg2="lt2" tx2="dk2" accent1="accent1" accent2="accent2" accent3="accent3" accent4="accent4" accent5="accent5" accent6="accent6" hlink="hlink" folHlink="folHlink"/>
  <p:sldLayoutIdLst>
    <p:sldLayoutId id="2147483671" r:id="rId1"/>
    <p:sldLayoutId id="2147483669" r:id="rId2"/>
    <p:sldLayoutId id="2147483670" r:id="rId3"/>
    <p:sldLayoutId id="2147483672" r:id="rId4"/>
    <p:sldLayoutId id="2147483673" r:id="rId5"/>
    <p:sldLayoutId id="2147483674" r:id="rId6"/>
    <p:sldLayoutId id="2147483675" r:id="rId7"/>
    <p:sldLayoutId id="2147483676" r:id="rId8"/>
    <p:sldLayoutId id="2147483677" r:id="rId9"/>
  </p:sldLayoutIdLst>
  <p:timing>
    <p:tnLst>
      <p:par>
        <p:cTn id="1" dur="indefinite" restart="never" nodeType="tmRoot"/>
      </p:par>
    </p:tnLst>
  </p:timing>
  <p:hf hdr="0" dt="0"/>
  <p:txStyles>
    <p:titleStyle>
      <a:lvl1pPr algn="l" rtl="0" eaLnBrk="1" fontAlgn="base" hangingPunct="1">
        <a:spcBef>
          <a:spcPct val="0"/>
        </a:spcBef>
        <a:spcAft>
          <a:spcPct val="0"/>
        </a:spcAft>
        <a:defRPr sz="2100" b="1" baseline="0">
          <a:solidFill>
            <a:srgbClr val="243F7B"/>
          </a:solidFill>
          <a:latin typeface="+mj-lt"/>
          <a:ea typeface="+mj-ea"/>
          <a:cs typeface="+mj-cs"/>
        </a:defRPr>
      </a:lvl1pPr>
      <a:lvl2pPr algn="l" rtl="0" eaLnBrk="1" fontAlgn="base" hangingPunct="1">
        <a:spcBef>
          <a:spcPct val="0"/>
        </a:spcBef>
        <a:spcAft>
          <a:spcPct val="0"/>
        </a:spcAft>
        <a:defRPr sz="2400">
          <a:solidFill>
            <a:srgbClr val="333333"/>
          </a:solidFill>
          <a:latin typeface="Arial" charset="0"/>
          <a:ea typeface="ＭＳ Ｐゴシック" charset="-128"/>
          <a:cs typeface="ＭＳ Ｐゴシック" charset="-128"/>
        </a:defRPr>
      </a:lvl2pPr>
      <a:lvl3pPr algn="l" rtl="0" eaLnBrk="1" fontAlgn="base" hangingPunct="1">
        <a:spcBef>
          <a:spcPct val="0"/>
        </a:spcBef>
        <a:spcAft>
          <a:spcPct val="0"/>
        </a:spcAft>
        <a:defRPr sz="2400">
          <a:solidFill>
            <a:srgbClr val="333333"/>
          </a:solidFill>
          <a:latin typeface="Arial" charset="0"/>
          <a:ea typeface="ＭＳ Ｐゴシック" charset="-128"/>
          <a:cs typeface="ＭＳ Ｐゴシック" charset="-128"/>
        </a:defRPr>
      </a:lvl3pPr>
      <a:lvl4pPr algn="l" rtl="0" eaLnBrk="1" fontAlgn="base" hangingPunct="1">
        <a:spcBef>
          <a:spcPct val="0"/>
        </a:spcBef>
        <a:spcAft>
          <a:spcPct val="0"/>
        </a:spcAft>
        <a:defRPr sz="2400">
          <a:solidFill>
            <a:srgbClr val="333333"/>
          </a:solidFill>
          <a:latin typeface="Arial" charset="0"/>
          <a:ea typeface="ＭＳ Ｐゴシック" charset="-128"/>
          <a:cs typeface="ＭＳ Ｐゴシック" charset="-128"/>
        </a:defRPr>
      </a:lvl4pPr>
      <a:lvl5pPr algn="l" rtl="0" eaLnBrk="1" fontAlgn="base" hangingPunct="1">
        <a:spcBef>
          <a:spcPct val="0"/>
        </a:spcBef>
        <a:spcAft>
          <a:spcPct val="0"/>
        </a:spcAft>
        <a:defRPr sz="2400">
          <a:solidFill>
            <a:srgbClr val="333333"/>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400">
          <a:solidFill>
            <a:srgbClr val="333333"/>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400">
          <a:solidFill>
            <a:srgbClr val="333333"/>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400">
          <a:solidFill>
            <a:srgbClr val="333333"/>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400">
          <a:solidFill>
            <a:srgbClr val="333333"/>
          </a:solidFill>
          <a:latin typeface="Arial" charset="0"/>
          <a:ea typeface="ＭＳ Ｐゴシック" charset="-128"/>
          <a:cs typeface="ＭＳ Ｐゴシック" charset="-128"/>
        </a:defRPr>
      </a:lvl9pPr>
    </p:titleStyle>
    <p:bodyStyle>
      <a:lvl1pPr marL="342900" indent="-342900" algn="l" rtl="0" eaLnBrk="1" fontAlgn="base" hangingPunct="1">
        <a:lnSpc>
          <a:spcPts val="2400"/>
        </a:lnSpc>
        <a:spcBef>
          <a:spcPct val="0"/>
        </a:spcBef>
        <a:spcAft>
          <a:spcPts val="800"/>
        </a:spcAft>
        <a:buClr>
          <a:srgbClr val="FF0000"/>
        </a:buClr>
        <a:buFont typeface="Wingdings" panose="05000000000000000000" pitchFamily="2" charset="2"/>
        <a:buChar char=""/>
        <a:tabLst>
          <a:tab pos="292100" algn="l"/>
        </a:tabLst>
        <a:defRPr sz="3200">
          <a:solidFill>
            <a:schemeClr val="tx1"/>
          </a:solidFill>
          <a:latin typeface="+mn-lt"/>
          <a:ea typeface="+mn-ea"/>
          <a:cs typeface="+mn-cs"/>
        </a:defRPr>
      </a:lvl1pPr>
      <a:lvl2pPr marL="376238" indent="-84138" algn="l" rtl="0" eaLnBrk="1" fontAlgn="base" hangingPunct="1">
        <a:lnSpc>
          <a:spcPts val="1900"/>
        </a:lnSpc>
        <a:spcBef>
          <a:spcPct val="0"/>
        </a:spcBef>
        <a:spcAft>
          <a:spcPts val="600"/>
        </a:spcAft>
        <a:buClr>
          <a:srgbClr val="FF0000"/>
        </a:buClr>
        <a:buFont typeface="Wingdings 2" panose="05020102010507070707" pitchFamily="18" charset="2"/>
        <a:buChar char=""/>
        <a:tabLst>
          <a:tab pos="444500" algn="l"/>
        </a:tabLst>
        <a:defRPr sz="1600">
          <a:solidFill>
            <a:schemeClr val="tx1"/>
          </a:solidFill>
          <a:latin typeface="+mn-lt"/>
          <a:ea typeface="+mn-ea"/>
          <a:cs typeface="+mn-cs"/>
        </a:defRPr>
      </a:lvl2pPr>
      <a:lvl3pPr marL="622300" indent="-177800" algn="l" rtl="0" eaLnBrk="1" fontAlgn="base" hangingPunct="1">
        <a:lnSpc>
          <a:spcPts val="1400"/>
        </a:lnSpc>
        <a:spcBef>
          <a:spcPct val="0"/>
        </a:spcBef>
        <a:spcAft>
          <a:spcPts val="400"/>
        </a:spcAft>
        <a:buClr>
          <a:srgbClr val="FF0000"/>
        </a:buClr>
        <a:buFont typeface="Courier New" panose="02070309020205020404" pitchFamily="49" charset="0"/>
        <a:buChar char="o"/>
        <a:defRPr sz="1200">
          <a:solidFill>
            <a:schemeClr val="tx1"/>
          </a:solidFill>
          <a:latin typeface="+mn-lt"/>
          <a:ea typeface="+mn-ea"/>
          <a:cs typeface="+mn-cs"/>
        </a:defRPr>
      </a:lvl3pPr>
      <a:lvl4pPr marL="1673225" indent="-228600" algn="l" rtl="0" eaLnBrk="1" fontAlgn="base" hangingPunct="1">
        <a:spcBef>
          <a:spcPct val="20000"/>
        </a:spcBef>
        <a:spcAft>
          <a:spcPct val="0"/>
        </a:spcAft>
        <a:buChar char="–"/>
        <a:tabLst>
          <a:tab pos="292100" algn="l"/>
        </a:tabLst>
        <a:defRPr sz="2000">
          <a:solidFill>
            <a:schemeClr val="tx1"/>
          </a:solidFill>
          <a:latin typeface="+mn-lt"/>
          <a:ea typeface="+mn-ea"/>
          <a:cs typeface="+mn-cs"/>
        </a:defRPr>
      </a:lvl4pPr>
      <a:lvl5pPr marL="2092325" indent="-228600" algn="l" rtl="0" eaLnBrk="1" fontAlgn="base" hangingPunct="1">
        <a:spcBef>
          <a:spcPct val="20000"/>
        </a:spcBef>
        <a:spcAft>
          <a:spcPct val="0"/>
        </a:spcAft>
        <a:buChar char="»"/>
        <a:tabLst>
          <a:tab pos="292100" algn="l"/>
        </a:tabLst>
        <a:defRPr sz="2000">
          <a:solidFill>
            <a:schemeClr val="tx1"/>
          </a:solidFill>
          <a:latin typeface="+mn-lt"/>
          <a:ea typeface="+mn-ea"/>
          <a:cs typeface="+mn-cs"/>
        </a:defRPr>
      </a:lvl5pPr>
      <a:lvl6pPr marL="2549525" indent="-228600" algn="l" rtl="0" eaLnBrk="1" fontAlgn="base" hangingPunct="1">
        <a:spcBef>
          <a:spcPct val="20000"/>
        </a:spcBef>
        <a:spcAft>
          <a:spcPct val="0"/>
        </a:spcAft>
        <a:buChar char="»"/>
        <a:tabLst>
          <a:tab pos="292100" algn="l"/>
        </a:tabLst>
        <a:defRPr sz="2000">
          <a:solidFill>
            <a:schemeClr val="tx1"/>
          </a:solidFill>
          <a:latin typeface="+mn-lt"/>
          <a:ea typeface="+mn-ea"/>
        </a:defRPr>
      </a:lvl6pPr>
      <a:lvl7pPr marL="3006725" indent="-228600" algn="l" rtl="0" eaLnBrk="1" fontAlgn="base" hangingPunct="1">
        <a:spcBef>
          <a:spcPct val="20000"/>
        </a:spcBef>
        <a:spcAft>
          <a:spcPct val="0"/>
        </a:spcAft>
        <a:buChar char="»"/>
        <a:tabLst>
          <a:tab pos="292100" algn="l"/>
        </a:tabLst>
        <a:defRPr sz="2000">
          <a:solidFill>
            <a:schemeClr val="tx1"/>
          </a:solidFill>
          <a:latin typeface="+mn-lt"/>
          <a:ea typeface="+mn-ea"/>
        </a:defRPr>
      </a:lvl7pPr>
      <a:lvl8pPr marL="3463925" indent="-228600" algn="l" rtl="0" eaLnBrk="1" fontAlgn="base" hangingPunct="1">
        <a:spcBef>
          <a:spcPct val="20000"/>
        </a:spcBef>
        <a:spcAft>
          <a:spcPct val="0"/>
        </a:spcAft>
        <a:buChar char="»"/>
        <a:tabLst>
          <a:tab pos="292100" algn="l"/>
        </a:tabLst>
        <a:defRPr sz="2000">
          <a:solidFill>
            <a:schemeClr val="tx1"/>
          </a:solidFill>
          <a:latin typeface="+mn-lt"/>
          <a:ea typeface="+mn-ea"/>
        </a:defRPr>
      </a:lvl8pPr>
      <a:lvl9pPr marL="3921125" indent="-228600" algn="l" rtl="0" eaLnBrk="1" fontAlgn="base" hangingPunct="1">
        <a:spcBef>
          <a:spcPct val="20000"/>
        </a:spcBef>
        <a:spcAft>
          <a:spcPct val="0"/>
        </a:spcAft>
        <a:buChar char="»"/>
        <a:tabLst>
          <a:tab pos="292100" algn="l"/>
        </a:tabLst>
        <a:defRPr sz="20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400" dirty="0" smtClean="0"/>
              <a:t>The d</a:t>
            </a:r>
            <a:r>
              <a:rPr lang="en-US" sz="2400" dirty="0" smtClean="0"/>
              <a:t>igital </a:t>
            </a:r>
            <a:r>
              <a:rPr lang="en-US" sz="2400" dirty="0"/>
              <a:t>transformation of the automotive industry</a:t>
            </a:r>
          </a:p>
        </p:txBody>
      </p:sp>
      <p:sp>
        <p:nvSpPr>
          <p:cNvPr id="3" name="Fußzeilenplatzhalter 2"/>
          <p:cNvSpPr>
            <a:spLocks noGrp="1"/>
          </p:cNvSpPr>
          <p:nvPr>
            <p:ph type="ftr" sz="quarter" idx="11"/>
          </p:nvPr>
        </p:nvSpPr>
        <p:spPr/>
        <p:txBody>
          <a:bodyPr/>
          <a:lstStyle/>
          <a:p>
            <a:r>
              <a:rPr lang="de-DE" dirty="0"/>
              <a:t>Christian Brunkhorst, IG Metall </a:t>
            </a:r>
            <a:endParaRPr lang="de-DE" dirty="0"/>
          </a:p>
        </p:txBody>
      </p:sp>
      <p:sp>
        <p:nvSpPr>
          <p:cNvPr id="4" name="Foliennummernplatzhalter 3"/>
          <p:cNvSpPr>
            <a:spLocks noGrp="1"/>
          </p:cNvSpPr>
          <p:nvPr>
            <p:ph type="sldNum" sz="quarter" idx="12"/>
          </p:nvPr>
        </p:nvSpPr>
        <p:spPr/>
        <p:txBody>
          <a:bodyPr/>
          <a:lstStyle/>
          <a:p>
            <a:pPr>
              <a:buFont typeface="Times" charset="0"/>
              <a:buNone/>
            </a:pPr>
            <a:fld id="{5DCFDF23-2307-46B6-BE55-59A37D776CBC}" type="slidenum">
              <a:rPr lang="de-DE" smtClean="0"/>
              <a:pPr>
                <a:buFont typeface="Times" charset="0"/>
                <a:buNone/>
              </a:pPr>
              <a:t>1</a:t>
            </a:fld>
            <a:endParaRPr lang="de-DE" dirty="0"/>
          </a:p>
        </p:txBody>
      </p:sp>
      <p:pic>
        <p:nvPicPr>
          <p:cNvPr id="7" name="Bildplatzhalter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8407" b="8407"/>
          <a:stretch>
            <a:fillRect/>
          </a:stretch>
        </p:blipFill>
        <p:spPr/>
      </p:pic>
      <p:sp>
        <p:nvSpPr>
          <p:cNvPr id="6" name="Textplatzhalter 5"/>
          <p:cNvSpPr>
            <a:spLocks noGrp="1"/>
          </p:cNvSpPr>
          <p:nvPr>
            <p:ph type="body" sz="quarter" idx="17"/>
          </p:nvPr>
        </p:nvSpPr>
        <p:spPr>
          <a:xfrm>
            <a:off x="1907704" y="3356992"/>
            <a:ext cx="6984776" cy="2665016"/>
          </a:xfrm>
        </p:spPr>
        <p:txBody>
          <a:bodyPr/>
          <a:lstStyle/>
          <a:p>
            <a:pPr>
              <a:lnSpc>
                <a:spcPct val="100000"/>
              </a:lnSpc>
            </a:pPr>
            <a:r>
              <a:rPr lang="en-US" dirty="0" smtClean="0"/>
              <a:t>Connected cars, autonomous driving, next generation manufacturing -</a:t>
            </a:r>
          </a:p>
          <a:p>
            <a:pPr>
              <a:lnSpc>
                <a:spcPct val="100000"/>
              </a:lnSpc>
            </a:pPr>
            <a:r>
              <a:rPr lang="en-US" dirty="0" smtClean="0"/>
              <a:t>Challenges for Trade Unions</a:t>
            </a:r>
          </a:p>
          <a:p>
            <a:pPr>
              <a:lnSpc>
                <a:spcPct val="100000"/>
              </a:lnSpc>
            </a:pPr>
            <a:r>
              <a:rPr lang="en-US" sz="2400" dirty="0" smtClean="0">
                <a:solidFill>
                  <a:schemeClr val="tx1"/>
                </a:solidFill>
              </a:rPr>
              <a:t>IndustriAll auto meeting Toronto Oct. 14</a:t>
            </a:r>
            <a:r>
              <a:rPr lang="en-US" sz="2400" baseline="30000" dirty="0" smtClean="0">
                <a:solidFill>
                  <a:schemeClr val="tx1"/>
                </a:solidFill>
              </a:rPr>
              <a:t>th</a:t>
            </a:r>
            <a:r>
              <a:rPr lang="en-US" sz="2400" dirty="0" smtClean="0">
                <a:solidFill>
                  <a:schemeClr val="tx1"/>
                </a:solidFill>
              </a:rPr>
              <a:t> 2015</a:t>
            </a:r>
            <a:endParaRPr lang="en-US" sz="2400" dirty="0">
              <a:solidFill>
                <a:schemeClr val="tx1"/>
              </a:solidFill>
            </a:endParaRPr>
          </a:p>
        </p:txBody>
      </p:sp>
    </p:spTree>
    <p:extLst>
      <p:ext uri="{BB962C8B-B14F-4D97-AF65-F5344CB8AC3E}">
        <p14:creationId xmlns:p14="http://schemas.microsoft.com/office/powerpoint/2010/main" val="936315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err="1" smtClean="0"/>
              <a:t>Steps</a:t>
            </a:r>
            <a:r>
              <a:rPr lang="de-DE" sz="2400" dirty="0" smtClean="0"/>
              <a:t> </a:t>
            </a:r>
            <a:r>
              <a:rPr lang="de-DE" sz="2400" dirty="0" err="1" smtClean="0"/>
              <a:t>to</a:t>
            </a:r>
            <a:r>
              <a:rPr lang="de-DE" sz="2400" dirty="0" smtClean="0"/>
              <a:t> „</a:t>
            </a:r>
            <a:r>
              <a:rPr lang="de-DE" sz="2400" dirty="0" err="1" smtClean="0"/>
              <a:t>Industry</a:t>
            </a:r>
            <a:r>
              <a:rPr lang="de-DE" sz="2400" dirty="0" smtClean="0"/>
              <a:t> </a:t>
            </a:r>
            <a:r>
              <a:rPr lang="de-DE" sz="2400" dirty="0" smtClean="0"/>
              <a:t>4.0“, </a:t>
            </a:r>
            <a:r>
              <a:rPr lang="de-DE" sz="2400" dirty="0" err="1" smtClean="0"/>
              <a:t>Examples</a:t>
            </a:r>
            <a:endParaRPr lang="de-DE" sz="2400" dirty="0"/>
          </a:p>
        </p:txBody>
      </p:sp>
      <p:sp>
        <p:nvSpPr>
          <p:cNvPr id="3" name="Fußzeilenplatzhalter 2"/>
          <p:cNvSpPr>
            <a:spLocks noGrp="1"/>
          </p:cNvSpPr>
          <p:nvPr>
            <p:ph type="ftr" sz="quarter" idx="11"/>
          </p:nvPr>
        </p:nvSpPr>
        <p:spPr/>
        <p:txBody>
          <a:bodyPr/>
          <a:lstStyle/>
          <a:p>
            <a:r>
              <a:rPr lang="de-DE" dirty="0"/>
              <a:t>Christian Brunkhorst, IG Metall </a:t>
            </a:r>
            <a:endParaRPr lang="de-DE" dirty="0"/>
          </a:p>
        </p:txBody>
      </p:sp>
      <p:sp>
        <p:nvSpPr>
          <p:cNvPr id="4" name="Foliennummernplatzhalter 3"/>
          <p:cNvSpPr>
            <a:spLocks noGrp="1"/>
          </p:cNvSpPr>
          <p:nvPr>
            <p:ph type="sldNum" sz="quarter" idx="12"/>
          </p:nvPr>
        </p:nvSpPr>
        <p:spPr/>
        <p:txBody>
          <a:bodyPr/>
          <a:lstStyle/>
          <a:p>
            <a:pPr>
              <a:buFont typeface="Times" charset="0"/>
              <a:buNone/>
            </a:pPr>
            <a:fld id="{5DCFDF23-2307-46B6-BE55-59A37D776CBC}" type="slidenum">
              <a:rPr lang="de-DE" smtClean="0"/>
              <a:pPr>
                <a:buFont typeface="Times" charset="0"/>
                <a:buNone/>
              </a:pPr>
              <a:t>10</a:t>
            </a:fld>
            <a:endParaRPr lang="de-DE" dirty="0"/>
          </a:p>
        </p:txBody>
      </p:sp>
      <p:sp>
        <p:nvSpPr>
          <p:cNvPr id="5" name="Textplatzhalter 4"/>
          <p:cNvSpPr>
            <a:spLocks noGrp="1"/>
          </p:cNvSpPr>
          <p:nvPr>
            <p:ph type="body" sz="quarter" idx="13"/>
          </p:nvPr>
        </p:nvSpPr>
        <p:spPr/>
        <p:txBody>
          <a:bodyPr/>
          <a:lstStyle/>
          <a:p>
            <a:pPr>
              <a:spcBef>
                <a:spcPts val="600"/>
              </a:spcBef>
              <a:buSzPct val="120000"/>
              <a:buNone/>
            </a:pPr>
            <a:r>
              <a:rPr lang="de-DE" altLang="de-DE" sz="2400" b="1" dirty="0" smtClean="0"/>
              <a:t>Maintenance</a:t>
            </a:r>
            <a:endParaRPr lang="de-DE" altLang="de-DE" sz="2400" b="1" dirty="0"/>
          </a:p>
          <a:p>
            <a:pPr marL="324000">
              <a:lnSpc>
                <a:spcPct val="100000"/>
              </a:lnSpc>
              <a:spcBef>
                <a:spcPts val="0"/>
              </a:spcBef>
              <a:spcAft>
                <a:spcPts val="0"/>
              </a:spcAft>
              <a:buSzPct val="100000"/>
            </a:pPr>
            <a:r>
              <a:rPr lang="de-DE" altLang="de-DE" sz="2400" dirty="0" smtClean="0"/>
              <a:t>Remote </a:t>
            </a:r>
            <a:r>
              <a:rPr lang="de-DE" altLang="de-DE" sz="2400" dirty="0" err="1" smtClean="0"/>
              <a:t>controlled</a:t>
            </a:r>
            <a:r>
              <a:rPr lang="de-DE" altLang="de-DE" sz="2400" dirty="0" smtClean="0"/>
              <a:t> </a:t>
            </a:r>
            <a:r>
              <a:rPr lang="de-DE" altLang="de-DE" sz="2400" dirty="0" err="1" smtClean="0"/>
              <a:t>maintenance</a:t>
            </a:r>
            <a:endParaRPr lang="de-DE" altLang="de-DE" sz="2400" dirty="0"/>
          </a:p>
          <a:p>
            <a:pPr marL="324000">
              <a:lnSpc>
                <a:spcPct val="100000"/>
              </a:lnSpc>
              <a:spcBef>
                <a:spcPts val="0"/>
              </a:spcBef>
              <a:spcAft>
                <a:spcPts val="0"/>
              </a:spcAft>
              <a:buSzPct val="100000"/>
            </a:pPr>
            <a:r>
              <a:rPr lang="de-DE" altLang="de-DE" sz="2400" dirty="0" smtClean="0"/>
              <a:t>Data-</a:t>
            </a:r>
            <a:r>
              <a:rPr lang="de-DE" altLang="de-DE" sz="2400" dirty="0" err="1" smtClean="0"/>
              <a:t>glasses</a:t>
            </a:r>
            <a:r>
              <a:rPr lang="de-DE" altLang="de-DE" sz="2400" dirty="0" smtClean="0"/>
              <a:t>, </a:t>
            </a:r>
            <a:r>
              <a:rPr lang="de-DE" altLang="de-DE" sz="2400" dirty="0" err="1" smtClean="0"/>
              <a:t>computer</a:t>
            </a:r>
            <a:r>
              <a:rPr lang="de-DE" altLang="de-DE" sz="2400" dirty="0" smtClean="0"/>
              <a:t> </a:t>
            </a:r>
            <a:r>
              <a:rPr lang="de-DE" altLang="de-DE" sz="2400" dirty="0" err="1" smtClean="0"/>
              <a:t>based</a:t>
            </a:r>
            <a:r>
              <a:rPr lang="de-DE" altLang="de-DE" sz="2400" dirty="0" smtClean="0"/>
              <a:t> </a:t>
            </a:r>
            <a:r>
              <a:rPr lang="de-DE" altLang="de-DE" sz="2400" dirty="0" err="1" smtClean="0"/>
              <a:t>support</a:t>
            </a:r>
            <a:r>
              <a:rPr lang="de-DE" altLang="de-DE" sz="2400" dirty="0" smtClean="0"/>
              <a:t> </a:t>
            </a:r>
            <a:r>
              <a:rPr lang="de-DE" altLang="de-DE" sz="2400" dirty="0" err="1" smtClean="0"/>
              <a:t>for</a:t>
            </a:r>
            <a:r>
              <a:rPr lang="de-DE" altLang="de-DE" sz="2400" dirty="0" smtClean="0"/>
              <a:t> </a:t>
            </a:r>
            <a:r>
              <a:rPr lang="de-DE" altLang="de-DE" sz="2400" dirty="0" err="1" smtClean="0"/>
              <a:t>decision</a:t>
            </a:r>
            <a:r>
              <a:rPr lang="de-DE" altLang="de-DE" sz="2400" dirty="0" smtClean="0"/>
              <a:t> </a:t>
            </a:r>
            <a:r>
              <a:rPr lang="de-DE" altLang="de-DE" sz="2400" dirty="0" err="1" smtClean="0"/>
              <a:t>making</a:t>
            </a:r>
            <a:endParaRPr lang="de-DE" altLang="de-DE" sz="2400" dirty="0"/>
          </a:p>
          <a:p>
            <a:pPr marL="324000">
              <a:lnSpc>
                <a:spcPct val="100000"/>
              </a:lnSpc>
              <a:spcBef>
                <a:spcPts val="0"/>
              </a:spcBef>
              <a:spcAft>
                <a:spcPts val="0"/>
              </a:spcAft>
              <a:buSzPct val="100000"/>
            </a:pPr>
            <a:r>
              <a:rPr lang="de-DE" altLang="de-DE" sz="2400" dirty="0" err="1" smtClean="0"/>
              <a:t>Exensive</a:t>
            </a:r>
            <a:r>
              <a:rPr lang="de-DE" altLang="de-DE" sz="2400" dirty="0" smtClean="0"/>
              <a:t> </a:t>
            </a:r>
            <a:r>
              <a:rPr lang="de-DE" altLang="de-DE" sz="2400" dirty="0" err="1" smtClean="0"/>
              <a:t>use</a:t>
            </a:r>
            <a:r>
              <a:rPr lang="de-DE" altLang="de-DE" sz="2400" dirty="0" smtClean="0"/>
              <a:t> </a:t>
            </a:r>
            <a:r>
              <a:rPr lang="de-DE" altLang="de-DE" sz="2400" dirty="0" err="1" smtClean="0"/>
              <a:t>of</a:t>
            </a:r>
            <a:r>
              <a:rPr lang="de-DE" altLang="de-DE" sz="2400" dirty="0" smtClean="0"/>
              <a:t> </a:t>
            </a:r>
            <a:r>
              <a:rPr lang="de-DE" altLang="de-DE" sz="2400" dirty="0" err="1" smtClean="0"/>
              <a:t>sensors</a:t>
            </a:r>
            <a:r>
              <a:rPr lang="de-DE" altLang="de-DE" sz="2400" dirty="0" smtClean="0"/>
              <a:t> </a:t>
            </a:r>
            <a:r>
              <a:rPr lang="de-DE" altLang="de-DE" sz="2400" dirty="0" err="1" smtClean="0"/>
              <a:t>to</a:t>
            </a:r>
            <a:r>
              <a:rPr lang="de-DE" altLang="de-DE" sz="2400" dirty="0" smtClean="0"/>
              <a:t> </a:t>
            </a:r>
            <a:r>
              <a:rPr lang="de-DE" altLang="de-DE" sz="2400" dirty="0" err="1" smtClean="0"/>
              <a:t>monitor</a:t>
            </a:r>
            <a:r>
              <a:rPr lang="de-DE" altLang="de-DE" sz="2400" dirty="0" smtClean="0"/>
              <a:t> </a:t>
            </a:r>
            <a:r>
              <a:rPr lang="de-DE" altLang="de-DE" sz="2400" dirty="0" err="1" smtClean="0"/>
              <a:t>the</a:t>
            </a:r>
            <a:r>
              <a:rPr lang="de-DE" altLang="de-DE" sz="2400" dirty="0" smtClean="0"/>
              <a:t> </a:t>
            </a:r>
            <a:r>
              <a:rPr lang="de-DE" altLang="de-DE" sz="2400" dirty="0" err="1" smtClean="0"/>
              <a:t>state</a:t>
            </a:r>
            <a:r>
              <a:rPr lang="de-DE" altLang="de-DE" sz="2400" dirty="0" smtClean="0"/>
              <a:t> </a:t>
            </a:r>
            <a:r>
              <a:rPr lang="de-DE" altLang="de-DE" sz="2400" dirty="0" err="1" smtClean="0"/>
              <a:t>of</a:t>
            </a:r>
            <a:r>
              <a:rPr lang="de-DE" altLang="de-DE" sz="2400" dirty="0" smtClean="0"/>
              <a:t> </a:t>
            </a:r>
            <a:r>
              <a:rPr lang="de-DE" altLang="de-DE" sz="2400" dirty="0" err="1" smtClean="0"/>
              <a:t>production</a:t>
            </a:r>
            <a:r>
              <a:rPr lang="de-DE" altLang="de-DE" sz="2400" dirty="0" smtClean="0"/>
              <a:t> </a:t>
            </a:r>
            <a:r>
              <a:rPr lang="de-DE" altLang="de-DE" sz="2400" dirty="0" err="1" smtClean="0"/>
              <a:t>equipment</a:t>
            </a:r>
            <a:endParaRPr lang="de-DE" altLang="de-DE" sz="2400" dirty="0" smtClean="0"/>
          </a:p>
          <a:p>
            <a:pPr>
              <a:spcBef>
                <a:spcPts val="600"/>
              </a:spcBef>
              <a:buSzPct val="120000"/>
              <a:buNone/>
            </a:pPr>
            <a:r>
              <a:rPr lang="de-DE" altLang="de-DE" sz="2400" b="1" dirty="0" err="1" smtClean="0"/>
              <a:t>Production</a:t>
            </a:r>
            <a:r>
              <a:rPr lang="de-DE" altLang="de-DE" sz="2400" b="1" dirty="0" smtClean="0"/>
              <a:t> </a:t>
            </a:r>
            <a:r>
              <a:rPr lang="de-DE" altLang="de-DE" sz="2400" b="1" dirty="0" err="1" smtClean="0"/>
              <a:t>control</a:t>
            </a:r>
            <a:endParaRPr lang="de-DE" altLang="de-DE" sz="2400" b="1" dirty="0" smtClean="0"/>
          </a:p>
          <a:p>
            <a:pPr>
              <a:lnSpc>
                <a:spcPct val="100000"/>
              </a:lnSpc>
              <a:spcBef>
                <a:spcPts val="0"/>
              </a:spcBef>
              <a:spcAft>
                <a:spcPts val="0"/>
              </a:spcAft>
              <a:buSzPct val="100000"/>
            </a:pPr>
            <a:r>
              <a:rPr lang="de-DE" altLang="de-DE" sz="2400" dirty="0"/>
              <a:t>p</a:t>
            </a:r>
            <a:r>
              <a:rPr lang="de-DE" altLang="de-DE" sz="2400" dirty="0" smtClean="0"/>
              <a:t>aperless </a:t>
            </a:r>
            <a:r>
              <a:rPr lang="de-DE" altLang="de-DE" sz="2400" dirty="0" err="1" smtClean="0"/>
              <a:t>l</a:t>
            </a:r>
            <a:r>
              <a:rPr lang="de-DE" altLang="de-DE" sz="2400" dirty="0" err="1" smtClean="0"/>
              <a:t>ogistics</a:t>
            </a:r>
            <a:endParaRPr lang="de-DE" altLang="de-DE" sz="2400" dirty="0"/>
          </a:p>
          <a:p>
            <a:pPr>
              <a:lnSpc>
                <a:spcPct val="100000"/>
              </a:lnSpc>
              <a:spcBef>
                <a:spcPts val="0"/>
              </a:spcBef>
              <a:spcAft>
                <a:spcPts val="0"/>
              </a:spcAft>
              <a:buSzPct val="100000"/>
            </a:pPr>
            <a:r>
              <a:rPr lang="de-DE" altLang="de-DE" sz="2400" dirty="0" err="1"/>
              <a:t>t</a:t>
            </a:r>
            <a:r>
              <a:rPr lang="de-DE" altLang="de-DE" sz="2400" dirty="0" err="1" smtClean="0"/>
              <a:t>raceability</a:t>
            </a:r>
            <a:r>
              <a:rPr lang="de-DE" altLang="de-DE" sz="2400" dirty="0" smtClean="0"/>
              <a:t> </a:t>
            </a:r>
            <a:r>
              <a:rPr lang="de-DE" altLang="de-DE" sz="2400" dirty="0" err="1" smtClean="0"/>
              <a:t>of</a:t>
            </a:r>
            <a:r>
              <a:rPr lang="de-DE" altLang="de-DE" sz="2400" dirty="0" smtClean="0"/>
              <a:t> </a:t>
            </a:r>
            <a:r>
              <a:rPr lang="de-DE" altLang="de-DE" sz="2400" dirty="0" err="1" smtClean="0"/>
              <a:t>products</a:t>
            </a:r>
            <a:r>
              <a:rPr lang="de-DE" altLang="de-DE" sz="2400" dirty="0" smtClean="0"/>
              <a:t> </a:t>
            </a:r>
            <a:r>
              <a:rPr lang="de-DE" altLang="de-DE" sz="2400" dirty="0" err="1" smtClean="0"/>
              <a:t>and</a:t>
            </a:r>
            <a:r>
              <a:rPr lang="de-DE" altLang="de-DE" sz="2400" dirty="0" smtClean="0"/>
              <a:t> </a:t>
            </a:r>
            <a:r>
              <a:rPr lang="de-DE" altLang="de-DE" sz="2400" dirty="0" err="1" smtClean="0"/>
              <a:t>parts</a:t>
            </a:r>
            <a:r>
              <a:rPr lang="de-DE" altLang="de-DE" sz="2400" dirty="0" smtClean="0"/>
              <a:t> (</a:t>
            </a:r>
            <a:r>
              <a:rPr lang="de-DE" altLang="de-DE" sz="2400" dirty="0" err="1" smtClean="0"/>
              <a:t>realtime</a:t>
            </a:r>
            <a:r>
              <a:rPr lang="de-DE" altLang="de-DE" sz="2400" dirty="0" smtClean="0"/>
              <a:t> </a:t>
            </a:r>
            <a:r>
              <a:rPr lang="de-DE" altLang="de-DE" sz="2400" dirty="0" err="1" smtClean="0"/>
              <a:t>information</a:t>
            </a:r>
            <a:r>
              <a:rPr lang="de-DE" altLang="de-DE" sz="2400" dirty="0" smtClean="0"/>
              <a:t> </a:t>
            </a:r>
            <a:r>
              <a:rPr lang="de-DE" altLang="de-DE" sz="2400" dirty="0" err="1" smtClean="0"/>
              <a:t>of</a:t>
            </a:r>
            <a:r>
              <a:rPr lang="de-DE" altLang="de-DE" sz="2400" dirty="0" smtClean="0"/>
              <a:t> </a:t>
            </a:r>
            <a:r>
              <a:rPr lang="de-DE" altLang="de-DE" sz="2400" dirty="0" err="1" smtClean="0"/>
              <a:t>inventory</a:t>
            </a:r>
            <a:r>
              <a:rPr lang="de-DE" altLang="de-DE" sz="2400" dirty="0" smtClean="0"/>
              <a:t>)</a:t>
            </a:r>
            <a:endParaRPr lang="de-DE" altLang="de-DE" sz="2400" dirty="0"/>
          </a:p>
          <a:p>
            <a:pPr>
              <a:lnSpc>
                <a:spcPct val="100000"/>
              </a:lnSpc>
              <a:spcBef>
                <a:spcPts val="0"/>
              </a:spcBef>
              <a:spcAft>
                <a:spcPts val="0"/>
              </a:spcAft>
              <a:buSzPct val="100000"/>
            </a:pPr>
            <a:r>
              <a:rPr lang="de-DE" altLang="de-DE" sz="2400" dirty="0" smtClean="0"/>
              <a:t>RFID</a:t>
            </a:r>
            <a:endParaRPr lang="de-DE" altLang="de-DE" sz="2400" dirty="0"/>
          </a:p>
          <a:p>
            <a:pPr>
              <a:lnSpc>
                <a:spcPct val="100000"/>
              </a:lnSpc>
              <a:spcBef>
                <a:spcPts val="0"/>
              </a:spcBef>
              <a:spcAft>
                <a:spcPts val="0"/>
              </a:spcAft>
              <a:buSzPct val="100000"/>
            </a:pPr>
            <a:r>
              <a:rPr lang="de-DE" altLang="de-DE" sz="2400" dirty="0" smtClean="0"/>
              <a:t>digital </a:t>
            </a:r>
            <a:r>
              <a:rPr lang="de-DE" altLang="de-DE" sz="2400" dirty="0" err="1" smtClean="0"/>
              <a:t>memory</a:t>
            </a:r>
            <a:r>
              <a:rPr lang="de-DE" altLang="de-DE" sz="2400" dirty="0" smtClean="0"/>
              <a:t> </a:t>
            </a:r>
            <a:r>
              <a:rPr lang="de-DE" altLang="de-DE" sz="2400" dirty="0" err="1" smtClean="0"/>
              <a:t>of</a:t>
            </a:r>
            <a:r>
              <a:rPr lang="de-DE" altLang="de-DE" sz="2400" dirty="0" smtClean="0"/>
              <a:t> </a:t>
            </a:r>
            <a:r>
              <a:rPr lang="de-DE" altLang="de-DE" sz="2400" dirty="0" err="1" smtClean="0"/>
              <a:t>the</a:t>
            </a:r>
            <a:r>
              <a:rPr lang="de-DE" altLang="de-DE" sz="2400" dirty="0" smtClean="0"/>
              <a:t> </a:t>
            </a:r>
            <a:r>
              <a:rPr lang="de-DE" altLang="de-DE" sz="2400" dirty="0" err="1" smtClean="0"/>
              <a:t>product</a:t>
            </a:r>
            <a:endParaRPr lang="de-DE" altLang="de-DE" sz="2400" dirty="0"/>
          </a:p>
          <a:p>
            <a:pPr>
              <a:lnSpc>
                <a:spcPct val="100000"/>
              </a:lnSpc>
              <a:spcBef>
                <a:spcPts val="0"/>
              </a:spcBef>
              <a:spcAft>
                <a:spcPts val="0"/>
              </a:spcAft>
              <a:buSzPct val="100000"/>
            </a:pPr>
            <a:r>
              <a:rPr lang="de-DE" altLang="de-DE" sz="2400" dirty="0" err="1" smtClean="0"/>
              <a:t>o</a:t>
            </a:r>
            <a:r>
              <a:rPr lang="de-DE" altLang="de-DE" sz="2400" dirty="0" err="1" smtClean="0"/>
              <a:t>ptimisation</a:t>
            </a:r>
            <a:r>
              <a:rPr lang="de-DE" altLang="de-DE" sz="2400" dirty="0" smtClean="0"/>
              <a:t> </a:t>
            </a:r>
            <a:r>
              <a:rPr lang="de-DE" altLang="de-DE" sz="2400" dirty="0" err="1" smtClean="0"/>
              <a:t>of</a:t>
            </a:r>
            <a:r>
              <a:rPr lang="de-DE" altLang="de-DE" sz="2400" dirty="0"/>
              <a:t> </a:t>
            </a:r>
            <a:r>
              <a:rPr lang="de-DE" altLang="de-DE" sz="2400" dirty="0" err="1" smtClean="0"/>
              <a:t>production</a:t>
            </a:r>
            <a:r>
              <a:rPr lang="de-DE" altLang="de-DE" sz="2400" dirty="0" smtClean="0"/>
              <a:t> </a:t>
            </a:r>
            <a:r>
              <a:rPr lang="de-DE" altLang="de-DE" sz="2400" dirty="0" err="1" smtClean="0"/>
              <a:t>with</a:t>
            </a:r>
            <a:r>
              <a:rPr lang="de-DE" altLang="de-DE" sz="2400" dirty="0" smtClean="0"/>
              <a:t> BIG </a:t>
            </a:r>
            <a:r>
              <a:rPr lang="de-DE" altLang="de-DE" sz="2400" dirty="0"/>
              <a:t>DATA</a:t>
            </a:r>
            <a:endParaRPr lang="de-DE" sz="2400" dirty="0"/>
          </a:p>
          <a:p>
            <a:pPr marL="0" indent="0">
              <a:buNone/>
            </a:pPr>
            <a:endParaRPr lang="de-DE" sz="2000" dirty="0"/>
          </a:p>
        </p:txBody>
      </p:sp>
      <p:sp>
        <p:nvSpPr>
          <p:cNvPr id="6" name="Rechteck 5"/>
          <p:cNvSpPr/>
          <p:nvPr/>
        </p:nvSpPr>
        <p:spPr>
          <a:xfrm>
            <a:off x="7864339" y="6049888"/>
            <a:ext cx="1032655" cy="230832"/>
          </a:xfrm>
          <a:prstGeom prst="rect">
            <a:avLst/>
          </a:prstGeom>
        </p:spPr>
        <p:txBody>
          <a:bodyPr wrap="none">
            <a:spAutoFit/>
          </a:bodyPr>
          <a:lstStyle/>
          <a:p>
            <a:pPr>
              <a:lnSpc>
                <a:spcPct val="100000"/>
              </a:lnSpc>
              <a:spcAft>
                <a:spcPts val="0"/>
              </a:spcAft>
              <a:buNone/>
            </a:pPr>
            <a:r>
              <a:rPr lang="en-US" sz="900" dirty="0">
                <a:latin typeface="+mn-lt"/>
              </a:rPr>
              <a:t>Source: Wikipedia</a:t>
            </a:r>
          </a:p>
        </p:txBody>
      </p:sp>
    </p:spTree>
    <p:extLst>
      <p:ext uri="{BB962C8B-B14F-4D97-AF65-F5344CB8AC3E}">
        <p14:creationId xmlns:p14="http://schemas.microsoft.com/office/powerpoint/2010/main" val="490048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err="1" smtClean="0"/>
              <a:t>Challenges</a:t>
            </a:r>
            <a:r>
              <a:rPr lang="de-DE" sz="2400" dirty="0" smtClean="0"/>
              <a:t> </a:t>
            </a:r>
            <a:r>
              <a:rPr lang="de-DE" sz="2400" dirty="0" err="1" smtClean="0"/>
              <a:t>for</a:t>
            </a:r>
            <a:r>
              <a:rPr lang="de-DE" sz="2400" dirty="0" smtClean="0"/>
              <a:t> </a:t>
            </a:r>
            <a:r>
              <a:rPr lang="de-DE" sz="2400" dirty="0" err="1" smtClean="0"/>
              <a:t>the</a:t>
            </a:r>
            <a:r>
              <a:rPr lang="de-DE" sz="2400" dirty="0" smtClean="0"/>
              <a:t> </a:t>
            </a:r>
            <a:r>
              <a:rPr lang="de-DE" sz="2400" dirty="0" err="1" smtClean="0"/>
              <a:t>workforce</a:t>
            </a:r>
            <a:endParaRPr lang="de-DE" sz="2400" dirty="0"/>
          </a:p>
        </p:txBody>
      </p:sp>
      <p:sp>
        <p:nvSpPr>
          <p:cNvPr id="3" name="Fußzeilenplatzhalter 2"/>
          <p:cNvSpPr>
            <a:spLocks noGrp="1"/>
          </p:cNvSpPr>
          <p:nvPr>
            <p:ph type="ftr" sz="quarter" idx="11"/>
          </p:nvPr>
        </p:nvSpPr>
        <p:spPr/>
        <p:txBody>
          <a:bodyPr/>
          <a:lstStyle/>
          <a:p>
            <a:r>
              <a:rPr lang="de-DE" dirty="0"/>
              <a:t>Christian Brunkhorst, IG Metall </a:t>
            </a:r>
            <a:endParaRPr lang="de-DE" dirty="0"/>
          </a:p>
        </p:txBody>
      </p:sp>
      <p:sp>
        <p:nvSpPr>
          <p:cNvPr id="4" name="Foliennummernplatzhalter 3"/>
          <p:cNvSpPr>
            <a:spLocks noGrp="1"/>
          </p:cNvSpPr>
          <p:nvPr>
            <p:ph type="sldNum" sz="quarter" idx="12"/>
          </p:nvPr>
        </p:nvSpPr>
        <p:spPr/>
        <p:txBody>
          <a:bodyPr/>
          <a:lstStyle/>
          <a:p>
            <a:pPr>
              <a:buFont typeface="Times" charset="0"/>
              <a:buNone/>
            </a:pPr>
            <a:fld id="{5DCFDF23-2307-46B6-BE55-59A37D776CBC}" type="slidenum">
              <a:rPr lang="de-DE" smtClean="0"/>
              <a:pPr>
                <a:buFont typeface="Times" charset="0"/>
                <a:buNone/>
              </a:pPr>
              <a:t>11</a:t>
            </a:fld>
            <a:endParaRPr lang="de-DE" dirty="0"/>
          </a:p>
        </p:txBody>
      </p:sp>
      <p:sp>
        <p:nvSpPr>
          <p:cNvPr id="5" name="Textplatzhalter 4"/>
          <p:cNvSpPr>
            <a:spLocks noGrp="1"/>
          </p:cNvSpPr>
          <p:nvPr>
            <p:ph type="body" sz="quarter" idx="13"/>
          </p:nvPr>
        </p:nvSpPr>
        <p:spPr/>
        <p:txBody>
          <a:bodyPr/>
          <a:lstStyle/>
          <a:p>
            <a:pPr>
              <a:lnSpc>
                <a:spcPct val="100000"/>
              </a:lnSpc>
              <a:spcBef>
                <a:spcPts val="0"/>
              </a:spcBef>
              <a:spcAft>
                <a:spcPts val="0"/>
              </a:spcAft>
            </a:pPr>
            <a:r>
              <a:rPr lang="de-DE" altLang="de-DE" sz="2400" dirty="0">
                <a:ea typeface="ＭＳ Ｐゴシック" panose="020B0600070205080204" pitchFamily="34" charset="-128"/>
              </a:rPr>
              <a:t>r</a:t>
            </a:r>
            <a:r>
              <a:rPr lang="de-DE" altLang="de-DE" sz="2400" dirty="0" smtClean="0">
                <a:ea typeface="ＭＳ Ｐゴシック" panose="020B0600070205080204" pitchFamily="34" charset="-128"/>
              </a:rPr>
              <a:t>apid </a:t>
            </a:r>
            <a:r>
              <a:rPr lang="de-DE" altLang="de-DE" sz="2400" dirty="0" err="1" smtClean="0">
                <a:ea typeface="ＭＳ Ｐゴシック" panose="020B0600070205080204" pitchFamily="34" charset="-128"/>
              </a:rPr>
              <a:t>change</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of</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necessary</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qualification</a:t>
            </a:r>
            <a:endParaRPr lang="de-DE" altLang="de-DE" sz="2400" dirty="0">
              <a:ea typeface="ＭＳ Ｐゴシック" panose="020B0600070205080204" pitchFamily="34" charset="-128"/>
            </a:endParaRPr>
          </a:p>
          <a:p>
            <a:pPr>
              <a:lnSpc>
                <a:spcPct val="100000"/>
              </a:lnSpc>
              <a:spcBef>
                <a:spcPts val="0"/>
              </a:spcBef>
              <a:spcAft>
                <a:spcPts val="0"/>
              </a:spcAft>
            </a:pPr>
            <a:r>
              <a:rPr lang="de-DE" altLang="de-DE" sz="2400" dirty="0" err="1" smtClean="0">
                <a:ea typeface="ＭＳ Ｐゴシック" panose="020B0600070205080204" pitchFamily="34" charset="-128"/>
              </a:rPr>
              <a:t>ergonomical</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improvement</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through</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the</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use</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of</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robots</a:t>
            </a:r>
            <a:endParaRPr lang="de-DE" altLang="de-DE" sz="2400" dirty="0">
              <a:ea typeface="ＭＳ Ｐゴシック" panose="020B0600070205080204" pitchFamily="34" charset="-128"/>
            </a:endParaRPr>
          </a:p>
          <a:p>
            <a:pPr>
              <a:lnSpc>
                <a:spcPct val="100000"/>
              </a:lnSpc>
              <a:spcBef>
                <a:spcPts val="0"/>
              </a:spcBef>
              <a:spcAft>
                <a:spcPts val="0"/>
              </a:spcAft>
            </a:pPr>
            <a:r>
              <a:rPr lang="de-DE" altLang="de-DE" sz="2400" dirty="0" err="1">
                <a:ea typeface="ＭＳ Ｐゴシック" panose="020B0600070205080204" pitchFamily="34" charset="-128"/>
              </a:rPr>
              <a:t>c</a:t>
            </a:r>
            <a:r>
              <a:rPr lang="de-DE" altLang="de-DE" sz="2400" dirty="0" err="1" smtClean="0">
                <a:ea typeface="ＭＳ Ｐゴシック" panose="020B0600070205080204" pitchFamily="34" charset="-128"/>
              </a:rPr>
              <a:t>reation</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of</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new</a:t>
            </a:r>
            <a:r>
              <a:rPr lang="de-DE" altLang="de-DE" sz="2400" dirty="0">
                <a:ea typeface="ＭＳ Ｐゴシック" panose="020B0600070205080204" pitchFamily="34" charset="-128"/>
              </a:rPr>
              <a:t> </a:t>
            </a:r>
            <a:r>
              <a:rPr lang="de-DE" altLang="de-DE" sz="2400" dirty="0" err="1" smtClean="0">
                <a:ea typeface="ＭＳ Ｐゴシック" panose="020B0600070205080204" pitchFamily="34" charset="-128"/>
              </a:rPr>
              <a:t>jobs</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for</a:t>
            </a:r>
            <a:r>
              <a:rPr lang="de-DE" altLang="de-DE" sz="2400" dirty="0" smtClean="0">
                <a:ea typeface="ＭＳ Ｐゴシック" panose="020B0600070205080204" pitchFamily="34" charset="-128"/>
              </a:rPr>
              <a:t> high </a:t>
            </a:r>
            <a:r>
              <a:rPr lang="de-DE" altLang="de-DE" sz="2400" dirty="0" err="1" smtClean="0">
                <a:ea typeface="ＭＳ Ｐゴシック" panose="020B0600070205080204" pitchFamily="34" charset="-128"/>
              </a:rPr>
              <a:t>skilled</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workers</a:t>
            </a:r>
            <a:r>
              <a:rPr lang="de-DE" altLang="de-DE" sz="2400" dirty="0" smtClean="0">
                <a:ea typeface="ＭＳ Ｐゴシック" panose="020B0600070205080204" pitchFamily="34" charset="-128"/>
              </a:rPr>
              <a:t> in </a:t>
            </a:r>
            <a:r>
              <a:rPr lang="de-DE" altLang="de-DE" sz="2400" dirty="0" err="1" smtClean="0">
                <a:ea typeface="ＭＳ Ｐゴシック" panose="020B0600070205080204" pitchFamily="34" charset="-128"/>
              </a:rPr>
              <a:t>thea</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areas</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of</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planning</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configuration</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and</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maintenance</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of</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the</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new</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technologies</a:t>
            </a:r>
            <a:endParaRPr lang="de-DE" altLang="de-DE" sz="2400" dirty="0" smtClean="0">
              <a:ea typeface="ＭＳ Ｐゴシック" panose="020B0600070205080204" pitchFamily="34" charset="-128"/>
            </a:endParaRPr>
          </a:p>
          <a:p>
            <a:pPr>
              <a:lnSpc>
                <a:spcPct val="100000"/>
              </a:lnSpc>
              <a:spcBef>
                <a:spcPts val="0"/>
              </a:spcBef>
              <a:spcAft>
                <a:spcPts val="0"/>
              </a:spcAft>
            </a:pPr>
            <a:r>
              <a:rPr lang="de-DE" altLang="de-DE" sz="2400" dirty="0" err="1" smtClean="0">
                <a:ea typeface="ＭＳ Ｐゴシック" panose="020B0600070205080204" pitchFamily="34" charset="-128"/>
              </a:rPr>
              <a:t>expansion</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of</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low-skilled</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work</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through</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the</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use</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of</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robots</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and</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assisting</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systems</a:t>
            </a:r>
            <a:endParaRPr lang="de-DE" altLang="de-DE" sz="2400" dirty="0">
              <a:ea typeface="ＭＳ Ｐゴシック" panose="020B0600070205080204" pitchFamily="34" charset="-128"/>
            </a:endParaRPr>
          </a:p>
          <a:p>
            <a:pPr>
              <a:lnSpc>
                <a:spcPct val="100000"/>
              </a:lnSpc>
              <a:spcBef>
                <a:spcPts val="0"/>
              </a:spcBef>
              <a:spcAft>
                <a:spcPts val="0"/>
              </a:spcAft>
            </a:pPr>
            <a:r>
              <a:rPr lang="de-DE" altLang="de-DE" sz="2400" dirty="0" smtClean="0">
                <a:ea typeface="ＭＳ Ｐゴシック" panose="020B0600070205080204" pitchFamily="34" charset="-128"/>
              </a:rPr>
              <a:t>Extensive </a:t>
            </a:r>
            <a:r>
              <a:rPr lang="de-DE" altLang="de-DE" sz="2400" dirty="0" err="1" smtClean="0">
                <a:ea typeface="ＭＳ Ｐゴシック" panose="020B0600070205080204" pitchFamily="34" charset="-128"/>
              </a:rPr>
              <a:t>control</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and</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monitoring</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of</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workers</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behavior</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and</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performance</a:t>
            </a:r>
            <a:endParaRPr lang="de-DE" altLang="de-DE" sz="2400" dirty="0">
              <a:ea typeface="ＭＳ Ｐゴシック" panose="020B0600070205080204" pitchFamily="34" charset="-128"/>
            </a:endParaRPr>
          </a:p>
          <a:p>
            <a:pPr>
              <a:lnSpc>
                <a:spcPct val="100000"/>
              </a:lnSpc>
              <a:spcBef>
                <a:spcPts val="0"/>
              </a:spcBef>
              <a:spcAft>
                <a:spcPts val="0"/>
              </a:spcAft>
            </a:pPr>
            <a:r>
              <a:rPr lang="de-DE" altLang="de-DE" sz="2400" dirty="0" err="1" smtClean="0">
                <a:ea typeface="ＭＳ Ｐゴシック" panose="020B0600070205080204" pitchFamily="34" charset="-128"/>
              </a:rPr>
              <a:t>Increased</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expections</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regarding</a:t>
            </a:r>
            <a:r>
              <a:rPr lang="de-DE" altLang="de-DE" sz="2400" dirty="0" smtClean="0">
                <a:ea typeface="ＭＳ Ｐゴシック" panose="020B0600070205080204" pitchFamily="34" charset="-128"/>
              </a:rPr>
              <a:t> individual </a:t>
            </a:r>
            <a:r>
              <a:rPr lang="de-DE" altLang="de-DE" sz="2400" dirty="0" err="1" smtClean="0">
                <a:ea typeface="ＭＳ Ｐゴシック" panose="020B0600070205080204" pitchFamily="34" charset="-128"/>
              </a:rPr>
              <a:t>flexibility</a:t>
            </a:r>
            <a:r>
              <a:rPr lang="de-DE" altLang="de-DE" sz="2000" dirty="0" smtClean="0">
                <a:ea typeface="ＭＳ Ｐゴシック" panose="020B0600070205080204" pitchFamily="34" charset="-128"/>
              </a:rPr>
              <a:t/>
            </a:r>
            <a:br>
              <a:rPr lang="de-DE" altLang="de-DE" sz="2000" dirty="0" smtClean="0">
                <a:ea typeface="ＭＳ Ｐゴシック" panose="020B0600070205080204" pitchFamily="34" charset="-128"/>
              </a:rPr>
            </a:br>
            <a:endParaRPr lang="de-DE" altLang="de-DE" sz="2000" dirty="0" smtClean="0">
              <a:ea typeface="ＭＳ Ｐゴシック" panose="020B0600070205080204" pitchFamily="34" charset="-128"/>
            </a:endParaRPr>
          </a:p>
          <a:p>
            <a:pPr marL="0" indent="0">
              <a:lnSpc>
                <a:spcPct val="100000"/>
              </a:lnSpc>
              <a:spcBef>
                <a:spcPts val="0"/>
              </a:spcBef>
              <a:spcAft>
                <a:spcPts val="0"/>
              </a:spcAft>
              <a:buNone/>
            </a:pPr>
            <a:endParaRPr lang="de-DE" altLang="de-DE" sz="2000" dirty="0">
              <a:ea typeface="ＭＳ Ｐゴシック" panose="020B0600070205080204" pitchFamily="34" charset="-128"/>
            </a:endParaRPr>
          </a:p>
          <a:p>
            <a:pPr marL="0" indent="0">
              <a:buNone/>
            </a:pPr>
            <a:endParaRPr lang="de-DE" sz="2000" dirty="0"/>
          </a:p>
        </p:txBody>
      </p:sp>
      <p:sp>
        <p:nvSpPr>
          <p:cNvPr id="6" name="Rechteck 5"/>
          <p:cNvSpPr/>
          <p:nvPr/>
        </p:nvSpPr>
        <p:spPr>
          <a:xfrm>
            <a:off x="7864339" y="6049888"/>
            <a:ext cx="1032655" cy="230832"/>
          </a:xfrm>
          <a:prstGeom prst="rect">
            <a:avLst/>
          </a:prstGeom>
        </p:spPr>
        <p:txBody>
          <a:bodyPr wrap="none">
            <a:spAutoFit/>
          </a:bodyPr>
          <a:lstStyle/>
          <a:p>
            <a:pPr>
              <a:lnSpc>
                <a:spcPct val="100000"/>
              </a:lnSpc>
              <a:spcAft>
                <a:spcPts val="0"/>
              </a:spcAft>
              <a:buNone/>
            </a:pPr>
            <a:r>
              <a:rPr lang="en-US" sz="900" dirty="0">
                <a:latin typeface="+mn-lt"/>
              </a:rPr>
              <a:t>Source: Wikipedia</a:t>
            </a:r>
          </a:p>
        </p:txBody>
      </p:sp>
    </p:spTree>
    <p:extLst>
      <p:ext uri="{BB962C8B-B14F-4D97-AF65-F5344CB8AC3E}">
        <p14:creationId xmlns:p14="http://schemas.microsoft.com/office/powerpoint/2010/main" val="2009753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err="1" smtClean="0"/>
              <a:t>Challenges</a:t>
            </a:r>
            <a:r>
              <a:rPr lang="de-DE" sz="2400" dirty="0" smtClean="0"/>
              <a:t> </a:t>
            </a:r>
            <a:r>
              <a:rPr lang="de-DE" sz="2400" dirty="0" err="1" smtClean="0"/>
              <a:t>for</a:t>
            </a:r>
            <a:r>
              <a:rPr lang="de-DE" sz="2400" dirty="0" smtClean="0"/>
              <a:t> </a:t>
            </a:r>
            <a:r>
              <a:rPr lang="de-DE" sz="2400" dirty="0" err="1" smtClean="0"/>
              <a:t>the</a:t>
            </a:r>
            <a:r>
              <a:rPr lang="de-DE" sz="2400" dirty="0"/>
              <a:t> </a:t>
            </a:r>
            <a:r>
              <a:rPr lang="de-DE" sz="2400" dirty="0" err="1" smtClean="0"/>
              <a:t>society</a:t>
            </a:r>
            <a:endParaRPr lang="de-DE" sz="2400" dirty="0"/>
          </a:p>
        </p:txBody>
      </p:sp>
      <p:sp>
        <p:nvSpPr>
          <p:cNvPr id="3" name="Fußzeilenplatzhalter 2"/>
          <p:cNvSpPr>
            <a:spLocks noGrp="1"/>
          </p:cNvSpPr>
          <p:nvPr>
            <p:ph type="ftr" sz="quarter" idx="11"/>
          </p:nvPr>
        </p:nvSpPr>
        <p:spPr/>
        <p:txBody>
          <a:bodyPr/>
          <a:lstStyle/>
          <a:p>
            <a:r>
              <a:rPr lang="de-DE" dirty="0"/>
              <a:t>Christian Brunkhorst, IG Metall </a:t>
            </a:r>
            <a:endParaRPr lang="de-DE" dirty="0"/>
          </a:p>
        </p:txBody>
      </p:sp>
      <p:sp>
        <p:nvSpPr>
          <p:cNvPr id="4" name="Foliennummernplatzhalter 3"/>
          <p:cNvSpPr>
            <a:spLocks noGrp="1"/>
          </p:cNvSpPr>
          <p:nvPr>
            <p:ph type="sldNum" sz="quarter" idx="12"/>
          </p:nvPr>
        </p:nvSpPr>
        <p:spPr/>
        <p:txBody>
          <a:bodyPr/>
          <a:lstStyle/>
          <a:p>
            <a:pPr>
              <a:buFont typeface="Times" charset="0"/>
              <a:buNone/>
            </a:pPr>
            <a:fld id="{5DCFDF23-2307-46B6-BE55-59A37D776CBC}" type="slidenum">
              <a:rPr lang="de-DE" smtClean="0"/>
              <a:pPr>
                <a:buFont typeface="Times" charset="0"/>
                <a:buNone/>
              </a:pPr>
              <a:t>12</a:t>
            </a:fld>
            <a:endParaRPr lang="de-DE" dirty="0"/>
          </a:p>
        </p:txBody>
      </p:sp>
      <p:sp>
        <p:nvSpPr>
          <p:cNvPr id="5" name="Textplatzhalter 4"/>
          <p:cNvSpPr>
            <a:spLocks noGrp="1"/>
          </p:cNvSpPr>
          <p:nvPr>
            <p:ph type="body" sz="quarter" idx="13"/>
          </p:nvPr>
        </p:nvSpPr>
        <p:spPr/>
        <p:txBody>
          <a:bodyPr/>
          <a:lstStyle/>
          <a:p>
            <a:pPr>
              <a:lnSpc>
                <a:spcPct val="100000"/>
              </a:lnSpc>
              <a:spcAft>
                <a:spcPts val="0"/>
              </a:spcAft>
            </a:pPr>
            <a:r>
              <a:rPr lang="de-DE" sz="2400" dirty="0" err="1"/>
              <a:t>i</a:t>
            </a:r>
            <a:r>
              <a:rPr lang="de-DE" sz="2400" dirty="0" err="1" smtClean="0"/>
              <a:t>ncrease</a:t>
            </a:r>
            <a:r>
              <a:rPr lang="de-DE" sz="2400" dirty="0" smtClean="0"/>
              <a:t> </a:t>
            </a:r>
            <a:r>
              <a:rPr lang="de-DE" sz="2400" dirty="0" err="1" smtClean="0"/>
              <a:t>of</a:t>
            </a:r>
            <a:r>
              <a:rPr lang="de-DE" sz="2400" dirty="0" smtClean="0"/>
              <a:t> </a:t>
            </a:r>
            <a:r>
              <a:rPr lang="de-DE" sz="2400" dirty="0" err="1" smtClean="0"/>
              <a:t>precarious</a:t>
            </a:r>
            <a:r>
              <a:rPr lang="de-DE" sz="2400" dirty="0" smtClean="0"/>
              <a:t> </a:t>
            </a:r>
            <a:r>
              <a:rPr lang="de-DE" sz="2400" dirty="0" err="1" smtClean="0"/>
              <a:t>work</a:t>
            </a:r>
            <a:r>
              <a:rPr lang="de-DE" sz="2400" dirty="0" smtClean="0"/>
              <a:t> (</a:t>
            </a:r>
            <a:r>
              <a:rPr lang="de-DE" sz="2400" dirty="0" err="1" smtClean="0"/>
              <a:t>agency</a:t>
            </a:r>
            <a:r>
              <a:rPr lang="de-DE" sz="2400" dirty="0" smtClean="0"/>
              <a:t> </a:t>
            </a:r>
            <a:r>
              <a:rPr lang="de-DE" sz="2400" dirty="0" err="1" smtClean="0"/>
              <a:t>work</a:t>
            </a:r>
            <a:r>
              <a:rPr lang="de-DE" sz="2400" dirty="0" smtClean="0"/>
              <a:t>, </a:t>
            </a:r>
            <a:r>
              <a:rPr lang="de-DE" sz="2400" dirty="0" err="1" smtClean="0"/>
              <a:t>outsourcing</a:t>
            </a:r>
            <a:r>
              <a:rPr lang="de-DE" sz="2400" dirty="0" smtClean="0"/>
              <a:t>, </a:t>
            </a:r>
            <a:r>
              <a:rPr lang="de-DE" sz="2400" dirty="0" err="1" smtClean="0"/>
              <a:t>crouwdsourcing</a:t>
            </a:r>
            <a:r>
              <a:rPr lang="de-DE" sz="2400" dirty="0" smtClean="0"/>
              <a:t>, solo-</a:t>
            </a:r>
            <a:r>
              <a:rPr lang="de-DE" sz="2400" dirty="0" err="1" smtClean="0"/>
              <a:t>self</a:t>
            </a:r>
            <a:r>
              <a:rPr lang="de-DE" sz="2400" dirty="0" smtClean="0"/>
              <a:t>-</a:t>
            </a:r>
            <a:r>
              <a:rPr lang="de-DE" sz="2400" dirty="0" err="1" smtClean="0"/>
              <a:t>employed</a:t>
            </a:r>
            <a:r>
              <a:rPr lang="de-DE" sz="2400" dirty="0" smtClean="0"/>
              <a:t>)</a:t>
            </a:r>
            <a:endParaRPr lang="de-DE" sz="2400" dirty="0"/>
          </a:p>
          <a:p>
            <a:pPr>
              <a:lnSpc>
                <a:spcPct val="100000"/>
              </a:lnSpc>
              <a:spcAft>
                <a:spcPts val="0"/>
              </a:spcAft>
            </a:pPr>
            <a:r>
              <a:rPr lang="de-DE" sz="2400" dirty="0" err="1"/>
              <a:t>r</a:t>
            </a:r>
            <a:r>
              <a:rPr lang="de-DE" sz="2400" dirty="0" err="1" smtClean="0"/>
              <a:t>ace</a:t>
            </a:r>
            <a:r>
              <a:rPr lang="de-DE" sz="2400" dirty="0" smtClean="0"/>
              <a:t> </a:t>
            </a:r>
            <a:r>
              <a:rPr lang="de-DE" sz="2400" dirty="0" err="1" smtClean="0"/>
              <a:t>to</a:t>
            </a:r>
            <a:r>
              <a:rPr lang="de-DE" sz="2400" dirty="0" smtClean="0"/>
              <a:t> </a:t>
            </a:r>
            <a:r>
              <a:rPr lang="de-DE" sz="2400" dirty="0" err="1" smtClean="0"/>
              <a:t>the</a:t>
            </a:r>
            <a:r>
              <a:rPr lang="de-DE" sz="2400" dirty="0" smtClean="0"/>
              <a:t> </a:t>
            </a:r>
            <a:r>
              <a:rPr lang="de-DE" sz="2400" dirty="0" err="1" smtClean="0"/>
              <a:t>bottom</a:t>
            </a:r>
            <a:r>
              <a:rPr lang="de-DE" sz="2400" dirty="0" smtClean="0"/>
              <a:t> on </a:t>
            </a:r>
            <a:r>
              <a:rPr lang="de-DE" sz="2400" dirty="0" err="1" smtClean="0"/>
              <a:t>social</a:t>
            </a:r>
            <a:r>
              <a:rPr lang="de-DE" sz="2400" dirty="0" smtClean="0"/>
              <a:t> </a:t>
            </a:r>
            <a:r>
              <a:rPr lang="de-DE" sz="2400" dirty="0" err="1" smtClean="0"/>
              <a:t>standards</a:t>
            </a:r>
            <a:endParaRPr lang="de-DE" sz="2400" dirty="0"/>
          </a:p>
          <a:p>
            <a:pPr>
              <a:lnSpc>
                <a:spcPct val="100000"/>
              </a:lnSpc>
              <a:spcAft>
                <a:spcPts val="0"/>
              </a:spcAft>
            </a:pPr>
            <a:r>
              <a:rPr lang="de-DE" sz="2400" dirty="0" err="1"/>
              <a:t>w</a:t>
            </a:r>
            <a:r>
              <a:rPr lang="de-DE" sz="2400" dirty="0" err="1" smtClean="0"/>
              <a:t>here</a:t>
            </a:r>
            <a:r>
              <a:rPr lang="de-DE" sz="2400" dirty="0" smtClean="0"/>
              <a:t> </a:t>
            </a:r>
            <a:r>
              <a:rPr lang="de-DE" sz="2400" dirty="0" err="1" smtClean="0"/>
              <a:t>are</a:t>
            </a:r>
            <a:r>
              <a:rPr lang="de-DE" sz="2400" dirty="0" smtClean="0"/>
              <a:t> </a:t>
            </a:r>
            <a:r>
              <a:rPr lang="de-DE" sz="2400" dirty="0" err="1" smtClean="0"/>
              <a:t>the</a:t>
            </a:r>
            <a:r>
              <a:rPr lang="de-DE" sz="2400" dirty="0" smtClean="0"/>
              <a:t> </a:t>
            </a:r>
            <a:r>
              <a:rPr lang="de-DE" sz="2400" dirty="0" err="1" smtClean="0"/>
              <a:t>jobs</a:t>
            </a:r>
            <a:r>
              <a:rPr lang="de-DE" sz="2400" dirty="0" smtClean="0"/>
              <a:t> </a:t>
            </a:r>
            <a:r>
              <a:rPr lang="de-DE" sz="2400" dirty="0" err="1" smtClean="0"/>
              <a:t>for</a:t>
            </a:r>
            <a:r>
              <a:rPr lang="de-DE" sz="2400" dirty="0" smtClean="0"/>
              <a:t> </a:t>
            </a:r>
            <a:r>
              <a:rPr lang="de-DE" sz="2400" dirty="0" err="1" smtClean="0"/>
              <a:t>low-skilled</a:t>
            </a:r>
            <a:r>
              <a:rPr lang="de-DE" sz="2400" dirty="0" smtClean="0"/>
              <a:t> </a:t>
            </a:r>
            <a:r>
              <a:rPr lang="de-DE" sz="2400" dirty="0" err="1" smtClean="0"/>
              <a:t>workers</a:t>
            </a:r>
            <a:r>
              <a:rPr lang="de-DE" sz="2400" dirty="0" smtClean="0"/>
              <a:t> </a:t>
            </a:r>
            <a:r>
              <a:rPr lang="de-DE" sz="2400" dirty="0" err="1" smtClean="0"/>
              <a:t>and</a:t>
            </a:r>
            <a:r>
              <a:rPr lang="de-DE" sz="2400" dirty="0" smtClean="0"/>
              <a:t> </a:t>
            </a:r>
            <a:r>
              <a:rPr lang="de-DE" sz="2400" dirty="0" err="1" smtClean="0"/>
              <a:t>the</a:t>
            </a:r>
            <a:r>
              <a:rPr lang="de-DE" sz="2400" dirty="0" smtClean="0"/>
              <a:t> non-digital-natives</a:t>
            </a:r>
          </a:p>
          <a:p>
            <a:pPr marL="0" indent="0">
              <a:buNone/>
            </a:pPr>
            <a:endParaRPr lang="de-DE" sz="2000" dirty="0"/>
          </a:p>
        </p:txBody>
      </p:sp>
      <p:sp>
        <p:nvSpPr>
          <p:cNvPr id="6" name="Rechteck 5"/>
          <p:cNvSpPr/>
          <p:nvPr/>
        </p:nvSpPr>
        <p:spPr>
          <a:xfrm>
            <a:off x="7864339" y="6049888"/>
            <a:ext cx="1032655" cy="230832"/>
          </a:xfrm>
          <a:prstGeom prst="rect">
            <a:avLst/>
          </a:prstGeom>
        </p:spPr>
        <p:txBody>
          <a:bodyPr wrap="none">
            <a:spAutoFit/>
          </a:bodyPr>
          <a:lstStyle/>
          <a:p>
            <a:pPr>
              <a:lnSpc>
                <a:spcPct val="100000"/>
              </a:lnSpc>
              <a:spcAft>
                <a:spcPts val="0"/>
              </a:spcAft>
              <a:buNone/>
            </a:pPr>
            <a:r>
              <a:rPr lang="en-US" sz="900" dirty="0">
                <a:latin typeface="+mn-lt"/>
              </a:rPr>
              <a:t>Source: Wikipedia</a:t>
            </a:r>
          </a:p>
        </p:txBody>
      </p:sp>
    </p:spTree>
    <p:extLst>
      <p:ext uri="{BB962C8B-B14F-4D97-AF65-F5344CB8AC3E}">
        <p14:creationId xmlns:p14="http://schemas.microsoft.com/office/powerpoint/2010/main" val="3556606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400" dirty="0" smtClean="0"/>
              <a:t>Transformation of the automotive industry</a:t>
            </a:r>
            <a:endParaRPr lang="en-US" sz="2400" dirty="0"/>
          </a:p>
        </p:txBody>
      </p:sp>
      <p:sp>
        <p:nvSpPr>
          <p:cNvPr id="3" name="Fußzeilenplatzhalter 2"/>
          <p:cNvSpPr>
            <a:spLocks noGrp="1"/>
          </p:cNvSpPr>
          <p:nvPr>
            <p:ph type="ftr" sz="quarter" idx="11"/>
          </p:nvPr>
        </p:nvSpPr>
        <p:spPr/>
        <p:txBody>
          <a:bodyPr/>
          <a:lstStyle/>
          <a:p>
            <a:r>
              <a:rPr lang="de-DE" dirty="0"/>
              <a:t>Christian Brunkhorst, IG Metall </a:t>
            </a:r>
            <a:endParaRPr lang="de-DE" dirty="0"/>
          </a:p>
        </p:txBody>
      </p:sp>
      <p:sp>
        <p:nvSpPr>
          <p:cNvPr id="4" name="Foliennummernplatzhalter 3"/>
          <p:cNvSpPr>
            <a:spLocks noGrp="1"/>
          </p:cNvSpPr>
          <p:nvPr>
            <p:ph type="sldNum" sz="quarter" idx="12"/>
          </p:nvPr>
        </p:nvSpPr>
        <p:spPr/>
        <p:txBody>
          <a:bodyPr/>
          <a:lstStyle/>
          <a:p>
            <a:pPr>
              <a:buFont typeface="Times" charset="0"/>
              <a:buNone/>
            </a:pPr>
            <a:fld id="{5DCFDF23-2307-46B6-BE55-59A37D776CBC}" type="slidenum">
              <a:rPr lang="de-DE" smtClean="0"/>
              <a:pPr>
                <a:buFont typeface="Times" charset="0"/>
                <a:buNone/>
              </a:pPr>
              <a:t>13</a:t>
            </a:fld>
            <a:endParaRPr lang="de-DE" dirty="0"/>
          </a:p>
        </p:txBody>
      </p:sp>
      <p:pic>
        <p:nvPicPr>
          <p:cNvPr id="6" name="Bildplatzhalter 5"/>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539295" y="1052736"/>
            <a:ext cx="5237823" cy="5113114"/>
          </a:xfrm>
        </p:spPr>
      </p:pic>
    </p:spTree>
    <p:extLst>
      <p:ext uri="{BB962C8B-B14F-4D97-AF65-F5344CB8AC3E}">
        <p14:creationId xmlns:p14="http://schemas.microsoft.com/office/powerpoint/2010/main" val="951599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400" dirty="0" smtClean="0"/>
              <a:t>Automation steps of the vehicle</a:t>
            </a:r>
            <a:endParaRPr lang="en-US" sz="2400" dirty="0"/>
          </a:p>
        </p:txBody>
      </p:sp>
      <p:sp>
        <p:nvSpPr>
          <p:cNvPr id="3" name="Fußzeilenplatzhalter 2"/>
          <p:cNvSpPr>
            <a:spLocks noGrp="1"/>
          </p:cNvSpPr>
          <p:nvPr>
            <p:ph type="ftr" sz="quarter" idx="11"/>
          </p:nvPr>
        </p:nvSpPr>
        <p:spPr/>
        <p:txBody>
          <a:bodyPr/>
          <a:lstStyle/>
          <a:p>
            <a:r>
              <a:rPr lang="de-DE" dirty="0"/>
              <a:t>Christian Brunkhorst, IG Metall </a:t>
            </a:r>
            <a:endParaRPr lang="de-DE" dirty="0"/>
          </a:p>
        </p:txBody>
      </p:sp>
      <p:sp>
        <p:nvSpPr>
          <p:cNvPr id="4" name="Foliennummernplatzhalter 3"/>
          <p:cNvSpPr>
            <a:spLocks noGrp="1"/>
          </p:cNvSpPr>
          <p:nvPr>
            <p:ph type="sldNum" sz="quarter" idx="12"/>
          </p:nvPr>
        </p:nvSpPr>
        <p:spPr/>
        <p:txBody>
          <a:bodyPr/>
          <a:lstStyle/>
          <a:p>
            <a:pPr>
              <a:buFont typeface="Times" charset="0"/>
              <a:buNone/>
            </a:pPr>
            <a:fld id="{5DCFDF23-2307-46B6-BE55-59A37D776CBC}" type="slidenum">
              <a:rPr lang="de-DE" smtClean="0"/>
              <a:pPr>
                <a:buFont typeface="Times" charset="0"/>
                <a:buNone/>
              </a:pPr>
              <a:t>14</a:t>
            </a:fld>
            <a:endParaRPr lang="de-DE" dirty="0"/>
          </a:p>
        </p:txBody>
      </p:sp>
      <p:pic>
        <p:nvPicPr>
          <p:cNvPr id="6" name="Bildplatzhalter 5"/>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39551" y="1132479"/>
            <a:ext cx="7237311" cy="4953627"/>
          </a:xfrm>
        </p:spPr>
      </p:pic>
    </p:spTree>
    <p:extLst>
      <p:ext uri="{BB962C8B-B14F-4D97-AF65-F5344CB8AC3E}">
        <p14:creationId xmlns:p14="http://schemas.microsoft.com/office/powerpoint/2010/main" val="3503843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400" dirty="0" smtClean="0"/>
              <a:t>Combining vehicle networking with global infrastructure</a:t>
            </a:r>
            <a:endParaRPr lang="en-US" sz="2400" dirty="0"/>
          </a:p>
        </p:txBody>
      </p:sp>
      <p:sp>
        <p:nvSpPr>
          <p:cNvPr id="3" name="Fußzeilenplatzhalter 2"/>
          <p:cNvSpPr>
            <a:spLocks noGrp="1"/>
          </p:cNvSpPr>
          <p:nvPr>
            <p:ph type="ftr" sz="quarter" idx="11"/>
          </p:nvPr>
        </p:nvSpPr>
        <p:spPr/>
        <p:txBody>
          <a:bodyPr/>
          <a:lstStyle/>
          <a:p>
            <a:r>
              <a:rPr lang="de-DE" dirty="0"/>
              <a:t>Christian Brunkhorst, IG Metall </a:t>
            </a:r>
            <a:endParaRPr lang="de-DE" dirty="0"/>
          </a:p>
        </p:txBody>
      </p:sp>
      <p:sp>
        <p:nvSpPr>
          <p:cNvPr id="4" name="Foliennummernplatzhalter 3"/>
          <p:cNvSpPr>
            <a:spLocks noGrp="1"/>
          </p:cNvSpPr>
          <p:nvPr>
            <p:ph type="sldNum" sz="quarter" idx="12"/>
          </p:nvPr>
        </p:nvSpPr>
        <p:spPr/>
        <p:txBody>
          <a:bodyPr/>
          <a:lstStyle/>
          <a:p>
            <a:pPr>
              <a:buFont typeface="Times" charset="0"/>
              <a:buNone/>
            </a:pPr>
            <a:fld id="{5DCFDF23-2307-46B6-BE55-59A37D776CBC}" type="slidenum">
              <a:rPr lang="en-US" smtClean="0"/>
              <a:pPr>
                <a:buFont typeface="Times" charset="0"/>
                <a:buNone/>
              </a:pPr>
              <a:t>15</a:t>
            </a:fld>
            <a:endParaRPr lang="en-US" dirty="0"/>
          </a:p>
        </p:txBody>
      </p:sp>
      <p:pic>
        <p:nvPicPr>
          <p:cNvPr id="6" name="Bildplatzhalter 5"/>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39551" y="1410849"/>
            <a:ext cx="7237311" cy="4396888"/>
          </a:xfrm>
        </p:spPr>
      </p:pic>
    </p:spTree>
    <p:extLst>
      <p:ext uri="{BB962C8B-B14F-4D97-AF65-F5344CB8AC3E}">
        <p14:creationId xmlns:p14="http://schemas.microsoft.com/office/powerpoint/2010/main" val="3746835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400" dirty="0" smtClean="0"/>
              <a:t>Autonomous driving – Transformation of products</a:t>
            </a:r>
            <a:endParaRPr lang="en-US" sz="2400" dirty="0"/>
          </a:p>
        </p:txBody>
      </p:sp>
      <p:sp>
        <p:nvSpPr>
          <p:cNvPr id="3" name="Fußzeilenplatzhalter 2"/>
          <p:cNvSpPr>
            <a:spLocks noGrp="1"/>
          </p:cNvSpPr>
          <p:nvPr>
            <p:ph type="ftr" sz="quarter" idx="11"/>
          </p:nvPr>
        </p:nvSpPr>
        <p:spPr/>
        <p:txBody>
          <a:bodyPr/>
          <a:lstStyle/>
          <a:p>
            <a:r>
              <a:rPr lang="de-DE" dirty="0"/>
              <a:t>Christian Brunkhorst, IG Metall </a:t>
            </a:r>
            <a:endParaRPr lang="de-DE" dirty="0"/>
          </a:p>
        </p:txBody>
      </p:sp>
      <p:sp>
        <p:nvSpPr>
          <p:cNvPr id="4" name="Foliennummernplatzhalter 3"/>
          <p:cNvSpPr>
            <a:spLocks noGrp="1"/>
          </p:cNvSpPr>
          <p:nvPr>
            <p:ph type="sldNum" sz="quarter" idx="12"/>
          </p:nvPr>
        </p:nvSpPr>
        <p:spPr/>
        <p:txBody>
          <a:bodyPr/>
          <a:lstStyle/>
          <a:p>
            <a:pPr>
              <a:buFont typeface="Times" charset="0"/>
              <a:buNone/>
            </a:pPr>
            <a:fld id="{5DCFDF23-2307-46B6-BE55-59A37D776CBC}" type="slidenum">
              <a:rPr lang="en-US" smtClean="0"/>
              <a:pPr>
                <a:buFont typeface="Times" charset="0"/>
                <a:buNone/>
              </a:pPr>
              <a:t>16</a:t>
            </a:fld>
            <a:endParaRPr lang="en-US" dirty="0"/>
          </a:p>
        </p:txBody>
      </p:sp>
      <p:sp>
        <p:nvSpPr>
          <p:cNvPr id="7" name="Textplatzhalter 6"/>
          <p:cNvSpPr>
            <a:spLocks noGrp="1"/>
          </p:cNvSpPr>
          <p:nvPr>
            <p:ph type="body" sz="quarter" idx="16"/>
          </p:nvPr>
        </p:nvSpPr>
        <p:spPr/>
        <p:txBody>
          <a:bodyPr/>
          <a:lstStyle/>
          <a:p>
            <a:pPr>
              <a:lnSpc>
                <a:spcPct val="100000"/>
              </a:lnSpc>
            </a:pPr>
            <a:r>
              <a:rPr lang="en-US" sz="2400" dirty="0" smtClean="0"/>
              <a:t>Standardization </a:t>
            </a:r>
            <a:r>
              <a:rPr lang="en-US" sz="2400" dirty="0" smtClean="0"/>
              <a:t>vs. </a:t>
            </a:r>
            <a:r>
              <a:rPr lang="en-US" sz="2400" dirty="0" smtClean="0"/>
              <a:t>Individuality</a:t>
            </a:r>
          </a:p>
        </p:txBody>
      </p:sp>
      <p:pic>
        <p:nvPicPr>
          <p:cNvPr id="12" name="Bildplatzhalter 11"/>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3039" r="13039"/>
          <a:stretch>
            <a:fillRect/>
          </a:stretch>
        </p:blipFill>
        <p:spPr>
          <a:xfrm>
            <a:off x="539552" y="1329042"/>
            <a:ext cx="3024336" cy="2892045"/>
          </a:xfrm>
        </p:spPr>
      </p:pic>
      <p:pic>
        <p:nvPicPr>
          <p:cNvPr id="13" name="Bildplatzhalter 12"/>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3685974" y="1340768"/>
            <a:ext cx="4090889" cy="2880319"/>
          </a:xfrm>
        </p:spPr>
      </p:pic>
    </p:spTree>
    <p:extLst>
      <p:ext uri="{BB962C8B-B14F-4D97-AF65-F5344CB8AC3E}">
        <p14:creationId xmlns:p14="http://schemas.microsoft.com/office/powerpoint/2010/main" val="1652458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smtClean="0"/>
              <a:t>Connected </a:t>
            </a:r>
            <a:r>
              <a:rPr lang="de-DE" sz="2400" dirty="0" err="1" smtClean="0"/>
              <a:t>and</a:t>
            </a:r>
            <a:r>
              <a:rPr lang="de-DE" sz="2400" dirty="0" smtClean="0"/>
              <a:t> </a:t>
            </a:r>
            <a:r>
              <a:rPr lang="de-DE" sz="2400" dirty="0" err="1" smtClean="0"/>
              <a:t>autonomous</a:t>
            </a:r>
            <a:r>
              <a:rPr lang="de-DE" sz="2400" dirty="0" smtClean="0"/>
              <a:t> </a:t>
            </a:r>
            <a:r>
              <a:rPr lang="de-DE" sz="2400" dirty="0" err="1" smtClean="0"/>
              <a:t>cars</a:t>
            </a:r>
            <a:r>
              <a:rPr lang="de-DE" sz="2400" dirty="0" smtClean="0"/>
              <a:t> </a:t>
            </a:r>
            <a:r>
              <a:rPr lang="de-DE" sz="2400" dirty="0" smtClean="0"/>
              <a:t>- </a:t>
            </a:r>
            <a:r>
              <a:rPr lang="de-DE" sz="2400" dirty="0" err="1" smtClean="0"/>
              <a:t>advantages</a:t>
            </a:r>
            <a:endParaRPr lang="de-DE" sz="2400" dirty="0"/>
          </a:p>
        </p:txBody>
      </p:sp>
      <p:sp>
        <p:nvSpPr>
          <p:cNvPr id="3" name="Fußzeilenplatzhalter 2"/>
          <p:cNvSpPr>
            <a:spLocks noGrp="1"/>
          </p:cNvSpPr>
          <p:nvPr>
            <p:ph type="ftr" sz="quarter" idx="11"/>
          </p:nvPr>
        </p:nvSpPr>
        <p:spPr/>
        <p:txBody>
          <a:bodyPr/>
          <a:lstStyle/>
          <a:p>
            <a:r>
              <a:rPr lang="de-DE" dirty="0"/>
              <a:t>Christian Brunkhorst, IG Metall </a:t>
            </a:r>
            <a:endParaRPr lang="de-DE" dirty="0"/>
          </a:p>
        </p:txBody>
      </p:sp>
      <p:sp>
        <p:nvSpPr>
          <p:cNvPr id="4" name="Foliennummernplatzhalter 3"/>
          <p:cNvSpPr>
            <a:spLocks noGrp="1"/>
          </p:cNvSpPr>
          <p:nvPr>
            <p:ph type="sldNum" sz="quarter" idx="12"/>
          </p:nvPr>
        </p:nvSpPr>
        <p:spPr/>
        <p:txBody>
          <a:bodyPr/>
          <a:lstStyle/>
          <a:p>
            <a:pPr>
              <a:buFont typeface="Times" charset="0"/>
              <a:buNone/>
            </a:pPr>
            <a:fld id="{5DCFDF23-2307-46B6-BE55-59A37D776CBC}" type="slidenum">
              <a:rPr lang="de-DE" smtClean="0"/>
              <a:pPr>
                <a:buFont typeface="Times" charset="0"/>
                <a:buNone/>
              </a:pPr>
              <a:t>17</a:t>
            </a:fld>
            <a:endParaRPr lang="de-DE" dirty="0"/>
          </a:p>
        </p:txBody>
      </p:sp>
      <p:sp>
        <p:nvSpPr>
          <p:cNvPr id="5" name="Textplatzhalter 4"/>
          <p:cNvSpPr>
            <a:spLocks noGrp="1"/>
          </p:cNvSpPr>
          <p:nvPr>
            <p:ph type="body" sz="quarter" idx="13"/>
          </p:nvPr>
        </p:nvSpPr>
        <p:spPr>
          <a:xfrm>
            <a:off x="539552" y="1052736"/>
            <a:ext cx="7992888" cy="5112568"/>
          </a:xfrm>
        </p:spPr>
        <p:txBody>
          <a:bodyPr/>
          <a:lstStyle/>
          <a:p>
            <a:pPr marL="342000">
              <a:lnSpc>
                <a:spcPct val="100000"/>
              </a:lnSpc>
              <a:spcAft>
                <a:spcPts val="0"/>
              </a:spcAft>
            </a:pPr>
            <a:r>
              <a:rPr lang="en-US" sz="2400" dirty="0" smtClean="0"/>
              <a:t>Fewer </a:t>
            </a:r>
            <a:r>
              <a:rPr lang="en-US" sz="2400" dirty="0"/>
              <a:t>traffic collisions, </a:t>
            </a:r>
          </a:p>
          <a:p>
            <a:pPr marL="342000">
              <a:lnSpc>
                <a:spcPct val="100000"/>
              </a:lnSpc>
              <a:spcAft>
                <a:spcPts val="0"/>
              </a:spcAft>
            </a:pPr>
            <a:r>
              <a:rPr lang="en-US" sz="2400" dirty="0"/>
              <a:t>Increased roadway capacity and reduced traffic </a:t>
            </a:r>
            <a:r>
              <a:rPr lang="en-US" sz="2400" dirty="0" smtClean="0"/>
              <a:t>congestion</a:t>
            </a:r>
            <a:endParaRPr lang="en-US" sz="2400" dirty="0"/>
          </a:p>
          <a:p>
            <a:pPr marL="342000">
              <a:lnSpc>
                <a:spcPct val="100000"/>
              </a:lnSpc>
              <a:spcAft>
                <a:spcPts val="0"/>
              </a:spcAft>
            </a:pPr>
            <a:r>
              <a:rPr lang="en-US" sz="2400" dirty="0"/>
              <a:t>Relief of vehicle occupants from driving and </a:t>
            </a:r>
            <a:r>
              <a:rPr lang="en-US" sz="2400" dirty="0" smtClean="0"/>
              <a:t>navigation</a:t>
            </a:r>
            <a:endParaRPr lang="en-US" sz="2400" dirty="0"/>
          </a:p>
          <a:p>
            <a:pPr marL="342000">
              <a:lnSpc>
                <a:spcPct val="100000"/>
              </a:lnSpc>
              <a:spcAft>
                <a:spcPts val="0"/>
              </a:spcAft>
            </a:pPr>
            <a:r>
              <a:rPr lang="en-US" sz="2400" dirty="0"/>
              <a:t>Removal of constraints on occupants' state (age, unlicensed, blind, distracted, intoxicated, </a:t>
            </a:r>
            <a:r>
              <a:rPr lang="en-US" sz="2400" dirty="0" smtClean="0"/>
              <a:t>…</a:t>
            </a:r>
            <a:r>
              <a:rPr lang="en-US" sz="2400" dirty="0" smtClean="0"/>
              <a:t>)</a:t>
            </a:r>
            <a:endParaRPr lang="en-US" sz="2400" dirty="0"/>
          </a:p>
          <a:p>
            <a:pPr>
              <a:lnSpc>
                <a:spcPct val="100000"/>
              </a:lnSpc>
              <a:spcAft>
                <a:spcPts val="0"/>
              </a:spcAft>
            </a:pPr>
            <a:r>
              <a:rPr lang="en-US" sz="2400" dirty="0"/>
              <a:t>Reduce total number of cars by increased car sharing, higher utilization rate of the car</a:t>
            </a:r>
            <a:r>
              <a:rPr lang="en-US" sz="2400" baseline="30000" dirty="0"/>
              <a:t> </a:t>
            </a:r>
            <a:endParaRPr lang="en-US" sz="2400" baseline="30000" dirty="0" smtClean="0"/>
          </a:p>
          <a:p>
            <a:pPr>
              <a:lnSpc>
                <a:spcPct val="100000"/>
              </a:lnSpc>
              <a:spcAft>
                <a:spcPts val="0"/>
              </a:spcAft>
            </a:pPr>
            <a:r>
              <a:rPr lang="en-US" sz="2400" dirty="0" smtClean="0"/>
              <a:t>Reduction </a:t>
            </a:r>
            <a:r>
              <a:rPr lang="en-US" sz="2400" dirty="0"/>
              <a:t>of physical space required for vehicle parking, higher car density on the road possible</a:t>
            </a:r>
          </a:p>
          <a:p>
            <a:pPr>
              <a:lnSpc>
                <a:spcPct val="100000"/>
              </a:lnSpc>
              <a:spcAft>
                <a:spcPts val="0"/>
              </a:spcAft>
            </a:pPr>
            <a:r>
              <a:rPr lang="en-US" sz="2400" dirty="0"/>
              <a:t>Elimination of redundant passengers – the robotic car could drive unoccupied to wherever it is </a:t>
            </a:r>
            <a:r>
              <a:rPr lang="en-US" sz="2400" dirty="0" smtClean="0"/>
              <a:t>required</a:t>
            </a:r>
            <a:endParaRPr lang="en-US" sz="2400" dirty="0"/>
          </a:p>
          <a:p>
            <a:pPr>
              <a:lnSpc>
                <a:spcPct val="100000"/>
              </a:lnSpc>
              <a:spcAft>
                <a:spcPts val="0"/>
              </a:spcAft>
            </a:pPr>
            <a:r>
              <a:rPr lang="en-US" sz="2400" dirty="0"/>
              <a:t>Removal of the steering wheel, no occupant needs to sit in a forward facing position.</a:t>
            </a:r>
          </a:p>
          <a:p>
            <a:pPr marL="342000">
              <a:lnSpc>
                <a:spcPct val="100000"/>
              </a:lnSpc>
              <a:spcAft>
                <a:spcPts val="0"/>
              </a:spcAft>
            </a:pPr>
            <a:endParaRPr lang="en-US" sz="2400" baseline="30000" dirty="0" smtClean="0"/>
          </a:p>
          <a:p>
            <a:pPr marL="0" indent="0">
              <a:buNone/>
            </a:pPr>
            <a:endParaRPr lang="de-DE" dirty="0"/>
          </a:p>
        </p:txBody>
      </p:sp>
      <p:sp>
        <p:nvSpPr>
          <p:cNvPr id="6" name="Rechteck 5"/>
          <p:cNvSpPr/>
          <p:nvPr/>
        </p:nvSpPr>
        <p:spPr>
          <a:xfrm>
            <a:off x="7864339" y="6049888"/>
            <a:ext cx="1032655" cy="230832"/>
          </a:xfrm>
          <a:prstGeom prst="rect">
            <a:avLst/>
          </a:prstGeom>
        </p:spPr>
        <p:txBody>
          <a:bodyPr wrap="none">
            <a:spAutoFit/>
          </a:bodyPr>
          <a:lstStyle/>
          <a:p>
            <a:pPr>
              <a:lnSpc>
                <a:spcPct val="100000"/>
              </a:lnSpc>
              <a:spcAft>
                <a:spcPts val="0"/>
              </a:spcAft>
              <a:buNone/>
            </a:pPr>
            <a:r>
              <a:rPr lang="en-US" sz="900" dirty="0">
                <a:latin typeface="+mn-lt"/>
              </a:rPr>
              <a:t>Source: Wikipedia</a:t>
            </a:r>
          </a:p>
        </p:txBody>
      </p:sp>
    </p:spTree>
    <p:extLst>
      <p:ext uri="{BB962C8B-B14F-4D97-AF65-F5344CB8AC3E}">
        <p14:creationId xmlns:p14="http://schemas.microsoft.com/office/powerpoint/2010/main" val="3438368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a:t>Connected </a:t>
            </a:r>
            <a:r>
              <a:rPr lang="de-DE" sz="2400" dirty="0" err="1"/>
              <a:t>and</a:t>
            </a:r>
            <a:r>
              <a:rPr lang="de-DE" sz="2400" dirty="0"/>
              <a:t> </a:t>
            </a:r>
            <a:r>
              <a:rPr lang="de-DE" sz="2400" dirty="0" err="1"/>
              <a:t>autonomous</a:t>
            </a:r>
            <a:r>
              <a:rPr lang="de-DE" sz="2400" dirty="0"/>
              <a:t> </a:t>
            </a:r>
            <a:r>
              <a:rPr lang="de-DE" sz="2400" dirty="0" err="1"/>
              <a:t>cars</a:t>
            </a:r>
            <a:r>
              <a:rPr lang="de-DE" sz="2400" dirty="0"/>
              <a:t> - </a:t>
            </a:r>
            <a:r>
              <a:rPr lang="de-DE" sz="2400" dirty="0" err="1" smtClean="0"/>
              <a:t>challenges</a:t>
            </a:r>
            <a:endParaRPr lang="de-DE" sz="2400" dirty="0"/>
          </a:p>
        </p:txBody>
      </p:sp>
      <p:sp>
        <p:nvSpPr>
          <p:cNvPr id="3" name="Fußzeilenplatzhalter 2"/>
          <p:cNvSpPr>
            <a:spLocks noGrp="1"/>
          </p:cNvSpPr>
          <p:nvPr>
            <p:ph type="ftr" sz="quarter" idx="11"/>
          </p:nvPr>
        </p:nvSpPr>
        <p:spPr/>
        <p:txBody>
          <a:bodyPr/>
          <a:lstStyle/>
          <a:p>
            <a:r>
              <a:rPr lang="de-DE" dirty="0"/>
              <a:t>Christian Brunkhorst, IG Metall </a:t>
            </a:r>
            <a:endParaRPr lang="de-DE" dirty="0"/>
          </a:p>
        </p:txBody>
      </p:sp>
      <p:sp>
        <p:nvSpPr>
          <p:cNvPr id="4" name="Foliennummernplatzhalter 3"/>
          <p:cNvSpPr>
            <a:spLocks noGrp="1"/>
          </p:cNvSpPr>
          <p:nvPr>
            <p:ph type="sldNum" sz="quarter" idx="12"/>
          </p:nvPr>
        </p:nvSpPr>
        <p:spPr/>
        <p:txBody>
          <a:bodyPr/>
          <a:lstStyle/>
          <a:p>
            <a:pPr>
              <a:buFont typeface="Times" charset="0"/>
              <a:buNone/>
            </a:pPr>
            <a:fld id="{5DCFDF23-2307-46B6-BE55-59A37D776CBC}" type="slidenum">
              <a:rPr lang="de-DE" smtClean="0"/>
              <a:pPr>
                <a:buFont typeface="Times" charset="0"/>
                <a:buNone/>
              </a:pPr>
              <a:t>18</a:t>
            </a:fld>
            <a:endParaRPr lang="de-DE" dirty="0"/>
          </a:p>
        </p:txBody>
      </p:sp>
      <p:sp>
        <p:nvSpPr>
          <p:cNvPr id="5" name="Textplatzhalter 4"/>
          <p:cNvSpPr>
            <a:spLocks noGrp="1"/>
          </p:cNvSpPr>
          <p:nvPr>
            <p:ph type="body" sz="quarter" idx="13"/>
          </p:nvPr>
        </p:nvSpPr>
        <p:spPr>
          <a:xfrm>
            <a:off x="539552" y="1052736"/>
            <a:ext cx="8208912" cy="5112568"/>
          </a:xfrm>
        </p:spPr>
        <p:txBody>
          <a:bodyPr/>
          <a:lstStyle/>
          <a:p>
            <a:pPr marL="285750" indent="-285750">
              <a:lnSpc>
                <a:spcPct val="100000"/>
              </a:lnSpc>
              <a:spcAft>
                <a:spcPts val="0"/>
              </a:spcAft>
            </a:pPr>
            <a:r>
              <a:rPr lang="en-US" sz="2400" dirty="0" smtClean="0"/>
              <a:t>Liability </a:t>
            </a:r>
            <a:r>
              <a:rPr lang="en-US" sz="2400" dirty="0"/>
              <a:t>for </a:t>
            </a:r>
            <a:r>
              <a:rPr lang="en-US" sz="2400" dirty="0" smtClean="0"/>
              <a:t>damage</a:t>
            </a:r>
            <a:endParaRPr lang="en-US" sz="2400" dirty="0"/>
          </a:p>
          <a:p>
            <a:pPr marL="285750" indent="-285750">
              <a:lnSpc>
                <a:spcPct val="100000"/>
              </a:lnSpc>
              <a:spcAft>
                <a:spcPts val="0"/>
              </a:spcAft>
            </a:pPr>
            <a:r>
              <a:rPr lang="en-US" sz="2400" dirty="0"/>
              <a:t>Resistance by individuals to forfeit control of </a:t>
            </a:r>
            <a:r>
              <a:rPr lang="en-US" sz="2400" dirty="0" smtClean="0"/>
              <a:t>the car</a:t>
            </a:r>
            <a:endParaRPr lang="en-US" sz="2400" dirty="0"/>
          </a:p>
          <a:p>
            <a:pPr marL="285750" indent="-285750">
              <a:lnSpc>
                <a:spcPct val="100000"/>
              </a:lnSpc>
              <a:spcAft>
                <a:spcPts val="0"/>
              </a:spcAft>
            </a:pPr>
            <a:r>
              <a:rPr lang="en-US" sz="2400" dirty="0"/>
              <a:t>Software </a:t>
            </a:r>
            <a:r>
              <a:rPr lang="en-US" sz="2400" dirty="0" smtClean="0"/>
              <a:t>reliability</a:t>
            </a:r>
            <a:endParaRPr lang="en-US" sz="2400" dirty="0"/>
          </a:p>
          <a:p>
            <a:pPr marL="285750" indent="-285750">
              <a:lnSpc>
                <a:spcPct val="100000"/>
              </a:lnSpc>
              <a:spcAft>
                <a:spcPts val="0"/>
              </a:spcAft>
            </a:pPr>
            <a:r>
              <a:rPr lang="en-US" sz="2400" dirty="0"/>
              <a:t>A car's computer could potentially be compromised, as could a communication system between cars</a:t>
            </a:r>
            <a:r>
              <a:rPr lang="en-US" sz="2400" dirty="0" smtClean="0"/>
              <a:t>.</a:t>
            </a:r>
          </a:p>
          <a:p>
            <a:pPr marL="285750" indent="-285750">
              <a:lnSpc>
                <a:spcPct val="100000"/>
              </a:lnSpc>
              <a:spcAft>
                <a:spcPts val="0"/>
              </a:spcAft>
            </a:pPr>
            <a:r>
              <a:rPr lang="en-US" sz="2400" dirty="0"/>
              <a:t>Implementation of legal framework </a:t>
            </a:r>
            <a:r>
              <a:rPr lang="en-US" sz="2400" dirty="0" smtClean="0"/>
              <a:t>and government </a:t>
            </a:r>
            <a:r>
              <a:rPr lang="en-US" sz="2400" dirty="0"/>
              <a:t>regulations for self-driving cars</a:t>
            </a:r>
            <a:r>
              <a:rPr lang="en-US" sz="2400" dirty="0" smtClean="0"/>
              <a:t>.</a:t>
            </a:r>
            <a:endParaRPr lang="en-US" sz="2400" dirty="0"/>
          </a:p>
          <a:p>
            <a:pPr marL="285750" indent="-285750">
              <a:lnSpc>
                <a:spcPct val="100000"/>
              </a:lnSpc>
              <a:spcAft>
                <a:spcPts val="0"/>
              </a:spcAft>
            </a:pPr>
            <a:r>
              <a:rPr lang="en-US" sz="2400" dirty="0"/>
              <a:t>Loss of driving-related jobs</a:t>
            </a:r>
            <a:r>
              <a:rPr lang="en-US" sz="2400" dirty="0" smtClean="0"/>
              <a:t>.</a:t>
            </a:r>
            <a:endParaRPr lang="en-US" sz="2400" dirty="0"/>
          </a:p>
          <a:p>
            <a:pPr marL="285750" indent="-285750">
              <a:lnSpc>
                <a:spcPct val="100000"/>
              </a:lnSpc>
              <a:spcAft>
                <a:spcPts val="0"/>
              </a:spcAft>
            </a:pPr>
            <a:r>
              <a:rPr lang="en-US" sz="2400" dirty="0"/>
              <a:t>Loss of </a:t>
            </a:r>
            <a:r>
              <a:rPr lang="en-US" sz="2400" dirty="0" smtClean="0"/>
              <a:t>privacy </a:t>
            </a:r>
          </a:p>
          <a:p>
            <a:pPr marL="644850" lvl="1" indent="-285750">
              <a:lnSpc>
                <a:spcPct val="100000"/>
              </a:lnSpc>
              <a:spcAft>
                <a:spcPts val="0"/>
              </a:spcAft>
            </a:pPr>
            <a:r>
              <a:rPr lang="en-US" dirty="0"/>
              <a:t>g</a:t>
            </a:r>
            <a:r>
              <a:rPr lang="en-US" dirty="0" smtClean="0"/>
              <a:t>overnmental </a:t>
            </a:r>
            <a:r>
              <a:rPr lang="en-US" dirty="0"/>
              <a:t>access to movement </a:t>
            </a:r>
            <a:r>
              <a:rPr lang="en-US" dirty="0" smtClean="0"/>
              <a:t>data, </a:t>
            </a:r>
          </a:p>
          <a:p>
            <a:pPr marL="644850" lvl="1" indent="-285750">
              <a:lnSpc>
                <a:spcPct val="100000"/>
              </a:lnSpc>
              <a:spcAft>
                <a:spcPts val="0"/>
              </a:spcAft>
            </a:pPr>
            <a:r>
              <a:rPr lang="en-US" dirty="0" smtClean="0"/>
              <a:t>who </a:t>
            </a:r>
            <a:r>
              <a:rPr lang="en-US" dirty="0"/>
              <a:t>owns the data</a:t>
            </a:r>
            <a:r>
              <a:rPr lang="en-US" dirty="0" smtClean="0"/>
              <a:t>?</a:t>
            </a:r>
            <a:endParaRPr lang="en-US" dirty="0"/>
          </a:p>
          <a:p>
            <a:pPr marL="285750" indent="-285750">
              <a:lnSpc>
                <a:spcPct val="100000"/>
              </a:lnSpc>
              <a:spcAft>
                <a:spcPts val="0"/>
              </a:spcAft>
            </a:pPr>
            <a:r>
              <a:rPr lang="en-US" sz="2400" dirty="0"/>
              <a:t>Ethical problems</a:t>
            </a:r>
          </a:p>
          <a:p>
            <a:pPr marL="0" indent="0">
              <a:lnSpc>
                <a:spcPct val="100000"/>
              </a:lnSpc>
              <a:spcAft>
                <a:spcPts val="0"/>
              </a:spcAft>
              <a:buNone/>
            </a:pPr>
            <a:endParaRPr lang="en-US" sz="2000" dirty="0" smtClean="0"/>
          </a:p>
          <a:p>
            <a:endParaRPr lang="de-DE" dirty="0"/>
          </a:p>
        </p:txBody>
      </p:sp>
      <p:sp>
        <p:nvSpPr>
          <p:cNvPr id="6" name="Rechteck 5"/>
          <p:cNvSpPr/>
          <p:nvPr/>
        </p:nvSpPr>
        <p:spPr>
          <a:xfrm>
            <a:off x="7864339" y="6049888"/>
            <a:ext cx="1032655" cy="230832"/>
          </a:xfrm>
          <a:prstGeom prst="rect">
            <a:avLst/>
          </a:prstGeom>
        </p:spPr>
        <p:txBody>
          <a:bodyPr wrap="none">
            <a:spAutoFit/>
          </a:bodyPr>
          <a:lstStyle/>
          <a:p>
            <a:pPr>
              <a:lnSpc>
                <a:spcPct val="100000"/>
              </a:lnSpc>
              <a:spcAft>
                <a:spcPts val="0"/>
              </a:spcAft>
              <a:buNone/>
            </a:pPr>
            <a:r>
              <a:rPr lang="en-US" sz="900" dirty="0">
                <a:latin typeface="+mn-lt"/>
              </a:rPr>
              <a:t>Source: Wikipedia</a:t>
            </a:r>
          </a:p>
        </p:txBody>
      </p:sp>
    </p:spTree>
    <p:extLst>
      <p:ext uri="{BB962C8B-B14F-4D97-AF65-F5344CB8AC3E}">
        <p14:creationId xmlns:p14="http://schemas.microsoft.com/office/powerpoint/2010/main" val="1690791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a:t>Connected </a:t>
            </a:r>
            <a:r>
              <a:rPr lang="de-DE" sz="2400" dirty="0" err="1"/>
              <a:t>and</a:t>
            </a:r>
            <a:r>
              <a:rPr lang="de-DE" sz="2400" dirty="0"/>
              <a:t> </a:t>
            </a:r>
            <a:r>
              <a:rPr lang="de-DE" sz="2400" dirty="0" err="1"/>
              <a:t>autonomous</a:t>
            </a:r>
            <a:r>
              <a:rPr lang="de-DE" sz="2400" dirty="0"/>
              <a:t> </a:t>
            </a:r>
            <a:r>
              <a:rPr lang="de-DE" sz="2400" dirty="0" err="1"/>
              <a:t>cars</a:t>
            </a:r>
            <a:r>
              <a:rPr lang="de-DE" sz="2400" dirty="0"/>
              <a:t> </a:t>
            </a:r>
            <a:r>
              <a:rPr lang="de-DE" sz="2400" dirty="0" smtClean="0"/>
              <a:t>– </a:t>
            </a:r>
            <a:r>
              <a:rPr lang="de-DE" sz="2400" dirty="0" err="1" smtClean="0"/>
              <a:t>change</a:t>
            </a:r>
            <a:r>
              <a:rPr lang="de-DE" sz="2400" dirty="0" smtClean="0"/>
              <a:t> </a:t>
            </a:r>
            <a:r>
              <a:rPr lang="de-DE" sz="2400" dirty="0" err="1" smtClean="0"/>
              <a:t>the</a:t>
            </a:r>
            <a:r>
              <a:rPr lang="de-DE" sz="2400" dirty="0" smtClean="0"/>
              <a:t> </a:t>
            </a:r>
            <a:r>
              <a:rPr lang="de-DE" sz="2400" dirty="0" err="1" smtClean="0"/>
              <a:t>industry</a:t>
            </a:r>
            <a:endParaRPr lang="de-DE" sz="2400" dirty="0"/>
          </a:p>
        </p:txBody>
      </p:sp>
      <p:sp>
        <p:nvSpPr>
          <p:cNvPr id="3" name="Fußzeilenplatzhalter 2"/>
          <p:cNvSpPr>
            <a:spLocks noGrp="1"/>
          </p:cNvSpPr>
          <p:nvPr>
            <p:ph type="ftr" sz="quarter" idx="11"/>
          </p:nvPr>
        </p:nvSpPr>
        <p:spPr/>
        <p:txBody>
          <a:bodyPr/>
          <a:lstStyle/>
          <a:p>
            <a:r>
              <a:rPr lang="de-DE" dirty="0"/>
              <a:t>Christian Brunkhorst, IG Metall </a:t>
            </a:r>
            <a:endParaRPr lang="de-DE" dirty="0"/>
          </a:p>
        </p:txBody>
      </p:sp>
      <p:sp>
        <p:nvSpPr>
          <p:cNvPr id="4" name="Foliennummernplatzhalter 3"/>
          <p:cNvSpPr>
            <a:spLocks noGrp="1"/>
          </p:cNvSpPr>
          <p:nvPr>
            <p:ph type="sldNum" sz="quarter" idx="12"/>
          </p:nvPr>
        </p:nvSpPr>
        <p:spPr/>
        <p:txBody>
          <a:bodyPr/>
          <a:lstStyle/>
          <a:p>
            <a:pPr>
              <a:buFont typeface="Times" charset="0"/>
              <a:buNone/>
            </a:pPr>
            <a:fld id="{5DCFDF23-2307-46B6-BE55-59A37D776CBC}" type="slidenum">
              <a:rPr lang="de-DE" smtClean="0"/>
              <a:pPr>
                <a:buFont typeface="Times" charset="0"/>
                <a:buNone/>
              </a:pPr>
              <a:t>19</a:t>
            </a:fld>
            <a:endParaRPr lang="de-DE" dirty="0"/>
          </a:p>
        </p:txBody>
      </p:sp>
      <p:sp>
        <p:nvSpPr>
          <p:cNvPr id="5" name="Textplatzhalter 4"/>
          <p:cNvSpPr>
            <a:spLocks noGrp="1"/>
          </p:cNvSpPr>
          <p:nvPr>
            <p:ph type="body" sz="quarter" idx="13"/>
          </p:nvPr>
        </p:nvSpPr>
        <p:spPr>
          <a:xfrm>
            <a:off x="539552" y="1052736"/>
            <a:ext cx="7920880" cy="5112568"/>
          </a:xfrm>
        </p:spPr>
        <p:txBody>
          <a:bodyPr/>
          <a:lstStyle/>
          <a:p>
            <a:pPr marL="342000" indent="-342000">
              <a:lnSpc>
                <a:spcPct val="100000"/>
              </a:lnSpc>
              <a:spcAft>
                <a:spcPts val="0"/>
              </a:spcAft>
            </a:pPr>
            <a:r>
              <a:rPr lang="en-US" sz="2400" dirty="0" smtClean="0"/>
              <a:t>Business </a:t>
            </a:r>
            <a:r>
              <a:rPr lang="en-US" sz="2400" dirty="0" smtClean="0"/>
              <a:t>models will change – </a:t>
            </a:r>
            <a:r>
              <a:rPr lang="en-US" sz="2400" dirty="0" smtClean="0"/>
              <a:t>sale of mobility </a:t>
            </a:r>
            <a:r>
              <a:rPr lang="en-US" sz="2400" dirty="0" smtClean="0"/>
              <a:t>instead of </a:t>
            </a:r>
            <a:r>
              <a:rPr lang="en-US" sz="2400" dirty="0" smtClean="0"/>
              <a:t>cars</a:t>
            </a:r>
            <a:endParaRPr lang="en-US" sz="2400" dirty="0" smtClean="0"/>
          </a:p>
          <a:p>
            <a:pPr lvl="1">
              <a:lnSpc>
                <a:spcPct val="100000"/>
              </a:lnSpc>
              <a:spcAft>
                <a:spcPts val="0"/>
              </a:spcAft>
            </a:pPr>
            <a:r>
              <a:rPr lang="en-US" dirty="0" smtClean="0"/>
              <a:t>Link between public and private transport</a:t>
            </a:r>
          </a:p>
          <a:p>
            <a:pPr lvl="1">
              <a:lnSpc>
                <a:spcPct val="100000"/>
              </a:lnSpc>
              <a:spcAft>
                <a:spcPts val="0"/>
              </a:spcAft>
            </a:pPr>
            <a:r>
              <a:rPr lang="en-US" dirty="0" smtClean="0"/>
              <a:t>Car-sharing</a:t>
            </a:r>
            <a:endParaRPr lang="en-US" dirty="0" smtClean="0"/>
          </a:p>
          <a:p>
            <a:pPr marL="342000" indent="-342000">
              <a:lnSpc>
                <a:spcPct val="100000"/>
              </a:lnSpc>
              <a:spcAft>
                <a:spcPts val="0"/>
              </a:spcAft>
            </a:pPr>
            <a:r>
              <a:rPr lang="en-US" sz="2400" dirty="0" smtClean="0"/>
              <a:t>New competitors</a:t>
            </a:r>
          </a:p>
          <a:p>
            <a:pPr lvl="1">
              <a:lnSpc>
                <a:spcPct val="100000"/>
              </a:lnSpc>
              <a:spcAft>
                <a:spcPts val="0"/>
              </a:spcAft>
            </a:pPr>
            <a:r>
              <a:rPr lang="en-US" dirty="0" smtClean="0"/>
              <a:t>IT companies enter the </a:t>
            </a:r>
            <a:r>
              <a:rPr lang="en-US" dirty="0" smtClean="0"/>
              <a:t>market to </a:t>
            </a:r>
            <a:r>
              <a:rPr lang="en-US" dirty="0" smtClean="0"/>
              <a:t>get </a:t>
            </a:r>
            <a:r>
              <a:rPr lang="en-US" dirty="0" smtClean="0"/>
              <a:t>data </a:t>
            </a:r>
          </a:p>
          <a:p>
            <a:pPr lvl="1">
              <a:lnSpc>
                <a:spcPct val="100000"/>
              </a:lnSpc>
              <a:spcAft>
                <a:spcPts val="0"/>
              </a:spcAft>
            </a:pPr>
            <a:r>
              <a:rPr lang="en-US" dirty="0" smtClean="0"/>
              <a:t>Auto-companies </a:t>
            </a:r>
            <a:r>
              <a:rPr lang="en-US" dirty="0" smtClean="0"/>
              <a:t>developing new business models to incorporate the collected </a:t>
            </a:r>
            <a:r>
              <a:rPr lang="en-US" dirty="0" smtClean="0"/>
              <a:t>data</a:t>
            </a:r>
            <a:endParaRPr lang="en-US" dirty="0" smtClean="0"/>
          </a:p>
          <a:p>
            <a:pPr marL="342000" indent="-342000">
              <a:lnSpc>
                <a:spcPct val="100000"/>
              </a:lnSpc>
              <a:spcAft>
                <a:spcPts val="0"/>
              </a:spcAft>
            </a:pPr>
            <a:r>
              <a:rPr lang="en-US" sz="2400" dirty="0" smtClean="0"/>
              <a:t>New products, new production methods</a:t>
            </a:r>
          </a:p>
          <a:p>
            <a:pPr marL="342000" indent="-342000">
              <a:lnSpc>
                <a:spcPct val="100000"/>
              </a:lnSpc>
              <a:spcAft>
                <a:spcPts val="0"/>
              </a:spcAft>
            </a:pPr>
            <a:r>
              <a:rPr lang="en-US" sz="2400" dirty="0" smtClean="0"/>
              <a:t>Will </a:t>
            </a:r>
            <a:r>
              <a:rPr lang="en-US" sz="2400" dirty="0" smtClean="0"/>
              <a:t>the Automobile supplier </a:t>
            </a:r>
            <a:r>
              <a:rPr lang="en-US" sz="2400" dirty="0" smtClean="0"/>
              <a:t>become a </a:t>
            </a:r>
            <a:r>
              <a:rPr lang="en-US" sz="2400" dirty="0" smtClean="0"/>
              <a:t>contract manufacturer for the IT industry?</a:t>
            </a:r>
          </a:p>
          <a:p>
            <a:pPr marL="0" indent="0">
              <a:buNone/>
            </a:pPr>
            <a:endParaRPr lang="de-DE" dirty="0"/>
          </a:p>
        </p:txBody>
      </p:sp>
    </p:spTree>
    <p:extLst>
      <p:ext uri="{BB962C8B-B14F-4D97-AF65-F5344CB8AC3E}">
        <p14:creationId xmlns:p14="http://schemas.microsoft.com/office/powerpoint/2010/main" val="2974124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6804248" y="2023346"/>
            <a:ext cx="1812006" cy="914450"/>
          </a:xfrm>
          <a:prstGeom prst="rect">
            <a:avLst/>
          </a:prstGeom>
          <a:solidFill>
            <a:srgbClr val="243F7B">
              <a:alpha val="70000"/>
            </a:srgbClr>
          </a:solidFill>
          <a:ln w="25400" cap="flat" cmpd="sng" algn="ctr">
            <a:noFill/>
            <a:prstDash val="solid"/>
          </a:ln>
          <a:effectLst/>
        </p:spPr>
        <p:txBody>
          <a:bodyPr/>
          <a:lstStyle/>
          <a:p>
            <a:pPr eaLnBrk="1" fontAlgn="auto" hangingPunct="1">
              <a:spcBef>
                <a:spcPts val="0"/>
              </a:spcBef>
              <a:spcAft>
                <a:spcPts val="0"/>
              </a:spcAft>
              <a:buFont typeface="Times" pitchFamily="18" charset="0"/>
              <a:buNone/>
              <a:defRPr/>
            </a:pPr>
            <a:r>
              <a:rPr lang="en-US" sz="1200" b="1" kern="0" dirty="0" smtClean="0">
                <a:solidFill>
                  <a:sysClr val="window" lastClr="FFFFFF"/>
                </a:solidFill>
                <a:latin typeface="Frutiger 45 Light" pitchFamily="34" charset="0"/>
                <a:ea typeface="ＭＳ Ｐゴシック" pitchFamily="1" charset="-128"/>
              </a:rPr>
              <a:t>4. </a:t>
            </a:r>
            <a:r>
              <a:rPr lang="en-US" altLang="de-DE" sz="1200" b="1" dirty="0" smtClean="0">
                <a:solidFill>
                  <a:srgbClr val="FFFFFF"/>
                </a:solidFill>
                <a:latin typeface="Frutiger 45 Light" charset="0"/>
              </a:rPr>
              <a:t>Industrial revolution</a:t>
            </a:r>
            <a:endParaRPr lang="en-US" sz="1200" b="1" kern="0" dirty="0" smtClean="0">
              <a:solidFill>
                <a:sysClr val="window" lastClr="FFFFFF"/>
              </a:solidFill>
              <a:latin typeface="Frutiger 45 Light" pitchFamily="34" charset="0"/>
              <a:ea typeface="ＭＳ Ｐゴシック" pitchFamily="1" charset="-128"/>
            </a:endParaRPr>
          </a:p>
          <a:p>
            <a:pPr eaLnBrk="1" fontAlgn="auto" hangingPunct="1">
              <a:spcBef>
                <a:spcPts val="0"/>
              </a:spcBef>
              <a:spcAft>
                <a:spcPts val="0"/>
              </a:spcAft>
              <a:buFont typeface="Times" pitchFamily="18" charset="0"/>
              <a:buNone/>
              <a:defRPr/>
            </a:pPr>
            <a:r>
              <a:rPr lang="en-US" sz="1100" kern="0" dirty="0" smtClean="0">
                <a:solidFill>
                  <a:sysClr val="window" lastClr="FFFFFF"/>
                </a:solidFill>
                <a:latin typeface="Frutiger 45 Light" pitchFamily="34" charset="0"/>
                <a:ea typeface="ＭＳ Ｐゴシック" pitchFamily="1" charset="-128"/>
              </a:rPr>
              <a:t>Based on cyber-physical-</a:t>
            </a:r>
          </a:p>
          <a:p>
            <a:pPr eaLnBrk="1" fontAlgn="auto" hangingPunct="1">
              <a:spcBef>
                <a:spcPts val="0"/>
              </a:spcBef>
              <a:spcAft>
                <a:spcPts val="0"/>
              </a:spcAft>
              <a:buFont typeface="Times" pitchFamily="18" charset="0"/>
              <a:buNone/>
              <a:defRPr/>
            </a:pPr>
            <a:r>
              <a:rPr lang="en-US" sz="1100" kern="0" dirty="0" smtClean="0">
                <a:solidFill>
                  <a:sysClr val="window" lastClr="FFFFFF"/>
                </a:solidFill>
                <a:latin typeface="Frutiger 45 Light" pitchFamily="34" charset="0"/>
                <a:ea typeface="ＭＳ Ｐゴシック" pitchFamily="1" charset="-128"/>
              </a:rPr>
              <a:t>systems</a:t>
            </a:r>
          </a:p>
        </p:txBody>
      </p:sp>
      <p:sp>
        <p:nvSpPr>
          <p:cNvPr id="25" name="Rechteck 24"/>
          <p:cNvSpPr/>
          <p:nvPr/>
        </p:nvSpPr>
        <p:spPr>
          <a:xfrm>
            <a:off x="4791982" y="2940304"/>
            <a:ext cx="3824273" cy="919316"/>
          </a:xfrm>
          <a:prstGeom prst="rect">
            <a:avLst/>
          </a:prstGeom>
          <a:solidFill>
            <a:srgbClr val="243F7B">
              <a:alpha val="80000"/>
            </a:srgbClr>
          </a:solidFill>
          <a:ln w="25400" cap="flat" cmpd="sng" algn="ctr">
            <a:noFill/>
            <a:prstDash val="solid"/>
          </a:ln>
          <a:effectLst/>
        </p:spPr>
        <p:txBody>
          <a:bodyPr/>
          <a:lstStyle/>
          <a:p>
            <a:pPr eaLnBrk="1" fontAlgn="auto" hangingPunct="1">
              <a:spcBef>
                <a:spcPts val="0"/>
              </a:spcBef>
              <a:spcAft>
                <a:spcPts val="0"/>
              </a:spcAft>
              <a:buFont typeface="Times" pitchFamily="18" charset="0"/>
              <a:buNone/>
              <a:defRPr/>
            </a:pPr>
            <a:r>
              <a:rPr lang="de-DE" sz="1200" b="1" kern="0" dirty="0">
                <a:solidFill>
                  <a:sysClr val="window" lastClr="FFFFFF"/>
                </a:solidFill>
                <a:latin typeface="Frutiger 45 Light" pitchFamily="34" charset="0"/>
                <a:ea typeface="ＭＳ Ｐゴシック" pitchFamily="1" charset="-128"/>
              </a:rPr>
              <a:t>3. </a:t>
            </a:r>
            <a:r>
              <a:rPr lang="en-US" altLang="de-DE" sz="1200" b="1" dirty="0" smtClean="0">
                <a:solidFill>
                  <a:srgbClr val="FFFFFF"/>
                </a:solidFill>
                <a:latin typeface="Frutiger 45 Light" charset="0"/>
              </a:rPr>
              <a:t>Industrial revolution </a:t>
            </a:r>
            <a:endParaRPr lang="en-US" sz="1200" b="1" kern="0" dirty="0" smtClean="0">
              <a:solidFill>
                <a:sysClr val="window" lastClr="FFFFFF"/>
              </a:solidFill>
              <a:latin typeface="Frutiger 45 Light" pitchFamily="34" charset="0"/>
              <a:ea typeface="ＭＳ Ｐゴシック" pitchFamily="1" charset="-128"/>
            </a:endParaRPr>
          </a:p>
          <a:p>
            <a:pPr eaLnBrk="1" fontAlgn="auto" hangingPunct="1">
              <a:spcBef>
                <a:spcPts val="0"/>
              </a:spcBef>
              <a:spcAft>
                <a:spcPts val="0"/>
              </a:spcAft>
              <a:buFont typeface="Times" pitchFamily="18" charset="0"/>
              <a:buNone/>
              <a:defRPr/>
            </a:pPr>
            <a:r>
              <a:rPr lang="en-US" sz="1100" kern="0" dirty="0" smtClean="0">
                <a:solidFill>
                  <a:sysClr val="window" lastClr="FFFFFF"/>
                </a:solidFill>
                <a:latin typeface="Frutiger 45 Light" pitchFamily="34" charset="0"/>
                <a:ea typeface="ＭＳ Ｐゴシック" pitchFamily="1" charset="-128"/>
              </a:rPr>
              <a:t>Through the use of electronics</a:t>
            </a:r>
          </a:p>
          <a:p>
            <a:pPr eaLnBrk="1" fontAlgn="auto" hangingPunct="1">
              <a:spcBef>
                <a:spcPts val="0"/>
              </a:spcBef>
              <a:spcAft>
                <a:spcPts val="0"/>
              </a:spcAft>
              <a:buFont typeface="Times" pitchFamily="18" charset="0"/>
              <a:buNone/>
              <a:defRPr/>
            </a:pPr>
            <a:r>
              <a:rPr lang="en-US" sz="1100" kern="0" dirty="0" smtClean="0">
                <a:solidFill>
                  <a:sysClr val="window" lastClr="FFFFFF"/>
                </a:solidFill>
                <a:latin typeface="Frutiger 45 Light" pitchFamily="34" charset="0"/>
                <a:ea typeface="ＭＳ Ｐゴシック" pitchFamily="1" charset="-128"/>
              </a:rPr>
              <a:t>and IT further progression in</a:t>
            </a:r>
          </a:p>
          <a:p>
            <a:pPr eaLnBrk="1" fontAlgn="auto" hangingPunct="1">
              <a:spcBef>
                <a:spcPts val="0"/>
              </a:spcBef>
              <a:spcAft>
                <a:spcPts val="0"/>
              </a:spcAft>
              <a:buFont typeface="Times" pitchFamily="18" charset="0"/>
              <a:buNone/>
              <a:defRPr/>
            </a:pPr>
            <a:r>
              <a:rPr lang="en-US" sz="1100" kern="0" dirty="0" smtClean="0">
                <a:solidFill>
                  <a:sysClr val="window" lastClr="FFFFFF"/>
                </a:solidFill>
                <a:latin typeface="Frutiger 45 Light" pitchFamily="34" charset="0"/>
                <a:ea typeface="ＭＳ Ｐゴシック" pitchFamily="1" charset="-128"/>
              </a:rPr>
              <a:t>autonomous production</a:t>
            </a:r>
          </a:p>
        </p:txBody>
      </p:sp>
      <p:sp>
        <p:nvSpPr>
          <p:cNvPr id="6" name="Rechteck 5"/>
          <p:cNvSpPr>
            <a:spLocks noChangeArrowheads="1"/>
          </p:cNvSpPr>
          <p:nvPr/>
        </p:nvSpPr>
        <p:spPr bwMode="auto">
          <a:xfrm>
            <a:off x="2665767" y="3862128"/>
            <a:ext cx="5950488" cy="961534"/>
          </a:xfrm>
          <a:prstGeom prst="rect">
            <a:avLst/>
          </a:prstGeom>
          <a:solidFill>
            <a:srgbClr val="243F7B">
              <a:alpha val="90000"/>
            </a:srgbClr>
          </a:solidFill>
          <a:ln>
            <a:noFill/>
          </a:ln>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anose="02020603050405020304" pitchFamily="18" charset="0"/>
              <a:buNone/>
            </a:pPr>
            <a:r>
              <a:rPr lang="en-US" altLang="de-DE" sz="1200" b="1" dirty="0" smtClean="0">
                <a:solidFill>
                  <a:srgbClr val="FFFFFF"/>
                </a:solidFill>
                <a:latin typeface="Frutiger 45 Light" charset="0"/>
              </a:rPr>
              <a:t>2. Industrial revolution </a:t>
            </a:r>
          </a:p>
          <a:p>
            <a:pPr eaLnBrk="1" hangingPunct="1">
              <a:buFont typeface="Times" panose="02020603050405020304" pitchFamily="18" charset="0"/>
              <a:buNone/>
            </a:pPr>
            <a:r>
              <a:rPr lang="en-US" altLang="de-DE" sz="1100" dirty="0" smtClean="0">
                <a:solidFill>
                  <a:srgbClr val="FFFFFF"/>
                </a:solidFill>
                <a:latin typeface="Frutiger 45 Light" charset="0"/>
              </a:rPr>
              <a:t>Introducing mass production </a:t>
            </a:r>
          </a:p>
          <a:p>
            <a:pPr eaLnBrk="1" hangingPunct="1">
              <a:buFont typeface="Times" panose="02020603050405020304" pitchFamily="18" charset="0"/>
              <a:buNone/>
            </a:pPr>
            <a:r>
              <a:rPr lang="en-US" altLang="de-DE" sz="1100" dirty="0" smtClean="0">
                <a:solidFill>
                  <a:srgbClr val="FFFFFF"/>
                </a:solidFill>
                <a:latin typeface="Frutiger 45 Light" charset="0"/>
              </a:rPr>
              <a:t>lines powered by electric </a:t>
            </a:r>
          </a:p>
          <a:p>
            <a:pPr eaLnBrk="1" hangingPunct="1">
              <a:buFont typeface="Times" panose="02020603050405020304" pitchFamily="18" charset="0"/>
              <a:buNone/>
            </a:pPr>
            <a:r>
              <a:rPr lang="en-US" altLang="de-DE" sz="1100" dirty="0" smtClean="0">
                <a:solidFill>
                  <a:srgbClr val="FFFFFF"/>
                </a:solidFill>
                <a:latin typeface="Frutiger 45 Light" charset="0"/>
              </a:rPr>
              <a:t>energy</a:t>
            </a:r>
            <a:endParaRPr lang="en-US" altLang="de-DE" sz="1100" dirty="0">
              <a:solidFill>
                <a:srgbClr val="FFFFFF"/>
              </a:solidFill>
              <a:latin typeface="Frutiger 45 Light" charset="0"/>
            </a:endParaRPr>
          </a:p>
        </p:txBody>
      </p:sp>
      <p:sp>
        <p:nvSpPr>
          <p:cNvPr id="5" name="Rechteck 4"/>
          <p:cNvSpPr>
            <a:spLocks noChangeArrowheads="1"/>
          </p:cNvSpPr>
          <p:nvPr/>
        </p:nvSpPr>
        <p:spPr bwMode="auto">
          <a:xfrm>
            <a:off x="539553" y="4772978"/>
            <a:ext cx="8076702" cy="949826"/>
          </a:xfrm>
          <a:prstGeom prst="rect">
            <a:avLst/>
          </a:prstGeom>
          <a:solidFill>
            <a:srgbClr val="243F7B"/>
          </a:solidFill>
          <a:ln>
            <a:noFill/>
          </a:ln>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anose="02020603050405020304" pitchFamily="18" charset="0"/>
              <a:buNone/>
            </a:pPr>
            <a:r>
              <a:rPr lang="de-DE" altLang="de-DE" sz="1200" b="1" dirty="0" smtClean="0">
                <a:solidFill>
                  <a:srgbClr val="FFFFFF"/>
                </a:solidFill>
                <a:latin typeface="Frutiger 45 Light" charset="0"/>
              </a:rPr>
              <a:t>1</a:t>
            </a:r>
            <a:r>
              <a:rPr lang="en-US" altLang="de-DE" sz="1200" b="1" dirty="0" smtClean="0">
                <a:solidFill>
                  <a:srgbClr val="FFFFFF"/>
                </a:solidFill>
                <a:latin typeface="Frutiger 45 Light" charset="0"/>
              </a:rPr>
              <a:t>. Industrial revolution</a:t>
            </a:r>
          </a:p>
          <a:p>
            <a:pPr eaLnBrk="1" hangingPunct="1">
              <a:buFont typeface="Times" panose="02020603050405020304" pitchFamily="18" charset="0"/>
              <a:buNone/>
            </a:pPr>
            <a:r>
              <a:rPr lang="en-US" altLang="de-DE" sz="1100" dirty="0" smtClean="0">
                <a:solidFill>
                  <a:srgbClr val="FFFFFF"/>
                </a:solidFill>
                <a:latin typeface="Frutiger 45 Light" charset="0"/>
              </a:rPr>
              <a:t>Introducing mechanical </a:t>
            </a:r>
          </a:p>
          <a:p>
            <a:pPr eaLnBrk="1" hangingPunct="1">
              <a:buFont typeface="Times" panose="02020603050405020304" pitchFamily="18" charset="0"/>
              <a:buNone/>
            </a:pPr>
            <a:r>
              <a:rPr lang="en-US" altLang="de-DE" sz="1100" dirty="0" smtClean="0">
                <a:solidFill>
                  <a:srgbClr val="FFFFFF"/>
                </a:solidFill>
                <a:latin typeface="Frutiger 45 Light" charset="0"/>
              </a:rPr>
              <a:t>production machines powered</a:t>
            </a:r>
          </a:p>
          <a:p>
            <a:pPr eaLnBrk="1" hangingPunct="1">
              <a:buFont typeface="Times" panose="02020603050405020304" pitchFamily="18" charset="0"/>
              <a:buNone/>
            </a:pPr>
            <a:r>
              <a:rPr lang="en-US" altLang="de-DE" sz="1100" dirty="0" smtClean="0">
                <a:solidFill>
                  <a:srgbClr val="FFFFFF"/>
                </a:solidFill>
                <a:latin typeface="Frutiger 45 Light" charset="0"/>
              </a:rPr>
              <a:t>by water and steam</a:t>
            </a:r>
            <a:endParaRPr lang="en-US" altLang="de-DE" sz="1100" dirty="0">
              <a:solidFill>
                <a:srgbClr val="FFFFFF"/>
              </a:solidFill>
              <a:latin typeface="Frutiger 45 Light" charset="0"/>
            </a:endParaRPr>
          </a:p>
        </p:txBody>
      </p:sp>
      <p:sp>
        <p:nvSpPr>
          <p:cNvPr id="2" name="Titel 1"/>
          <p:cNvSpPr>
            <a:spLocks noGrp="1"/>
          </p:cNvSpPr>
          <p:nvPr>
            <p:ph type="title"/>
          </p:nvPr>
        </p:nvSpPr>
        <p:spPr/>
        <p:txBody>
          <a:bodyPr>
            <a:normAutofit/>
          </a:bodyPr>
          <a:lstStyle/>
          <a:p>
            <a:r>
              <a:rPr lang="en-US" sz="2400" dirty="0" smtClean="0"/>
              <a:t>From the first to the </a:t>
            </a:r>
            <a:r>
              <a:rPr lang="en-US" sz="2400" dirty="0" smtClean="0"/>
              <a:t>fourth </a:t>
            </a:r>
            <a:r>
              <a:rPr lang="en-US" sz="2400" dirty="0" smtClean="0"/>
              <a:t>industrial revolution</a:t>
            </a:r>
            <a:endParaRPr lang="en-US" sz="2400" dirty="0"/>
          </a:p>
        </p:txBody>
      </p:sp>
      <p:sp>
        <p:nvSpPr>
          <p:cNvPr id="3" name="Fußzeilenplatzhalter 2"/>
          <p:cNvSpPr>
            <a:spLocks noGrp="1"/>
          </p:cNvSpPr>
          <p:nvPr>
            <p:ph type="ftr" sz="quarter" idx="11"/>
          </p:nvPr>
        </p:nvSpPr>
        <p:spPr/>
        <p:txBody>
          <a:bodyPr/>
          <a:lstStyle/>
          <a:p>
            <a:r>
              <a:rPr lang="de-DE" dirty="0"/>
              <a:t>Christian Brunkhorst, IG Metall </a:t>
            </a:r>
            <a:endParaRPr lang="de-DE" dirty="0"/>
          </a:p>
        </p:txBody>
      </p:sp>
      <p:sp>
        <p:nvSpPr>
          <p:cNvPr id="4" name="Foliennummernplatzhalter 3"/>
          <p:cNvSpPr>
            <a:spLocks noGrp="1"/>
          </p:cNvSpPr>
          <p:nvPr>
            <p:ph type="sldNum" sz="quarter" idx="12"/>
          </p:nvPr>
        </p:nvSpPr>
        <p:spPr/>
        <p:txBody>
          <a:bodyPr/>
          <a:lstStyle/>
          <a:p>
            <a:pPr>
              <a:buFont typeface="Times" charset="0"/>
              <a:buNone/>
            </a:pPr>
            <a:fld id="{5DCFDF23-2307-46B6-BE55-59A37D776CBC}" type="slidenum">
              <a:rPr lang="de-DE" smtClean="0"/>
              <a:pPr>
                <a:buFont typeface="Times" charset="0"/>
                <a:buNone/>
              </a:pPr>
              <a:t>2</a:t>
            </a:fld>
            <a:endParaRPr lang="de-DE" dirty="0"/>
          </a:p>
        </p:txBody>
      </p:sp>
      <p:cxnSp>
        <p:nvCxnSpPr>
          <p:cNvPr id="8" name="Gerade Verbindung mit Pfeil 78"/>
          <p:cNvCxnSpPr>
            <a:cxnSpLocks noChangeShapeType="1"/>
          </p:cNvCxnSpPr>
          <p:nvPr/>
        </p:nvCxnSpPr>
        <p:spPr bwMode="auto">
          <a:xfrm>
            <a:off x="6793959" y="2023346"/>
            <a:ext cx="6246" cy="3699458"/>
          </a:xfrm>
          <a:prstGeom prst="straightConnector1">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cxnSp>
      <p:sp>
        <p:nvSpPr>
          <p:cNvPr id="9" name="Textfeld 79"/>
          <p:cNvSpPr txBox="1">
            <a:spLocks noChangeArrowheads="1"/>
          </p:cNvSpPr>
          <p:nvPr/>
        </p:nvSpPr>
        <p:spPr bwMode="auto">
          <a:xfrm>
            <a:off x="1018961" y="5716085"/>
            <a:ext cx="11302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anose="02020603050405020304" pitchFamily="18" charset="0"/>
              <a:buNone/>
            </a:pPr>
            <a:r>
              <a:rPr lang="en-US" altLang="de-DE" sz="1200" b="1" dirty="0" smtClean="0">
                <a:latin typeface="Frutiger 45 Light" charset="0"/>
              </a:rPr>
              <a:t>End of the </a:t>
            </a:r>
          </a:p>
          <a:p>
            <a:pPr eaLnBrk="1" hangingPunct="1">
              <a:buFont typeface="Times" panose="02020603050405020304" pitchFamily="18" charset="0"/>
              <a:buNone/>
            </a:pPr>
            <a:r>
              <a:rPr lang="en-US" altLang="de-DE" sz="1200" b="1" dirty="0" smtClean="0">
                <a:latin typeface="Frutiger 45 Light" charset="0"/>
              </a:rPr>
              <a:t>18th century</a:t>
            </a:r>
            <a:r>
              <a:rPr lang="de-DE" altLang="de-DE" sz="1200" b="1" dirty="0" smtClean="0">
                <a:latin typeface="Frutiger 45 Light" charset="0"/>
              </a:rPr>
              <a:t>.</a:t>
            </a:r>
            <a:endParaRPr lang="de-DE" altLang="de-DE" sz="1200" b="1" dirty="0">
              <a:latin typeface="Frutiger 45 Light" charset="0"/>
            </a:endParaRPr>
          </a:p>
        </p:txBody>
      </p:sp>
      <p:sp>
        <p:nvSpPr>
          <p:cNvPr id="10" name="Textfeld 80"/>
          <p:cNvSpPr txBox="1">
            <a:spLocks noChangeArrowheads="1"/>
          </p:cNvSpPr>
          <p:nvPr/>
        </p:nvSpPr>
        <p:spPr bwMode="auto">
          <a:xfrm>
            <a:off x="3050787" y="5724577"/>
            <a:ext cx="1446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Font typeface="Times" panose="02020603050405020304" pitchFamily="18" charset="0"/>
              <a:buNone/>
            </a:pPr>
            <a:r>
              <a:rPr lang="en-US" altLang="de-DE" sz="1200" b="1" dirty="0" smtClean="0">
                <a:latin typeface="Frutiger 45 Light" charset="0"/>
              </a:rPr>
              <a:t>Beginning of the </a:t>
            </a:r>
          </a:p>
          <a:p>
            <a:pPr algn="ctr" eaLnBrk="1" hangingPunct="1">
              <a:buFont typeface="Times" panose="02020603050405020304" pitchFamily="18" charset="0"/>
              <a:buNone/>
            </a:pPr>
            <a:r>
              <a:rPr lang="en-US" altLang="de-DE" sz="1200" b="1" dirty="0" smtClean="0">
                <a:latin typeface="Frutiger 45 Light" charset="0"/>
              </a:rPr>
              <a:t>20th century</a:t>
            </a:r>
            <a:endParaRPr lang="en-US" altLang="de-DE" sz="1200" b="1" dirty="0">
              <a:latin typeface="Frutiger 45 Light" charset="0"/>
            </a:endParaRPr>
          </a:p>
        </p:txBody>
      </p:sp>
      <p:sp>
        <p:nvSpPr>
          <p:cNvPr id="11" name="Textfeld 81"/>
          <p:cNvSpPr txBox="1">
            <a:spLocks noChangeArrowheads="1"/>
          </p:cNvSpPr>
          <p:nvPr/>
        </p:nvSpPr>
        <p:spPr bwMode="auto">
          <a:xfrm>
            <a:off x="5120262" y="5716086"/>
            <a:ext cx="1446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Font typeface="Times" panose="02020603050405020304" pitchFamily="18" charset="0"/>
              <a:buNone/>
            </a:pPr>
            <a:r>
              <a:rPr lang="en-US" altLang="de-DE" sz="1200" b="1" dirty="0" smtClean="0">
                <a:latin typeface="Frutiger 45 Light" charset="0"/>
              </a:rPr>
              <a:t>Beginning of the </a:t>
            </a:r>
          </a:p>
          <a:p>
            <a:pPr algn="ctr" eaLnBrk="1" hangingPunct="1">
              <a:buFont typeface="Times" panose="02020603050405020304" pitchFamily="18" charset="0"/>
              <a:buNone/>
            </a:pPr>
            <a:r>
              <a:rPr lang="en-US" altLang="de-DE" sz="1200" b="1" dirty="0" smtClean="0">
                <a:latin typeface="Frutiger 45 Light" charset="0"/>
              </a:rPr>
              <a:t>70th</a:t>
            </a:r>
            <a:endParaRPr lang="en-US" altLang="de-DE" sz="1200" b="1" dirty="0">
              <a:latin typeface="Frutiger 45 Light" charset="0"/>
            </a:endParaRPr>
          </a:p>
        </p:txBody>
      </p:sp>
      <p:pic>
        <p:nvPicPr>
          <p:cNvPr id="12" name="Picture 2" descr="C:\Users\hodapp\Desktop\Ford_fertigung_19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7771" y="2533024"/>
            <a:ext cx="159226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hodapp\Desktop\643px-Dampfma_g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409" y="3401593"/>
            <a:ext cx="1368425"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C:\Users\hodapp\Desktop\Industrierobo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5420" y="1439358"/>
            <a:ext cx="14351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2379" y="1010852"/>
            <a:ext cx="179387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feld 15"/>
          <p:cNvSpPr txBox="1"/>
          <p:nvPr/>
        </p:nvSpPr>
        <p:spPr>
          <a:xfrm>
            <a:off x="1079386" y="5444669"/>
            <a:ext cx="1048685" cy="276999"/>
          </a:xfrm>
          <a:prstGeom prst="rect">
            <a:avLst/>
          </a:prstGeom>
          <a:noFill/>
        </p:spPr>
        <p:txBody>
          <a:bodyPr wrap="none">
            <a:spAutoFit/>
          </a:bodyPr>
          <a:lstStyle/>
          <a:p>
            <a:pPr eaLnBrk="1" fontAlgn="auto" hangingPunct="1">
              <a:spcBef>
                <a:spcPts val="0"/>
              </a:spcBef>
              <a:spcAft>
                <a:spcPts val="0"/>
              </a:spcAft>
              <a:buFont typeface="Times" pitchFamily="18" charset="0"/>
              <a:buNone/>
              <a:defRPr/>
            </a:pPr>
            <a:r>
              <a:rPr lang="en-US" sz="1200" b="1" kern="0" dirty="0" smtClean="0">
                <a:solidFill>
                  <a:sysClr val="window" lastClr="FFFFFF"/>
                </a:solidFill>
                <a:latin typeface="Frutiger 45 Light" pitchFamily="34" charset="0"/>
                <a:ea typeface="ＭＳ Ｐゴシック" pitchFamily="1" charset="-128"/>
              </a:rPr>
              <a:t>Industry 1.0</a:t>
            </a:r>
            <a:endParaRPr lang="en-US" sz="1200" b="1" kern="0" dirty="0">
              <a:solidFill>
                <a:sysClr val="window" lastClr="FFFFFF"/>
              </a:solidFill>
              <a:latin typeface="Frutiger 45 Light" pitchFamily="34" charset="0"/>
              <a:ea typeface="ＭＳ Ｐゴシック" pitchFamily="1" charset="-128"/>
            </a:endParaRPr>
          </a:p>
        </p:txBody>
      </p:sp>
      <p:sp>
        <p:nvSpPr>
          <p:cNvPr id="17" name="Textfeld 16"/>
          <p:cNvSpPr txBox="1"/>
          <p:nvPr/>
        </p:nvSpPr>
        <p:spPr>
          <a:xfrm>
            <a:off x="5268628" y="5444616"/>
            <a:ext cx="1048685" cy="276999"/>
          </a:xfrm>
          <a:prstGeom prst="rect">
            <a:avLst/>
          </a:prstGeom>
          <a:noFill/>
        </p:spPr>
        <p:txBody>
          <a:bodyPr wrap="none">
            <a:spAutoFit/>
          </a:bodyPr>
          <a:lstStyle/>
          <a:p>
            <a:pPr eaLnBrk="1" fontAlgn="auto" hangingPunct="1">
              <a:spcBef>
                <a:spcPts val="0"/>
              </a:spcBef>
              <a:spcAft>
                <a:spcPts val="0"/>
              </a:spcAft>
              <a:buFont typeface="Times" pitchFamily="18" charset="0"/>
              <a:buNone/>
              <a:defRPr/>
            </a:pPr>
            <a:r>
              <a:rPr lang="en-US" sz="1200" b="1" kern="0" dirty="0" smtClean="0">
                <a:solidFill>
                  <a:sysClr val="window" lastClr="FFFFFF"/>
                </a:solidFill>
                <a:latin typeface="Frutiger 45 Light" pitchFamily="34" charset="0"/>
                <a:ea typeface="ＭＳ Ｐゴシック" pitchFamily="1" charset="-128"/>
              </a:rPr>
              <a:t>Industry 3.0</a:t>
            </a:r>
            <a:endParaRPr lang="en-US" sz="1200" b="1" kern="0" dirty="0">
              <a:solidFill>
                <a:sysClr val="window" lastClr="FFFFFF"/>
              </a:solidFill>
              <a:latin typeface="Frutiger 45 Light" pitchFamily="34" charset="0"/>
              <a:ea typeface="ＭＳ Ｐゴシック" pitchFamily="1" charset="-128"/>
            </a:endParaRPr>
          </a:p>
        </p:txBody>
      </p:sp>
      <p:sp>
        <p:nvSpPr>
          <p:cNvPr id="18" name="Textfeld 17"/>
          <p:cNvSpPr txBox="1"/>
          <p:nvPr/>
        </p:nvSpPr>
        <p:spPr>
          <a:xfrm>
            <a:off x="3232204" y="5444668"/>
            <a:ext cx="1048685" cy="276999"/>
          </a:xfrm>
          <a:prstGeom prst="rect">
            <a:avLst/>
          </a:prstGeom>
          <a:noFill/>
        </p:spPr>
        <p:txBody>
          <a:bodyPr wrap="none">
            <a:spAutoFit/>
          </a:bodyPr>
          <a:lstStyle/>
          <a:p>
            <a:pPr eaLnBrk="1" fontAlgn="auto" hangingPunct="1">
              <a:spcBef>
                <a:spcPts val="0"/>
              </a:spcBef>
              <a:spcAft>
                <a:spcPts val="0"/>
              </a:spcAft>
              <a:buFont typeface="Times" pitchFamily="18" charset="0"/>
              <a:buNone/>
              <a:defRPr/>
            </a:pPr>
            <a:r>
              <a:rPr lang="en-US" sz="1200" b="1" kern="0" dirty="0" smtClean="0">
                <a:solidFill>
                  <a:sysClr val="window" lastClr="FFFFFF"/>
                </a:solidFill>
                <a:latin typeface="Frutiger 45 Light" pitchFamily="34" charset="0"/>
                <a:ea typeface="ＭＳ Ｐゴシック" pitchFamily="1" charset="-128"/>
              </a:rPr>
              <a:t>Industry 2.0</a:t>
            </a:r>
            <a:endParaRPr lang="en-US" sz="1200" b="1" kern="0" dirty="0">
              <a:solidFill>
                <a:sysClr val="window" lastClr="FFFFFF"/>
              </a:solidFill>
              <a:latin typeface="Frutiger 45 Light" pitchFamily="34" charset="0"/>
              <a:ea typeface="ＭＳ Ｐゴシック" pitchFamily="1" charset="-128"/>
            </a:endParaRPr>
          </a:p>
        </p:txBody>
      </p:sp>
      <p:cxnSp>
        <p:nvCxnSpPr>
          <p:cNvPr id="19" name="Gerade Verbindung mit Pfeil 78"/>
          <p:cNvCxnSpPr>
            <a:cxnSpLocks noChangeShapeType="1"/>
          </p:cNvCxnSpPr>
          <p:nvPr/>
        </p:nvCxnSpPr>
        <p:spPr bwMode="auto">
          <a:xfrm>
            <a:off x="2665768" y="3862128"/>
            <a:ext cx="8505" cy="1860676"/>
          </a:xfrm>
          <a:prstGeom prst="straightConnector1">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0" name="Gerade Verbindung mit Pfeil 78"/>
          <p:cNvCxnSpPr>
            <a:cxnSpLocks noChangeShapeType="1"/>
          </p:cNvCxnSpPr>
          <p:nvPr/>
        </p:nvCxnSpPr>
        <p:spPr bwMode="auto">
          <a:xfrm>
            <a:off x="4791981" y="2932435"/>
            <a:ext cx="0" cy="2790369"/>
          </a:xfrm>
          <a:prstGeom prst="straightConnector1">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1" name="Gerade Verbindung mit Pfeil 78"/>
          <p:cNvCxnSpPr>
            <a:cxnSpLocks noChangeShapeType="1"/>
          </p:cNvCxnSpPr>
          <p:nvPr/>
        </p:nvCxnSpPr>
        <p:spPr bwMode="auto">
          <a:xfrm>
            <a:off x="539553" y="4772978"/>
            <a:ext cx="0" cy="949826"/>
          </a:xfrm>
          <a:prstGeom prst="straightConnector1">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cxnSp>
      <p:sp>
        <p:nvSpPr>
          <p:cNvPr id="22" name="Textfeld 21"/>
          <p:cNvSpPr txBox="1"/>
          <p:nvPr/>
        </p:nvSpPr>
        <p:spPr>
          <a:xfrm>
            <a:off x="7181341" y="5439488"/>
            <a:ext cx="1048685" cy="276999"/>
          </a:xfrm>
          <a:prstGeom prst="rect">
            <a:avLst/>
          </a:prstGeom>
          <a:noFill/>
        </p:spPr>
        <p:txBody>
          <a:bodyPr wrap="none">
            <a:spAutoFit/>
          </a:bodyPr>
          <a:lstStyle/>
          <a:p>
            <a:pPr eaLnBrk="1" fontAlgn="auto" hangingPunct="1">
              <a:spcBef>
                <a:spcPts val="0"/>
              </a:spcBef>
              <a:spcAft>
                <a:spcPts val="0"/>
              </a:spcAft>
              <a:buFont typeface="Times" pitchFamily="18" charset="0"/>
              <a:buNone/>
              <a:defRPr/>
            </a:pPr>
            <a:r>
              <a:rPr lang="en-US" sz="1200" b="1" kern="0" dirty="0" smtClean="0">
                <a:solidFill>
                  <a:sysClr val="window" lastClr="FFFFFF"/>
                </a:solidFill>
                <a:latin typeface="Frutiger 45 Light" pitchFamily="34" charset="0"/>
                <a:ea typeface="ＭＳ Ｐゴシック" pitchFamily="1" charset="-128"/>
              </a:rPr>
              <a:t>Industry 4.0</a:t>
            </a:r>
            <a:endParaRPr lang="en-US" sz="1200" b="1" kern="0" dirty="0">
              <a:solidFill>
                <a:sysClr val="window" lastClr="FFFFFF"/>
              </a:solidFill>
              <a:latin typeface="Frutiger 45 Light" pitchFamily="34" charset="0"/>
              <a:ea typeface="ＭＳ Ｐゴシック" pitchFamily="1" charset="-128"/>
            </a:endParaRPr>
          </a:p>
        </p:txBody>
      </p:sp>
      <p:cxnSp>
        <p:nvCxnSpPr>
          <p:cNvPr id="23" name="Gerade Verbindung mit Pfeil 83"/>
          <p:cNvCxnSpPr>
            <a:cxnSpLocks noChangeShapeType="1"/>
          </p:cNvCxnSpPr>
          <p:nvPr/>
        </p:nvCxnSpPr>
        <p:spPr bwMode="auto">
          <a:xfrm flipV="1">
            <a:off x="8754368" y="3051890"/>
            <a:ext cx="0" cy="811212"/>
          </a:xfrm>
          <a:prstGeom prst="straightConnector1">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cxnSp>
      <p:sp>
        <p:nvSpPr>
          <p:cNvPr id="24" name="Textfeld 84"/>
          <p:cNvSpPr txBox="1">
            <a:spLocks noChangeArrowheads="1"/>
          </p:cNvSpPr>
          <p:nvPr/>
        </p:nvSpPr>
        <p:spPr bwMode="auto">
          <a:xfrm rot="-5400000">
            <a:off x="7833618" y="4538243"/>
            <a:ext cx="1841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anose="02020603050405020304" pitchFamily="18" charset="0"/>
              <a:buNone/>
            </a:pPr>
            <a:r>
              <a:rPr lang="de-DE" altLang="de-DE" sz="1200" b="1" dirty="0" smtClean="0">
                <a:latin typeface="Frutiger 45 Light" charset="0"/>
              </a:rPr>
              <a:t>Level </a:t>
            </a:r>
            <a:r>
              <a:rPr lang="de-DE" altLang="de-DE" sz="1200" b="1" dirty="0" err="1" smtClean="0">
                <a:latin typeface="Frutiger 45 Light" charset="0"/>
              </a:rPr>
              <a:t>of</a:t>
            </a:r>
            <a:r>
              <a:rPr lang="de-DE" altLang="de-DE" sz="1200" b="1" dirty="0" smtClean="0">
                <a:latin typeface="Frutiger 45 Light" charset="0"/>
              </a:rPr>
              <a:t> </a:t>
            </a:r>
            <a:r>
              <a:rPr lang="de-DE" altLang="de-DE" sz="1200" b="1" dirty="0" err="1" smtClean="0">
                <a:latin typeface="Frutiger 45 Light" charset="0"/>
              </a:rPr>
              <a:t>complexity</a:t>
            </a:r>
            <a:endParaRPr lang="de-DE" altLang="de-DE" sz="1200" b="1" dirty="0">
              <a:latin typeface="Frutiger 45 Light" charset="0"/>
            </a:endParaRPr>
          </a:p>
        </p:txBody>
      </p:sp>
      <p:sp>
        <p:nvSpPr>
          <p:cNvPr id="26" name="Textfeld 82"/>
          <p:cNvSpPr txBox="1">
            <a:spLocks noChangeArrowheads="1"/>
          </p:cNvSpPr>
          <p:nvPr/>
        </p:nvSpPr>
        <p:spPr bwMode="auto">
          <a:xfrm>
            <a:off x="7405864" y="5727821"/>
            <a:ext cx="6269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anose="02020603050405020304" pitchFamily="18" charset="0"/>
              <a:buNone/>
            </a:pPr>
            <a:r>
              <a:rPr lang="en-US" altLang="de-DE" sz="1200" b="1" dirty="0" smtClean="0">
                <a:latin typeface="Frutiger 45 Light" charset="0"/>
              </a:rPr>
              <a:t>Today</a:t>
            </a:r>
            <a:endParaRPr lang="en-US" altLang="de-DE" sz="1200" b="1" dirty="0">
              <a:latin typeface="Frutiger 45 Light" charset="0"/>
            </a:endParaRPr>
          </a:p>
        </p:txBody>
      </p:sp>
      <p:sp>
        <p:nvSpPr>
          <p:cNvPr id="27" name="Textfeld 26"/>
          <p:cNvSpPr txBox="1">
            <a:spLocks noChangeArrowheads="1"/>
          </p:cNvSpPr>
          <p:nvPr/>
        </p:nvSpPr>
        <p:spPr bwMode="auto">
          <a:xfrm>
            <a:off x="7628142" y="6025240"/>
            <a:ext cx="12923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anose="02020603050405020304" pitchFamily="18" charset="0"/>
              <a:buNone/>
            </a:pPr>
            <a:r>
              <a:rPr lang="de-DE" altLang="de-DE" sz="900" dirty="0" smtClean="0">
                <a:latin typeface="+mn-lt"/>
              </a:rPr>
              <a:t>Source: </a:t>
            </a:r>
            <a:r>
              <a:rPr lang="de-DE" altLang="de-DE" sz="900" dirty="0">
                <a:latin typeface="+mn-lt"/>
              </a:rPr>
              <a:t>DFKI/Bauer IAO</a:t>
            </a:r>
          </a:p>
        </p:txBody>
      </p:sp>
    </p:spTree>
    <p:extLst>
      <p:ext uri="{BB962C8B-B14F-4D97-AF65-F5344CB8AC3E}">
        <p14:creationId xmlns:p14="http://schemas.microsoft.com/office/powerpoint/2010/main" val="576061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err="1" smtClean="0"/>
              <a:t>Challenges</a:t>
            </a:r>
            <a:r>
              <a:rPr lang="de-DE" sz="2400" dirty="0" smtClean="0"/>
              <a:t> </a:t>
            </a:r>
            <a:r>
              <a:rPr lang="de-DE" sz="2400" dirty="0" err="1" smtClean="0"/>
              <a:t>for</a:t>
            </a:r>
            <a:r>
              <a:rPr lang="de-DE" sz="2400" dirty="0" smtClean="0"/>
              <a:t> </a:t>
            </a:r>
            <a:r>
              <a:rPr lang="de-DE" sz="2400" dirty="0" err="1" smtClean="0"/>
              <a:t>the</a:t>
            </a:r>
            <a:r>
              <a:rPr lang="de-DE" sz="2400" dirty="0" smtClean="0"/>
              <a:t> </a:t>
            </a:r>
            <a:r>
              <a:rPr lang="de-DE" sz="2400" dirty="0" err="1" smtClean="0"/>
              <a:t>trade</a:t>
            </a:r>
            <a:r>
              <a:rPr lang="de-DE" sz="2400" dirty="0" smtClean="0"/>
              <a:t> </a:t>
            </a:r>
            <a:r>
              <a:rPr lang="de-DE" sz="2400" dirty="0" err="1" smtClean="0"/>
              <a:t>unions</a:t>
            </a:r>
            <a:endParaRPr lang="de-DE" sz="2400" dirty="0"/>
          </a:p>
        </p:txBody>
      </p:sp>
      <p:sp>
        <p:nvSpPr>
          <p:cNvPr id="3" name="Fußzeilenplatzhalter 2"/>
          <p:cNvSpPr>
            <a:spLocks noGrp="1"/>
          </p:cNvSpPr>
          <p:nvPr>
            <p:ph type="ftr" sz="quarter" idx="11"/>
          </p:nvPr>
        </p:nvSpPr>
        <p:spPr/>
        <p:txBody>
          <a:bodyPr/>
          <a:lstStyle/>
          <a:p>
            <a:r>
              <a:rPr lang="de-DE" dirty="0"/>
              <a:t>Christian Brunkhorst, IG Metall </a:t>
            </a:r>
            <a:endParaRPr lang="de-DE" dirty="0"/>
          </a:p>
        </p:txBody>
      </p:sp>
      <p:sp>
        <p:nvSpPr>
          <p:cNvPr id="4" name="Foliennummernplatzhalter 3"/>
          <p:cNvSpPr>
            <a:spLocks noGrp="1"/>
          </p:cNvSpPr>
          <p:nvPr>
            <p:ph type="sldNum" sz="quarter" idx="12"/>
          </p:nvPr>
        </p:nvSpPr>
        <p:spPr/>
        <p:txBody>
          <a:bodyPr/>
          <a:lstStyle/>
          <a:p>
            <a:pPr>
              <a:buFont typeface="Times" charset="0"/>
              <a:buNone/>
            </a:pPr>
            <a:fld id="{5DCFDF23-2307-46B6-BE55-59A37D776CBC}" type="slidenum">
              <a:rPr lang="de-DE" smtClean="0"/>
              <a:pPr>
                <a:buFont typeface="Times" charset="0"/>
                <a:buNone/>
              </a:pPr>
              <a:t>20</a:t>
            </a:fld>
            <a:endParaRPr lang="de-DE" dirty="0"/>
          </a:p>
        </p:txBody>
      </p:sp>
      <p:sp>
        <p:nvSpPr>
          <p:cNvPr id="5" name="Textplatzhalter 4"/>
          <p:cNvSpPr>
            <a:spLocks noGrp="1"/>
          </p:cNvSpPr>
          <p:nvPr>
            <p:ph type="body" sz="quarter" idx="13"/>
          </p:nvPr>
        </p:nvSpPr>
        <p:spPr/>
        <p:txBody>
          <a:bodyPr/>
          <a:lstStyle/>
          <a:p>
            <a:pPr marL="0" indent="0">
              <a:lnSpc>
                <a:spcPct val="100000"/>
              </a:lnSpc>
              <a:spcAft>
                <a:spcPts val="0"/>
              </a:spcAft>
              <a:buNone/>
            </a:pPr>
            <a:endParaRPr lang="en-US" sz="2000" dirty="0" smtClean="0"/>
          </a:p>
          <a:p>
            <a:pPr>
              <a:lnSpc>
                <a:spcPct val="100000"/>
              </a:lnSpc>
              <a:spcAft>
                <a:spcPts val="0"/>
              </a:spcAft>
            </a:pPr>
            <a:r>
              <a:rPr lang="en-US" sz="2400" dirty="0" smtClean="0"/>
              <a:t>Discuss possible changes, </a:t>
            </a:r>
            <a:r>
              <a:rPr lang="en-US" sz="2400" dirty="0" smtClean="0"/>
              <a:t>repercussions, the job situation but also the aftermath on society</a:t>
            </a:r>
          </a:p>
          <a:p>
            <a:pPr marL="0" indent="0">
              <a:lnSpc>
                <a:spcPct val="100000"/>
              </a:lnSpc>
              <a:spcAft>
                <a:spcPts val="0"/>
              </a:spcAft>
              <a:buNone/>
            </a:pPr>
            <a:endParaRPr lang="en-US" sz="2400" dirty="0" smtClean="0"/>
          </a:p>
          <a:p>
            <a:pPr>
              <a:lnSpc>
                <a:spcPct val="100000"/>
              </a:lnSpc>
              <a:spcAft>
                <a:spcPts val="0"/>
              </a:spcAft>
            </a:pPr>
            <a:r>
              <a:rPr lang="en-US" sz="2400" dirty="0" smtClean="0"/>
              <a:t>Playing a part in political and industrial discussions to ensure and communicate the interest of our union members and employees</a:t>
            </a:r>
            <a:endParaRPr lang="en-US" sz="2400" dirty="0"/>
          </a:p>
        </p:txBody>
      </p:sp>
    </p:spTree>
    <p:extLst>
      <p:ext uri="{BB962C8B-B14F-4D97-AF65-F5344CB8AC3E}">
        <p14:creationId xmlns:p14="http://schemas.microsoft.com/office/powerpoint/2010/main" val="3105790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400" dirty="0" smtClean="0"/>
              <a:t>Industry 4.0 as part of </a:t>
            </a:r>
            <a:r>
              <a:rPr lang="en-US" sz="2400" dirty="0"/>
              <a:t>a</a:t>
            </a:r>
            <a:r>
              <a:rPr lang="en-US" sz="2400" dirty="0" smtClean="0"/>
              <a:t> </a:t>
            </a:r>
            <a:r>
              <a:rPr lang="en-US" sz="2400" dirty="0" smtClean="0"/>
              <a:t>digitized economy</a:t>
            </a:r>
            <a:endParaRPr lang="en-US" sz="2400" dirty="0"/>
          </a:p>
        </p:txBody>
      </p:sp>
      <p:sp>
        <p:nvSpPr>
          <p:cNvPr id="3" name="Fußzeilenplatzhalter 2"/>
          <p:cNvSpPr>
            <a:spLocks noGrp="1"/>
          </p:cNvSpPr>
          <p:nvPr>
            <p:ph type="ftr" sz="quarter" idx="11"/>
          </p:nvPr>
        </p:nvSpPr>
        <p:spPr/>
        <p:txBody>
          <a:bodyPr/>
          <a:lstStyle/>
          <a:p>
            <a:r>
              <a:rPr lang="de-DE" dirty="0"/>
              <a:t>Christian Brunkhorst, IG Metall </a:t>
            </a:r>
            <a:endParaRPr lang="de-DE" dirty="0"/>
          </a:p>
        </p:txBody>
      </p:sp>
      <p:sp>
        <p:nvSpPr>
          <p:cNvPr id="4" name="Foliennummernplatzhalter 3"/>
          <p:cNvSpPr>
            <a:spLocks noGrp="1"/>
          </p:cNvSpPr>
          <p:nvPr>
            <p:ph type="sldNum" sz="quarter" idx="12"/>
          </p:nvPr>
        </p:nvSpPr>
        <p:spPr/>
        <p:txBody>
          <a:bodyPr/>
          <a:lstStyle/>
          <a:p>
            <a:pPr>
              <a:buFont typeface="Times" charset="0"/>
              <a:buNone/>
            </a:pPr>
            <a:fld id="{5DCFDF23-2307-46B6-BE55-59A37D776CBC}" type="slidenum">
              <a:rPr lang="en-US" smtClean="0"/>
              <a:pPr>
                <a:buFont typeface="Times" charset="0"/>
                <a:buNone/>
              </a:pPr>
              <a:t>3</a:t>
            </a:fld>
            <a:endParaRPr lang="en-US" dirty="0"/>
          </a:p>
        </p:txBody>
      </p:sp>
      <p:sp>
        <p:nvSpPr>
          <p:cNvPr id="26" name="Rechteck 25"/>
          <p:cNvSpPr/>
          <p:nvPr/>
        </p:nvSpPr>
        <p:spPr bwMode="auto">
          <a:xfrm>
            <a:off x="3059832" y="1268760"/>
            <a:ext cx="2520280" cy="576064"/>
          </a:xfrm>
          <a:prstGeom prst="rect">
            <a:avLst/>
          </a:prstGeom>
          <a:solidFill>
            <a:srgbClr val="243F7B"/>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en-US" sz="2000" i="0" u="none" strike="noStrike" cap="none" normalizeH="0" baseline="0" dirty="0" smtClean="0">
                <a:ln>
                  <a:noFill/>
                </a:ln>
                <a:solidFill>
                  <a:schemeClr val="bg1"/>
                </a:solidFill>
                <a:effectLst/>
                <a:latin typeface="+mn-lt"/>
              </a:rPr>
              <a:t>Internet of things</a:t>
            </a:r>
          </a:p>
        </p:txBody>
      </p:sp>
      <p:sp>
        <p:nvSpPr>
          <p:cNvPr id="27" name="Rechteck 26"/>
          <p:cNvSpPr/>
          <p:nvPr/>
        </p:nvSpPr>
        <p:spPr bwMode="auto">
          <a:xfrm>
            <a:off x="3347864" y="2564904"/>
            <a:ext cx="2016224" cy="576064"/>
          </a:xfrm>
          <a:prstGeom prst="rect">
            <a:avLst/>
          </a:prstGeom>
          <a:solidFill>
            <a:srgbClr val="243F7B">
              <a:alpha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bg1"/>
                </a:solidFill>
                <a:effectLst/>
                <a:latin typeface="+mn-lt"/>
              </a:rPr>
              <a:t>Industry 4.0</a:t>
            </a:r>
          </a:p>
        </p:txBody>
      </p:sp>
      <p:sp>
        <p:nvSpPr>
          <p:cNvPr id="28" name="Rechteck 27"/>
          <p:cNvSpPr/>
          <p:nvPr/>
        </p:nvSpPr>
        <p:spPr bwMode="auto">
          <a:xfrm>
            <a:off x="1763688" y="3933056"/>
            <a:ext cx="2016224" cy="576064"/>
          </a:xfrm>
          <a:prstGeom prst="rect">
            <a:avLst/>
          </a:prstGeom>
          <a:solidFill>
            <a:srgbClr val="243F7B">
              <a:alpha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bg1"/>
                </a:solidFill>
                <a:effectLst/>
                <a:latin typeface="+mn-lt"/>
              </a:rPr>
              <a:t>Smart products</a:t>
            </a:r>
          </a:p>
        </p:txBody>
      </p:sp>
      <p:sp>
        <p:nvSpPr>
          <p:cNvPr id="29" name="Rechteck 28"/>
          <p:cNvSpPr/>
          <p:nvPr/>
        </p:nvSpPr>
        <p:spPr bwMode="auto">
          <a:xfrm>
            <a:off x="4427744" y="3932968"/>
            <a:ext cx="2016224" cy="576064"/>
          </a:xfrm>
          <a:prstGeom prst="rect">
            <a:avLst/>
          </a:prstGeom>
          <a:solidFill>
            <a:srgbClr val="243F7B">
              <a:alpha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bg1"/>
                </a:solidFill>
                <a:effectLst/>
                <a:latin typeface="+mn-lt"/>
              </a:rPr>
              <a:t>Smart</a:t>
            </a:r>
            <a:r>
              <a:rPr kumimoji="0" lang="en-US" sz="2000" b="0" i="0" u="none" strike="noStrike" cap="none" normalizeH="0" dirty="0" smtClean="0">
                <a:ln>
                  <a:noFill/>
                </a:ln>
                <a:solidFill>
                  <a:schemeClr val="bg1"/>
                </a:solidFill>
                <a:effectLst/>
                <a:latin typeface="+mn-lt"/>
              </a:rPr>
              <a:t> f</a:t>
            </a:r>
            <a:r>
              <a:rPr kumimoji="0" lang="en-US" sz="2000" b="0" i="0" u="none" strike="noStrike" cap="none" normalizeH="0" baseline="0" dirty="0" smtClean="0">
                <a:ln>
                  <a:noFill/>
                </a:ln>
                <a:solidFill>
                  <a:schemeClr val="bg1"/>
                </a:solidFill>
                <a:effectLst/>
                <a:latin typeface="+mn-lt"/>
              </a:rPr>
              <a:t>actory</a:t>
            </a:r>
          </a:p>
        </p:txBody>
      </p:sp>
      <p:sp>
        <p:nvSpPr>
          <p:cNvPr id="30" name="Rechteck 29"/>
          <p:cNvSpPr/>
          <p:nvPr/>
        </p:nvSpPr>
        <p:spPr bwMode="auto">
          <a:xfrm>
            <a:off x="5508104" y="2564904"/>
            <a:ext cx="2016224" cy="576064"/>
          </a:xfrm>
          <a:prstGeom prst="rect">
            <a:avLst/>
          </a:prstGeom>
          <a:solidFill>
            <a:srgbClr val="243F7B">
              <a:alpha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en-US" sz="1800" b="0" i="0" u="none" strike="noStrike" cap="none" normalizeH="0" baseline="0" dirty="0" smtClean="0">
                <a:ln>
                  <a:noFill/>
                </a:ln>
                <a:solidFill>
                  <a:schemeClr val="bg1"/>
                </a:solidFill>
                <a:effectLst/>
                <a:latin typeface="Georgia" panose="02040502050405020303" pitchFamily="18" charset="0"/>
              </a:rPr>
              <a:t>…</a:t>
            </a:r>
          </a:p>
        </p:txBody>
      </p:sp>
      <p:sp>
        <p:nvSpPr>
          <p:cNvPr id="31" name="Rechteck 30"/>
          <p:cNvSpPr/>
          <p:nvPr/>
        </p:nvSpPr>
        <p:spPr bwMode="auto">
          <a:xfrm>
            <a:off x="1187624" y="2564904"/>
            <a:ext cx="2016224" cy="576064"/>
          </a:xfrm>
          <a:prstGeom prst="rect">
            <a:avLst/>
          </a:prstGeom>
          <a:solidFill>
            <a:srgbClr val="243F7B">
              <a:alpha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lang="en-US" sz="2000" dirty="0" smtClean="0">
                <a:solidFill>
                  <a:schemeClr val="bg1"/>
                </a:solidFill>
                <a:latin typeface="+mn-lt"/>
              </a:rPr>
              <a:t>Digitized services</a:t>
            </a:r>
            <a:endParaRPr kumimoji="0" lang="en-US" sz="2000" b="0" i="0" u="none" strike="noStrike" cap="none" normalizeH="0" baseline="0" dirty="0" smtClean="0">
              <a:ln>
                <a:noFill/>
              </a:ln>
              <a:solidFill>
                <a:schemeClr val="bg1"/>
              </a:solidFill>
              <a:effectLst/>
              <a:latin typeface="+mn-lt"/>
            </a:endParaRPr>
          </a:p>
        </p:txBody>
      </p:sp>
      <p:cxnSp>
        <p:nvCxnSpPr>
          <p:cNvPr id="32" name="Gerade Verbindung 11"/>
          <p:cNvCxnSpPr/>
          <p:nvPr/>
        </p:nvCxnSpPr>
        <p:spPr bwMode="auto">
          <a:xfrm>
            <a:off x="4319972" y="1844824"/>
            <a:ext cx="0" cy="720080"/>
          </a:xfrm>
          <a:prstGeom prst="line">
            <a:avLst/>
          </a:prstGeom>
          <a:noFill/>
          <a:ln w="9525" cap="flat" cmpd="sng" algn="ctr">
            <a:solidFill>
              <a:schemeClr val="accent1"/>
            </a:solidFill>
            <a:prstDash val="solid"/>
            <a:round/>
            <a:headEnd type="none" w="med" len="med"/>
            <a:tailEnd type="none" w="med" len="med"/>
          </a:ln>
          <a:effectLst/>
        </p:spPr>
      </p:cxnSp>
      <p:cxnSp>
        <p:nvCxnSpPr>
          <p:cNvPr id="33" name="Gerade Verbindung 13"/>
          <p:cNvCxnSpPr/>
          <p:nvPr/>
        </p:nvCxnSpPr>
        <p:spPr bwMode="auto">
          <a:xfrm>
            <a:off x="2195736" y="2204864"/>
            <a:ext cx="4320000" cy="0"/>
          </a:xfrm>
          <a:prstGeom prst="line">
            <a:avLst/>
          </a:prstGeom>
          <a:noFill/>
          <a:ln w="9525" cap="flat" cmpd="sng" algn="ctr">
            <a:solidFill>
              <a:schemeClr val="accent1"/>
            </a:solidFill>
            <a:prstDash val="solid"/>
            <a:round/>
            <a:headEnd type="none" w="med" len="med"/>
            <a:tailEnd type="none" w="med" len="med"/>
          </a:ln>
          <a:effectLst/>
        </p:spPr>
      </p:cxnSp>
      <p:cxnSp>
        <p:nvCxnSpPr>
          <p:cNvPr id="34" name="Gerade Verbindung 15"/>
          <p:cNvCxnSpPr>
            <a:endCxn id="31" idx="0"/>
          </p:cNvCxnSpPr>
          <p:nvPr/>
        </p:nvCxnSpPr>
        <p:spPr bwMode="auto">
          <a:xfrm>
            <a:off x="2195736" y="2204864"/>
            <a:ext cx="0" cy="360040"/>
          </a:xfrm>
          <a:prstGeom prst="line">
            <a:avLst/>
          </a:prstGeom>
          <a:noFill/>
          <a:ln w="9525" cap="flat" cmpd="sng" algn="ctr">
            <a:solidFill>
              <a:schemeClr val="accent1"/>
            </a:solidFill>
            <a:prstDash val="solid"/>
            <a:round/>
            <a:headEnd type="none" w="med" len="med"/>
            <a:tailEnd type="none" w="med" len="med"/>
          </a:ln>
          <a:effectLst/>
        </p:spPr>
      </p:cxnSp>
      <p:cxnSp>
        <p:nvCxnSpPr>
          <p:cNvPr id="35" name="Gerade Verbindung 19"/>
          <p:cNvCxnSpPr>
            <a:stCxn id="30" idx="0"/>
          </p:cNvCxnSpPr>
          <p:nvPr/>
        </p:nvCxnSpPr>
        <p:spPr bwMode="auto">
          <a:xfrm flipV="1">
            <a:off x="6516216" y="2204864"/>
            <a:ext cx="0" cy="360040"/>
          </a:xfrm>
          <a:prstGeom prst="line">
            <a:avLst/>
          </a:prstGeom>
          <a:noFill/>
          <a:ln w="9525" cap="flat" cmpd="sng" algn="ctr">
            <a:solidFill>
              <a:schemeClr val="accent1"/>
            </a:solidFill>
            <a:prstDash val="solid"/>
            <a:round/>
            <a:headEnd type="none" w="med" len="med"/>
            <a:tailEnd type="none" w="med" len="med"/>
          </a:ln>
          <a:effectLst/>
        </p:spPr>
      </p:cxnSp>
      <p:cxnSp>
        <p:nvCxnSpPr>
          <p:cNvPr id="36" name="Gerade Verbindung 21"/>
          <p:cNvCxnSpPr>
            <a:stCxn id="27" idx="2"/>
          </p:cNvCxnSpPr>
          <p:nvPr/>
        </p:nvCxnSpPr>
        <p:spPr bwMode="auto">
          <a:xfrm flipH="1">
            <a:off x="4355736" y="3140968"/>
            <a:ext cx="240" cy="360040"/>
          </a:xfrm>
          <a:prstGeom prst="line">
            <a:avLst/>
          </a:prstGeom>
          <a:noFill/>
          <a:ln w="9525" cap="flat" cmpd="sng" algn="ctr">
            <a:solidFill>
              <a:schemeClr val="accent1"/>
            </a:solidFill>
            <a:prstDash val="solid"/>
            <a:round/>
            <a:headEnd type="none" w="med" len="med"/>
            <a:tailEnd type="none" w="med" len="med"/>
          </a:ln>
          <a:effectLst/>
        </p:spPr>
      </p:cxnSp>
      <p:cxnSp>
        <p:nvCxnSpPr>
          <p:cNvPr id="37" name="Gerade Verbindung 23"/>
          <p:cNvCxnSpPr/>
          <p:nvPr/>
        </p:nvCxnSpPr>
        <p:spPr bwMode="auto">
          <a:xfrm>
            <a:off x="3275856" y="3501008"/>
            <a:ext cx="2160000" cy="0"/>
          </a:xfrm>
          <a:prstGeom prst="line">
            <a:avLst/>
          </a:prstGeom>
          <a:noFill/>
          <a:ln w="9525" cap="flat" cmpd="sng" algn="ctr">
            <a:solidFill>
              <a:schemeClr val="accent1"/>
            </a:solidFill>
            <a:prstDash val="solid"/>
            <a:round/>
            <a:headEnd type="none" w="med" len="med"/>
            <a:tailEnd type="none" w="med" len="med"/>
          </a:ln>
          <a:effectLst/>
        </p:spPr>
      </p:cxnSp>
      <p:cxnSp>
        <p:nvCxnSpPr>
          <p:cNvPr id="38" name="Gerade Verbindung 25"/>
          <p:cNvCxnSpPr>
            <a:stCxn id="29" idx="0"/>
          </p:cNvCxnSpPr>
          <p:nvPr/>
        </p:nvCxnSpPr>
        <p:spPr bwMode="auto">
          <a:xfrm flipV="1">
            <a:off x="5435856" y="3500920"/>
            <a:ext cx="0" cy="432048"/>
          </a:xfrm>
          <a:prstGeom prst="line">
            <a:avLst/>
          </a:prstGeom>
          <a:noFill/>
          <a:ln w="9525" cap="flat" cmpd="sng" algn="ctr">
            <a:solidFill>
              <a:schemeClr val="accent1"/>
            </a:solidFill>
            <a:prstDash val="solid"/>
            <a:round/>
            <a:headEnd type="none" w="med" len="med"/>
            <a:tailEnd type="none" w="med" len="med"/>
          </a:ln>
          <a:effectLst/>
        </p:spPr>
      </p:cxnSp>
      <p:cxnSp>
        <p:nvCxnSpPr>
          <p:cNvPr id="39" name="Gerade Verbindung 27"/>
          <p:cNvCxnSpPr/>
          <p:nvPr/>
        </p:nvCxnSpPr>
        <p:spPr bwMode="auto">
          <a:xfrm flipV="1">
            <a:off x="3275856" y="3501008"/>
            <a:ext cx="0" cy="432048"/>
          </a:xfrm>
          <a:prstGeom prst="line">
            <a:avLst/>
          </a:prstGeom>
          <a:noFill/>
          <a:ln w="9525" cap="flat" cmpd="sng" algn="ctr">
            <a:solidFill>
              <a:schemeClr val="accent1"/>
            </a:solidFill>
            <a:prstDash val="solid"/>
            <a:round/>
            <a:headEnd type="none" w="med" len="med"/>
            <a:tailEnd type="none" w="med" len="med"/>
          </a:ln>
          <a:effectLst/>
        </p:spPr>
      </p:cxnSp>
      <p:cxnSp>
        <p:nvCxnSpPr>
          <p:cNvPr id="40" name="Gerader Verbinder 39"/>
          <p:cNvCxnSpPr/>
          <p:nvPr/>
        </p:nvCxnSpPr>
        <p:spPr>
          <a:xfrm>
            <a:off x="611560" y="5085184"/>
            <a:ext cx="7776864"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41" name="Abgerundetes Rechteck 40"/>
          <p:cNvSpPr/>
          <p:nvPr/>
        </p:nvSpPr>
        <p:spPr>
          <a:xfrm>
            <a:off x="539552" y="5229200"/>
            <a:ext cx="1944216" cy="792088"/>
          </a:xfrm>
          <a:prstGeom prst="roundRect">
            <a:avLst/>
          </a:prstGeom>
          <a:solidFill>
            <a:srgbClr val="243F7B">
              <a:alpha val="80000"/>
            </a:srgb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000" dirty="0" smtClean="0"/>
              <a:t>Product innovation</a:t>
            </a:r>
            <a:endParaRPr lang="en-US" sz="2000" dirty="0"/>
          </a:p>
        </p:txBody>
      </p:sp>
      <p:sp>
        <p:nvSpPr>
          <p:cNvPr id="42" name="Abgerundetes Rechteck 41"/>
          <p:cNvSpPr/>
          <p:nvPr/>
        </p:nvSpPr>
        <p:spPr>
          <a:xfrm>
            <a:off x="2555776" y="5229200"/>
            <a:ext cx="1944216" cy="792088"/>
          </a:xfrm>
          <a:prstGeom prst="roundRect">
            <a:avLst/>
          </a:prstGeom>
          <a:solidFill>
            <a:srgbClr val="243F7B">
              <a:alpha val="80000"/>
            </a:srgb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000" dirty="0" smtClean="0"/>
              <a:t>Process innovation</a:t>
            </a:r>
            <a:endParaRPr lang="en-US" sz="2000" dirty="0"/>
          </a:p>
        </p:txBody>
      </p:sp>
      <p:sp>
        <p:nvSpPr>
          <p:cNvPr id="43" name="Abgerundetes Rechteck 42"/>
          <p:cNvSpPr/>
          <p:nvPr/>
        </p:nvSpPr>
        <p:spPr>
          <a:xfrm>
            <a:off x="4572000" y="5229200"/>
            <a:ext cx="1944216" cy="792088"/>
          </a:xfrm>
          <a:prstGeom prst="roundRect">
            <a:avLst/>
          </a:prstGeom>
          <a:solidFill>
            <a:srgbClr val="243F7B"/>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000" dirty="0" smtClean="0">
                <a:solidFill>
                  <a:schemeClr val="bg1"/>
                </a:solidFill>
              </a:rPr>
              <a:t>Autonomous agents</a:t>
            </a:r>
            <a:endParaRPr lang="en-US" sz="2000" dirty="0">
              <a:solidFill>
                <a:schemeClr val="bg1"/>
              </a:solidFill>
            </a:endParaRPr>
          </a:p>
        </p:txBody>
      </p:sp>
      <p:sp>
        <p:nvSpPr>
          <p:cNvPr id="44" name="Abgerundetes Rechteck 43"/>
          <p:cNvSpPr/>
          <p:nvPr/>
        </p:nvSpPr>
        <p:spPr>
          <a:xfrm>
            <a:off x="6588224" y="5229200"/>
            <a:ext cx="1944216" cy="792088"/>
          </a:xfrm>
          <a:prstGeom prst="roundRect">
            <a:avLst/>
          </a:prstGeom>
          <a:solidFill>
            <a:srgbClr val="243F7B"/>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000" dirty="0" smtClean="0">
                <a:solidFill>
                  <a:schemeClr val="bg1"/>
                </a:solidFill>
              </a:rPr>
              <a:t>Digital networking</a:t>
            </a:r>
            <a:endParaRPr lang="en-US" sz="2000" dirty="0">
              <a:solidFill>
                <a:schemeClr val="bg1"/>
              </a:solidFill>
            </a:endParaRPr>
          </a:p>
        </p:txBody>
      </p:sp>
      <p:sp>
        <p:nvSpPr>
          <p:cNvPr id="45" name="Rechteck 44"/>
          <p:cNvSpPr/>
          <p:nvPr/>
        </p:nvSpPr>
        <p:spPr bwMode="auto">
          <a:xfrm rot="5400000">
            <a:off x="7092280" y="3284984"/>
            <a:ext cx="2016224" cy="576064"/>
          </a:xfrm>
          <a:prstGeom prst="rect">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en-US" sz="2000" b="1" i="0" u="none" strike="noStrike" cap="none" normalizeH="0" baseline="0" dirty="0" smtClean="0">
                <a:ln>
                  <a:noFill/>
                </a:ln>
                <a:solidFill>
                  <a:schemeClr val="bg1"/>
                </a:solidFill>
                <a:effectLst/>
                <a:latin typeface="+mn-lt"/>
              </a:rPr>
              <a:t>Labor</a:t>
            </a:r>
            <a:r>
              <a:rPr kumimoji="0" lang="en-US" sz="2000" b="1" i="0" u="none" strike="noStrike" cap="none" normalizeH="0" dirty="0" smtClean="0">
                <a:ln>
                  <a:noFill/>
                </a:ln>
                <a:solidFill>
                  <a:schemeClr val="bg1"/>
                </a:solidFill>
                <a:effectLst/>
                <a:latin typeface="+mn-lt"/>
              </a:rPr>
              <a:t> 4.0</a:t>
            </a:r>
            <a:endParaRPr kumimoji="0" lang="en-US" sz="2000" b="1" i="0" u="none" strike="noStrike" cap="none" normalizeH="0" baseline="0" dirty="0" smtClean="0">
              <a:ln>
                <a:noFill/>
              </a:ln>
              <a:solidFill>
                <a:schemeClr val="bg1"/>
              </a:solidFill>
              <a:effectLst/>
              <a:latin typeface="+mn-lt"/>
            </a:endParaRPr>
          </a:p>
        </p:txBody>
      </p:sp>
      <p:cxnSp>
        <p:nvCxnSpPr>
          <p:cNvPr id="46" name="Gerade Verbindung 27"/>
          <p:cNvCxnSpPr/>
          <p:nvPr/>
        </p:nvCxnSpPr>
        <p:spPr bwMode="auto">
          <a:xfrm flipV="1">
            <a:off x="2195736" y="3140968"/>
            <a:ext cx="0" cy="792000"/>
          </a:xfrm>
          <a:prstGeom prst="line">
            <a:avLst/>
          </a:prstGeom>
          <a:noFill/>
          <a:ln w="95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4056785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400" dirty="0" smtClean="0"/>
              <a:t>New value chains through digital infrastructure</a:t>
            </a:r>
            <a:endParaRPr lang="en-US" sz="2400" dirty="0"/>
          </a:p>
        </p:txBody>
      </p:sp>
      <p:sp>
        <p:nvSpPr>
          <p:cNvPr id="3" name="Fußzeilenplatzhalter 2"/>
          <p:cNvSpPr>
            <a:spLocks noGrp="1"/>
          </p:cNvSpPr>
          <p:nvPr>
            <p:ph type="ftr" sz="quarter" idx="11"/>
          </p:nvPr>
        </p:nvSpPr>
        <p:spPr/>
        <p:txBody>
          <a:bodyPr/>
          <a:lstStyle/>
          <a:p>
            <a:r>
              <a:rPr lang="de-DE" dirty="0"/>
              <a:t>Christian Brunkhorst, IG Metall </a:t>
            </a:r>
            <a:endParaRPr lang="de-DE" dirty="0"/>
          </a:p>
        </p:txBody>
      </p:sp>
      <p:sp>
        <p:nvSpPr>
          <p:cNvPr id="4" name="Foliennummernplatzhalter 3"/>
          <p:cNvSpPr>
            <a:spLocks noGrp="1"/>
          </p:cNvSpPr>
          <p:nvPr>
            <p:ph type="sldNum" sz="quarter" idx="12"/>
          </p:nvPr>
        </p:nvSpPr>
        <p:spPr/>
        <p:txBody>
          <a:bodyPr/>
          <a:lstStyle/>
          <a:p>
            <a:pPr>
              <a:buFont typeface="Times" charset="0"/>
              <a:buNone/>
            </a:pPr>
            <a:fld id="{5DCFDF23-2307-46B6-BE55-59A37D776CBC}" type="slidenum">
              <a:rPr lang="en-US" smtClean="0"/>
              <a:pPr>
                <a:buFont typeface="Times" charset="0"/>
                <a:buNone/>
              </a:pPr>
              <a:t>4</a:t>
            </a:fld>
            <a:endParaRPr lang="en-US" dirty="0"/>
          </a:p>
        </p:txBody>
      </p:sp>
      <p:pic>
        <p:nvPicPr>
          <p:cNvPr id="8" name="Bildplatzhalt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05" b="2205"/>
          <a:stretch>
            <a:fillRect/>
          </a:stretch>
        </p:blipFill>
        <p:spPr/>
      </p:pic>
      <p:pic>
        <p:nvPicPr>
          <p:cNvPr id="10" name="Bildplatzhalter 9"/>
          <p:cNvPicPr>
            <a:picLocks noGrp="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4211960" y="1225172"/>
            <a:ext cx="3564903" cy="3125625"/>
          </a:xfrm>
        </p:spPr>
      </p:pic>
      <p:sp>
        <p:nvSpPr>
          <p:cNvPr id="7" name="Textplatzhalter 6"/>
          <p:cNvSpPr>
            <a:spLocks noGrp="1"/>
          </p:cNvSpPr>
          <p:nvPr>
            <p:ph type="body" sz="quarter" idx="16"/>
          </p:nvPr>
        </p:nvSpPr>
        <p:spPr/>
        <p:txBody>
          <a:bodyPr/>
          <a:lstStyle/>
          <a:p>
            <a:pPr>
              <a:lnSpc>
                <a:spcPct val="100000"/>
              </a:lnSpc>
            </a:pPr>
            <a:r>
              <a:rPr lang="en-US" altLang="de-DE" dirty="0" smtClean="0">
                <a:solidFill>
                  <a:schemeClr val="bg1"/>
                </a:solidFill>
              </a:rPr>
              <a:t>New organization of value chains. On the one hand through vertical network distribution, product development and services. On the other hand through horizontal network distribution between supplier, contractor and customer. </a:t>
            </a:r>
            <a:r>
              <a:rPr lang="en-US" dirty="0" smtClean="0">
                <a:solidFill>
                  <a:schemeClr val="bg1"/>
                </a:solidFill>
              </a:rPr>
              <a:t>Value chains generate hybrid products (Part material part service part knowledge)</a:t>
            </a:r>
            <a:endParaRPr lang="en-US" dirty="0">
              <a:solidFill>
                <a:schemeClr val="bg1"/>
              </a:solidFill>
            </a:endParaRPr>
          </a:p>
        </p:txBody>
      </p:sp>
    </p:spTree>
    <p:extLst>
      <p:ext uri="{BB962C8B-B14F-4D97-AF65-F5344CB8AC3E}">
        <p14:creationId xmlns:p14="http://schemas.microsoft.com/office/powerpoint/2010/main" val="209601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400" dirty="0" smtClean="0"/>
              <a:t>Quantitative repercussions on the number of employees</a:t>
            </a:r>
            <a:endParaRPr lang="en-US" sz="2400" dirty="0"/>
          </a:p>
        </p:txBody>
      </p:sp>
      <p:sp>
        <p:nvSpPr>
          <p:cNvPr id="3" name="Fußzeilenplatzhalter 2"/>
          <p:cNvSpPr>
            <a:spLocks noGrp="1"/>
          </p:cNvSpPr>
          <p:nvPr>
            <p:ph type="ftr" sz="quarter" idx="11"/>
          </p:nvPr>
        </p:nvSpPr>
        <p:spPr/>
        <p:txBody>
          <a:bodyPr/>
          <a:lstStyle/>
          <a:p>
            <a:r>
              <a:rPr lang="de-DE" dirty="0"/>
              <a:t>Christian Brunkhorst, IG Metall </a:t>
            </a:r>
            <a:endParaRPr lang="de-DE" dirty="0"/>
          </a:p>
        </p:txBody>
      </p:sp>
      <p:sp>
        <p:nvSpPr>
          <p:cNvPr id="4" name="Foliennummernplatzhalter 3"/>
          <p:cNvSpPr>
            <a:spLocks noGrp="1"/>
          </p:cNvSpPr>
          <p:nvPr>
            <p:ph type="sldNum" sz="quarter" idx="12"/>
          </p:nvPr>
        </p:nvSpPr>
        <p:spPr/>
        <p:txBody>
          <a:bodyPr/>
          <a:lstStyle/>
          <a:p>
            <a:pPr>
              <a:buFont typeface="Times" charset="0"/>
              <a:buNone/>
            </a:pPr>
            <a:fld id="{5DCFDF23-2307-46B6-BE55-59A37D776CBC}" type="slidenum">
              <a:rPr lang="en-US" smtClean="0"/>
              <a:pPr>
                <a:buFont typeface="Times" charset="0"/>
                <a:buNone/>
              </a:pPr>
              <a:t>5</a:t>
            </a:fld>
            <a:endParaRPr lang="en-US" dirty="0"/>
          </a:p>
        </p:txBody>
      </p:sp>
      <p:pic>
        <p:nvPicPr>
          <p:cNvPr id="8" name="Bildplatzhalt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903" b="1903"/>
          <a:stretch>
            <a:fillRect/>
          </a:stretch>
        </p:blipFill>
        <p:spPr/>
      </p:pic>
      <p:sp>
        <p:nvSpPr>
          <p:cNvPr id="6" name="Textplatzhalter 5"/>
          <p:cNvSpPr>
            <a:spLocks noGrp="1"/>
          </p:cNvSpPr>
          <p:nvPr>
            <p:ph type="body" sz="quarter" idx="15"/>
          </p:nvPr>
        </p:nvSpPr>
        <p:spPr/>
        <p:txBody>
          <a:bodyPr/>
          <a:lstStyle/>
          <a:p>
            <a:pPr>
              <a:lnSpc>
                <a:spcPct val="100000"/>
              </a:lnSpc>
            </a:pPr>
            <a:r>
              <a:rPr lang="en-US" altLang="de-DE" dirty="0" smtClean="0"/>
              <a:t>47% of US-Americans have a high risk of further digitalization and automation of their workplace.</a:t>
            </a:r>
          </a:p>
          <a:p>
            <a:endParaRPr lang="en-US" dirty="0"/>
          </a:p>
        </p:txBody>
      </p:sp>
      <p:sp>
        <p:nvSpPr>
          <p:cNvPr id="7" name="Textplatzhalter 6"/>
          <p:cNvSpPr>
            <a:spLocks noGrp="1"/>
          </p:cNvSpPr>
          <p:nvPr>
            <p:ph type="body" sz="quarter" idx="16"/>
          </p:nvPr>
        </p:nvSpPr>
        <p:spPr/>
        <p:txBody>
          <a:bodyPr/>
          <a:lstStyle/>
          <a:p>
            <a:pPr>
              <a:lnSpc>
                <a:spcPct val="100000"/>
              </a:lnSpc>
            </a:pPr>
            <a:r>
              <a:rPr lang="en-US" altLang="de-DE" dirty="0" smtClean="0">
                <a:solidFill>
                  <a:schemeClr val="bg1"/>
                </a:solidFill>
              </a:rPr>
              <a:t>The impact on employees is not jet quantifiable. One group sees the digitalization as part of the future job market. Others fear the loss of jobs and the spreading of precarious employment.</a:t>
            </a:r>
            <a:endParaRPr lang="en-US" dirty="0">
              <a:solidFill>
                <a:schemeClr val="bg1"/>
              </a:solidFill>
            </a:endParaRPr>
          </a:p>
        </p:txBody>
      </p:sp>
    </p:spTree>
    <p:extLst>
      <p:ext uri="{BB962C8B-B14F-4D97-AF65-F5344CB8AC3E}">
        <p14:creationId xmlns:p14="http://schemas.microsoft.com/office/powerpoint/2010/main" val="1493572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5010" r="5010"/>
          <a:stretch>
            <a:fillRect/>
          </a:stretch>
        </p:blipFill>
        <p:spPr/>
      </p:pic>
      <p:pic>
        <p:nvPicPr>
          <p:cNvPr id="10" name="Bildplatzhalter 9"/>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98" r="998"/>
          <a:stretch>
            <a:fillRect/>
          </a:stretch>
        </p:blipFill>
        <p:spPr/>
      </p:pic>
      <p:pic>
        <p:nvPicPr>
          <p:cNvPr id="9" name="Bildplatzhalt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6724" r="6724"/>
          <a:stretch>
            <a:fillRect/>
          </a:stretch>
        </p:blipFill>
        <p:spPr/>
      </p:pic>
      <p:sp>
        <p:nvSpPr>
          <p:cNvPr id="5" name="Titel 4"/>
          <p:cNvSpPr>
            <a:spLocks noGrp="1"/>
          </p:cNvSpPr>
          <p:nvPr>
            <p:ph type="title"/>
          </p:nvPr>
        </p:nvSpPr>
        <p:spPr/>
        <p:txBody>
          <a:bodyPr>
            <a:normAutofit/>
          </a:bodyPr>
          <a:lstStyle/>
          <a:p>
            <a:r>
              <a:rPr lang="en-US" sz="2400" dirty="0" smtClean="0"/>
              <a:t>Robots as colleagues instead of work tools</a:t>
            </a:r>
            <a:endParaRPr lang="en-US" sz="2400" dirty="0"/>
          </a:p>
        </p:txBody>
      </p:sp>
      <p:sp>
        <p:nvSpPr>
          <p:cNvPr id="6" name="Fußzeilenplatzhalter 5"/>
          <p:cNvSpPr>
            <a:spLocks noGrp="1"/>
          </p:cNvSpPr>
          <p:nvPr>
            <p:ph type="ftr" sz="quarter" idx="11"/>
          </p:nvPr>
        </p:nvSpPr>
        <p:spPr/>
        <p:txBody>
          <a:bodyPr/>
          <a:lstStyle/>
          <a:p>
            <a:r>
              <a:rPr lang="de-DE" dirty="0"/>
              <a:t>Christian Brunkhorst, IG Metall </a:t>
            </a:r>
            <a:endParaRPr lang="de-DE" dirty="0"/>
          </a:p>
        </p:txBody>
      </p:sp>
      <p:sp>
        <p:nvSpPr>
          <p:cNvPr id="7" name="Foliennummernplatzhalter 6"/>
          <p:cNvSpPr>
            <a:spLocks noGrp="1"/>
          </p:cNvSpPr>
          <p:nvPr>
            <p:ph type="sldNum" sz="quarter" idx="12"/>
          </p:nvPr>
        </p:nvSpPr>
        <p:spPr/>
        <p:txBody>
          <a:bodyPr/>
          <a:lstStyle/>
          <a:p>
            <a:pPr>
              <a:buFont typeface="Times" charset="0"/>
              <a:buNone/>
            </a:pPr>
            <a:fld id="{5DCFDF23-2307-46B6-BE55-59A37D776CBC}" type="slidenum">
              <a:rPr lang="en-US" smtClean="0"/>
              <a:pPr>
                <a:buFont typeface="Times" charset="0"/>
                <a:buNone/>
              </a:pPr>
              <a:t>6</a:t>
            </a:fld>
            <a:endParaRPr lang="en-US" dirty="0"/>
          </a:p>
        </p:txBody>
      </p:sp>
      <p:sp>
        <p:nvSpPr>
          <p:cNvPr id="8" name="Textplatzhalter 7"/>
          <p:cNvSpPr>
            <a:spLocks noGrp="1"/>
          </p:cNvSpPr>
          <p:nvPr>
            <p:ph type="body" sz="quarter" idx="17"/>
          </p:nvPr>
        </p:nvSpPr>
        <p:spPr/>
        <p:txBody>
          <a:bodyPr/>
          <a:lstStyle/>
          <a:p>
            <a:pPr>
              <a:lnSpc>
                <a:spcPct val="100000"/>
              </a:lnSpc>
            </a:pPr>
            <a:r>
              <a:rPr lang="en-US" altLang="de-DE" dirty="0" smtClean="0">
                <a:solidFill>
                  <a:schemeClr val="bg1"/>
                </a:solidFill>
              </a:rPr>
              <a:t>Ergonomic relief for the older staff member. Highly incriminating and physical tough jobs reducing new tasks and the need for qualifications (programing?)</a:t>
            </a:r>
          </a:p>
          <a:p>
            <a:pPr>
              <a:lnSpc>
                <a:spcPct val="100000"/>
              </a:lnSpc>
            </a:pPr>
            <a:r>
              <a:rPr lang="en-US" dirty="0" smtClean="0">
                <a:solidFill>
                  <a:schemeClr val="bg1"/>
                </a:solidFill>
              </a:rPr>
              <a:t>Robots as training partner? Or as gateway to inferior jobs</a:t>
            </a:r>
            <a:endParaRPr lang="en-US" dirty="0">
              <a:solidFill>
                <a:schemeClr val="bg1"/>
              </a:solidFill>
            </a:endParaRPr>
          </a:p>
        </p:txBody>
      </p:sp>
    </p:spTree>
    <p:extLst>
      <p:ext uri="{BB962C8B-B14F-4D97-AF65-F5344CB8AC3E}">
        <p14:creationId xmlns:p14="http://schemas.microsoft.com/office/powerpoint/2010/main" val="249884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400" dirty="0" smtClean="0"/>
              <a:t>Just a normal day in the smart factory</a:t>
            </a:r>
            <a:endParaRPr lang="en-US" sz="2400" dirty="0"/>
          </a:p>
        </p:txBody>
      </p:sp>
      <p:sp>
        <p:nvSpPr>
          <p:cNvPr id="3" name="Fußzeilenplatzhalter 2"/>
          <p:cNvSpPr>
            <a:spLocks noGrp="1"/>
          </p:cNvSpPr>
          <p:nvPr>
            <p:ph type="ftr" sz="quarter" idx="11"/>
          </p:nvPr>
        </p:nvSpPr>
        <p:spPr/>
        <p:txBody>
          <a:bodyPr/>
          <a:lstStyle/>
          <a:p>
            <a:r>
              <a:rPr lang="de-DE" dirty="0"/>
              <a:t>Christian Brunkhorst, IG Metall </a:t>
            </a:r>
            <a:endParaRPr lang="de-DE" dirty="0"/>
          </a:p>
        </p:txBody>
      </p:sp>
      <p:sp>
        <p:nvSpPr>
          <p:cNvPr id="4" name="Foliennummernplatzhalter 3"/>
          <p:cNvSpPr>
            <a:spLocks noGrp="1"/>
          </p:cNvSpPr>
          <p:nvPr>
            <p:ph type="sldNum" sz="quarter" idx="12"/>
          </p:nvPr>
        </p:nvSpPr>
        <p:spPr/>
        <p:txBody>
          <a:bodyPr/>
          <a:lstStyle/>
          <a:p>
            <a:pPr>
              <a:buFont typeface="Times" charset="0"/>
              <a:buNone/>
            </a:pPr>
            <a:fld id="{5DCFDF23-2307-46B6-BE55-59A37D776CBC}" type="slidenum">
              <a:rPr lang="en-US" smtClean="0"/>
              <a:pPr>
                <a:buFont typeface="Times" charset="0"/>
                <a:buNone/>
              </a:pPr>
              <a:t>7</a:t>
            </a:fld>
            <a:endParaRPr lang="en-US" dirty="0"/>
          </a:p>
        </p:txBody>
      </p:sp>
      <p:pic>
        <p:nvPicPr>
          <p:cNvPr id="7" name="Bildplatzhalter 6"/>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921866" y="1514475"/>
            <a:ext cx="6722988" cy="4355645"/>
          </a:xfrm>
        </p:spPr>
      </p:pic>
      <p:sp>
        <p:nvSpPr>
          <p:cNvPr id="8" name="Ovale Legende 2"/>
          <p:cNvSpPr>
            <a:spLocks noChangeArrowheads="1"/>
          </p:cNvSpPr>
          <p:nvPr/>
        </p:nvSpPr>
        <p:spPr bwMode="auto">
          <a:xfrm>
            <a:off x="1814513" y="4202203"/>
            <a:ext cx="1944687" cy="476071"/>
          </a:xfrm>
          <a:prstGeom prst="wedgeEllipseCallout">
            <a:avLst>
              <a:gd name="adj1" fmla="val 81134"/>
              <a:gd name="adj2" fmla="val -101093"/>
            </a:avLst>
          </a:prstGeom>
          <a:solidFill>
            <a:srgbClr val="243F7B"/>
          </a:solidFill>
          <a:ln w="12700">
            <a:solidFill>
              <a:schemeClr val="bg1"/>
            </a:solidFill>
          </a:ln>
          <a:extLst/>
        </p:spPr>
        <p:txBody>
          <a:bodyPr lIns="72000" tIns="0" rIns="7200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anose="02020603050405020304" pitchFamily="18" charset="0"/>
              <a:buNone/>
            </a:pPr>
            <a:r>
              <a:rPr lang="en-US" altLang="de-DE" sz="1100" dirty="0" smtClean="0">
                <a:solidFill>
                  <a:schemeClr val="bg1"/>
                </a:solidFill>
              </a:rPr>
              <a:t>I can work this Saturday.</a:t>
            </a:r>
            <a:endParaRPr lang="en-US" altLang="de-DE" sz="1100" dirty="0">
              <a:solidFill>
                <a:schemeClr val="bg1"/>
              </a:solidFill>
            </a:endParaRPr>
          </a:p>
        </p:txBody>
      </p:sp>
      <p:sp>
        <p:nvSpPr>
          <p:cNvPr id="9" name="Ovale Legende 11"/>
          <p:cNvSpPr>
            <a:spLocks noChangeArrowheads="1"/>
          </p:cNvSpPr>
          <p:nvPr/>
        </p:nvSpPr>
        <p:spPr bwMode="auto">
          <a:xfrm>
            <a:off x="323528" y="2772320"/>
            <a:ext cx="1944688" cy="476071"/>
          </a:xfrm>
          <a:prstGeom prst="wedgeEllipseCallout">
            <a:avLst>
              <a:gd name="adj1" fmla="val 32856"/>
              <a:gd name="adj2" fmla="val -151505"/>
            </a:avLst>
          </a:prstGeom>
          <a:solidFill>
            <a:srgbClr val="243F7B"/>
          </a:solidFill>
          <a:ln w="12700">
            <a:solidFill>
              <a:schemeClr val="bg1"/>
            </a:solidFill>
          </a:ln>
          <a:extLst/>
        </p:spPr>
        <p:txBody>
          <a:bodyPr lIns="72000" tIns="0" rIns="7200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anose="02020603050405020304" pitchFamily="18" charset="0"/>
              <a:buNone/>
            </a:pPr>
            <a:r>
              <a:rPr lang="en-US" altLang="de-DE" sz="1100" dirty="0" smtClean="0">
                <a:solidFill>
                  <a:schemeClr val="bg1"/>
                </a:solidFill>
              </a:rPr>
              <a:t>I refill the magazine.</a:t>
            </a:r>
            <a:endParaRPr lang="en-US" altLang="de-DE" sz="1100" dirty="0">
              <a:solidFill>
                <a:schemeClr val="bg1"/>
              </a:solidFill>
            </a:endParaRPr>
          </a:p>
        </p:txBody>
      </p:sp>
      <p:sp>
        <p:nvSpPr>
          <p:cNvPr id="10" name="Rechteckige Legende 9"/>
          <p:cNvSpPr/>
          <p:nvPr/>
        </p:nvSpPr>
        <p:spPr bwMode="auto">
          <a:xfrm>
            <a:off x="2022475" y="3351213"/>
            <a:ext cx="792163" cy="514738"/>
          </a:xfrm>
          <a:prstGeom prst="wedgeRectCallout">
            <a:avLst>
              <a:gd name="adj1" fmla="val -85808"/>
              <a:gd name="adj2" fmla="val 64978"/>
            </a:avLst>
          </a:prstGeom>
          <a:solidFill>
            <a:schemeClr val="bg1"/>
          </a:solidFill>
          <a:ln w="12700">
            <a:solidFill>
              <a:srgbClr val="243F7B"/>
            </a:solidFill>
          </a:ln>
          <a:effectLst/>
          <a:extLst/>
        </p:spPr>
        <p:txBody>
          <a:bodyPr lIns="72000" tIns="72000" rIns="36000" bIns="72000">
            <a:spAutoFit/>
          </a:bodyPr>
          <a:lstStyle/>
          <a:p>
            <a:pPr eaLnBrk="1" hangingPunct="1">
              <a:buFont typeface="Times" pitchFamily="18" charset="0"/>
              <a:buNone/>
              <a:defRPr/>
            </a:pPr>
            <a:r>
              <a:rPr lang="en-US" sz="1200" dirty="0" smtClean="0">
                <a:latin typeface="Arial" charset="0"/>
                <a:ea typeface="ＭＳ Ｐゴシック" pitchFamily="1" charset="-128"/>
              </a:rPr>
              <a:t>Turn me on!</a:t>
            </a:r>
            <a:endParaRPr lang="en-US" sz="1200" dirty="0">
              <a:latin typeface="Arial" charset="0"/>
              <a:ea typeface="ＭＳ Ｐゴシック" pitchFamily="1" charset="-128"/>
            </a:endParaRPr>
          </a:p>
        </p:txBody>
      </p:sp>
      <p:sp>
        <p:nvSpPr>
          <p:cNvPr id="11" name="Rechteckige Legende 10"/>
          <p:cNvSpPr/>
          <p:nvPr/>
        </p:nvSpPr>
        <p:spPr bwMode="auto">
          <a:xfrm>
            <a:off x="4648200" y="2559050"/>
            <a:ext cx="1296988" cy="699404"/>
          </a:xfrm>
          <a:prstGeom prst="wedgeRectCallout">
            <a:avLst>
              <a:gd name="adj1" fmla="val -102843"/>
              <a:gd name="adj2" fmla="val -11680"/>
            </a:avLst>
          </a:prstGeom>
          <a:solidFill>
            <a:schemeClr val="bg1"/>
          </a:solidFill>
          <a:ln w="12700">
            <a:solidFill>
              <a:srgbClr val="243F7B"/>
            </a:solidFill>
          </a:ln>
          <a:effectLst/>
          <a:extLst/>
        </p:spPr>
        <p:txBody>
          <a:bodyPr lIns="72000" tIns="72000" rIns="36000" bIns="7200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anose="02020603050405020304" pitchFamily="18" charset="0"/>
              <a:buNone/>
              <a:defRPr/>
            </a:pPr>
            <a:r>
              <a:rPr lang="en-US" altLang="de-DE" sz="1200" dirty="0" smtClean="0"/>
              <a:t>Magazine is empty! Please refill!</a:t>
            </a:r>
          </a:p>
        </p:txBody>
      </p:sp>
      <p:sp>
        <p:nvSpPr>
          <p:cNvPr id="12" name="Rechteckige Legende 11"/>
          <p:cNvSpPr/>
          <p:nvPr/>
        </p:nvSpPr>
        <p:spPr bwMode="auto">
          <a:xfrm>
            <a:off x="6088063" y="2803525"/>
            <a:ext cx="1582737" cy="514738"/>
          </a:xfrm>
          <a:prstGeom prst="wedgeRectCallout">
            <a:avLst>
              <a:gd name="adj1" fmla="val -51539"/>
              <a:gd name="adj2" fmla="val 135608"/>
            </a:avLst>
          </a:prstGeom>
          <a:solidFill>
            <a:schemeClr val="bg1"/>
          </a:solidFill>
          <a:ln w="12700">
            <a:solidFill>
              <a:srgbClr val="243F7B"/>
            </a:solidFill>
          </a:ln>
          <a:effectLst/>
          <a:extLst/>
        </p:spPr>
        <p:txBody>
          <a:bodyPr lIns="72000" tIns="72000" rIns="36000" bIns="7200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anose="02020603050405020304" pitchFamily="18" charset="0"/>
              <a:buNone/>
              <a:defRPr/>
            </a:pPr>
            <a:r>
              <a:rPr lang="en-US" altLang="de-DE" sz="1200" dirty="0" smtClean="0"/>
              <a:t>Capacity's are overloaded till Friday</a:t>
            </a:r>
          </a:p>
        </p:txBody>
      </p:sp>
      <p:sp>
        <p:nvSpPr>
          <p:cNvPr id="13" name="Ovale Legende 16"/>
          <p:cNvSpPr>
            <a:spLocks noChangeArrowheads="1"/>
          </p:cNvSpPr>
          <p:nvPr/>
        </p:nvSpPr>
        <p:spPr bwMode="auto">
          <a:xfrm>
            <a:off x="3770313" y="1984420"/>
            <a:ext cx="1943100" cy="238036"/>
          </a:xfrm>
          <a:prstGeom prst="wedgeEllipseCallout">
            <a:avLst>
              <a:gd name="adj1" fmla="val -68199"/>
              <a:gd name="adj2" fmla="val 111981"/>
            </a:avLst>
          </a:prstGeom>
          <a:solidFill>
            <a:srgbClr val="243F7B"/>
          </a:solidFill>
          <a:ln w="12700">
            <a:solidFill>
              <a:schemeClr val="bg1"/>
            </a:solidFill>
          </a:ln>
          <a:extLst/>
        </p:spPr>
        <p:txBody>
          <a:bodyPr lIns="72000" tIns="0" rIns="7200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anose="02020603050405020304" pitchFamily="18" charset="0"/>
              <a:buNone/>
            </a:pPr>
            <a:r>
              <a:rPr lang="en-US" altLang="de-DE" sz="1100" dirty="0" smtClean="0">
                <a:solidFill>
                  <a:schemeClr val="bg1"/>
                </a:solidFill>
              </a:rPr>
              <a:t>I cant do Saturday</a:t>
            </a:r>
            <a:endParaRPr lang="en-US" altLang="de-DE" sz="1100" dirty="0">
              <a:solidFill>
                <a:schemeClr val="bg1"/>
              </a:solidFill>
            </a:endParaRPr>
          </a:p>
        </p:txBody>
      </p:sp>
      <p:sp>
        <p:nvSpPr>
          <p:cNvPr id="14" name="Rechteckige Legende 13"/>
          <p:cNvSpPr/>
          <p:nvPr/>
        </p:nvSpPr>
        <p:spPr bwMode="auto">
          <a:xfrm>
            <a:off x="3265488" y="5129213"/>
            <a:ext cx="1296987" cy="699404"/>
          </a:xfrm>
          <a:prstGeom prst="wedgeRectCallout">
            <a:avLst>
              <a:gd name="adj1" fmla="val 94023"/>
              <a:gd name="adj2" fmla="val -19358"/>
            </a:avLst>
          </a:prstGeom>
          <a:solidFill>
            <a:schemeClr val="bg1"/>
          </a:solidFill>
          <a:ln w="12700">
            <a:solidFill>
              <a:srgbClr val="243F7B"/>
            </a:solidFill>
          </a:ln>
          <a:effectLst/>
          <a:extLst/>
        </p:spPr>
        <p:txBody>
          <a:bodyPr lIns="72000" tIns="72000" rIns="36000" bIns="72000">
            <a:spAutoFit/>
          </a:bodyPr>
          <a:lstStyle/>
          <a:p>
            <a:pPr eaLnBrk="1" hangingPunct="1">
              <a:buFont typeface="Times" pitchFamily="18" charset="0"/>
              <a:buNone/>
              <a:defRPr/>
            </a:pPr>
            <a:r>
              <a:rPr lang="en-US" sz="1200" dirty="0" smtClean="0">
                <a:latin typeface="Arial" charset="0"/>
                <a:ea typeface="ＭＳ Ｐゴシック" pitchFamily="1" charset="-128"/>
              </a:rPr>
              <a:t>I got to be at the goods issue in 2 hours</a:t>
            </a:r>
            <a:endParaRPr lang="en-US" sz="1200" dirty="0">
              <a:latin typeface="Arial" charset="0"/>
              <a:ea typeface="ＭＳ Ｐゴシック" pitchFamily="1" charset="-128"/>
            </a:endParaRPr>
          </a:p>
        </p:txBody>
      </p:sp>
      <p:sp>
        <p:nvSpPr>
          <p:cNvPr id="15" name="Rechteckige Legende 14"/>
          <p:cNvSpPr/>
          <p:nvPr/>
        </p:nvSpPr>
        <p:spPr bwMode="auto">
          <a:xfrm>
            <a:off x="925239" y="1419225"/>
            <a:ext cx="6732588" cy="330200"/>
          </a:xfrm>
          <a:prstGeom prst="wedgeRectCallout">
            <a:avLst>
              <a:gd name="adj1" fmla="val -19121"/>
              <a:gd name="adj2" fmla="val 158590"/>
            </a:avLst>
          </a:prstGeom>
          <a:solidFill>
            <a:schemeClr val="bg1">
              <a:lumMod val="95000"/>
            </a:schemeClr>
          </a:solidFill>
          <a:ln w="28575">
            <a:solidFill>
              <a:schemeClr val="accent1"/>
            </a:solidFill>
          </a:ln>
          <a:effectLst/>
          <a:extLst/>
        </p:spPr>
        <p:txBody>
          <a:bodyPr lIns="72000" tIns="72000" rIns="36000" bIns="7200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anose="02020603050405020304" pitchFamily="18" charset="0"/>
              <a:buNone/>
              <a:defRPr/>
            </a:pPr>
            <a:r>
              <a:rPr lang="en-US" altLang="de-DE" sz="1200" b="1" dirty="0" smtClean="0"/>
              <a:t>Task to the production system – Order: 500pcs. in one week</a:t>
            </a:r>
          </a:p>
        </p:txBody>
      </p:sp>
      <p:sp>
        <p:nvSpPr>
          <p:cNvPr id="16" name="Rechteckige Legende 15"/>
          <p:cNvSpPr/>
          <p:nvPr/>
        </p:nvSpPr>
        <p:spPr bwMode="auto">
          <a:xfrm>
            <a:off x="7010104" y="3551085"/>
            <a:ext cx="1582737" cy="514738"/>
          </a:xfrm>
          <a:prstGeom prst="wedgeRectCallout">
            <a:avLst>
              <a:gd name="adj1" fmla="val -83802"/>
              <a:gd name="adj2" fmla="val 42222"/>
            </a:avLst>
          </a:prstGeom>
          <a:solidFill>
            <a:srgbClr val="FF0000"/>
          </a:solidFill>
          <a:ln w="12700">
            <a:solidFill>
              <a:schemeClr val="bg1"/>
            </a:solidFill>
          </a:ln>
          <a:effectLst/>
          <a:extLst/>
        </p:spPr>
        <p:txBody>
          <a:bodyPr lIns="72000" tIns="72000" rIns="36000" bIns="7200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anose="02020603050405020304" pitchFamily="18" charset="0"/>
              <a:buNone/>
              <a:defRPr/>
            </a:pPr>
            <a:r>
              <a:rPr lang="en-US" altLang="de-DE" sz="1200" b="1" dirty="0" smtClean="0">
                <a:solidFill>
                  <a:schemeClr val="bg1"/>
                </a:solidFill>
              </a:rPr>
              <a:t>Your BBQ weekend is canceled</a:t>
            </a:r>
          </a:p>
        </p:txBody>
      </p:sp>
      <p:sp>
        <p:nvSpPr>
          <p:cNvPr id="17" name="Rechteckige Legende 16"/>
          <p:cNvSpPr/>
          <p:nvPr/>
        </p:nvSpPr>
        <p:spPr bwMode="auto">
          <a:xfrm>
            <a:off x="7236619" y="1936750"/>
            <a:ext cx="1582737" cy="514738"/>
          </a:xfrm>
          <a:prstGeom prst="wedgeRectCallout">
            <a:avLst>
              <a:gd name="adj1" fmla="val -83802"/>
              <a:gd name="adj2" fmla="val 42222"/>
            </a:avLst>
          </a:prstGeom>
          <a:solidFill>
            <a:srgbClr val="FF0000"/>
          </a:solidFill>
          <a:ln w="12700">
            <a:solidFill>
              <a:schemeClr val="bg1"/>
            </a:solidFill>
          </a:ln>
          <a:effectLst/>
          <a:extLst/>
        </p:spPr>
        <p:txBody>
          <a:bodyPr lIns="72000" tIns="72000" rIns="36000" bIns="7200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anose="02020603050405020304" pitchFamily="18" charset="0"/>
              <a:buNone/>
              <a:defRPr/>
            </a:pPr>
            <a:r>
              <a:rPr lang="en-US" altLang="de-DE" sz="1200" b="1" dirty="0" smtClean="0">
                <a:solidFill>
                  <a:schemeClr val="bg1"/>
                </a:solidFill>
              </a:rPr>
              <a:t>Two hours overtime today!</a:t>
            </a:r>
          </a:p>
        </p:txBody>
      </p:sp>
    </p:spTree>
    <p:extLst>
      <p:ext uri="{BB962C8B-B14F-4D97-AF65-F5344CB8AC3E}">
        <p14:creationId xmlns:p14="http://schemas.microsoft.com/office/powerpoint/2010/main" val="2402951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sz="2400" dirty="0" smtClean="0"/>
              <a:t>Transformation of </a:t>
            </a:r>
            <a:r>
              <a:rPr lang="en-US" sz="2400" dirty="0"/>
              <a:t>w</a:t>
            </a:r>
            <a:r>
              <a:rPr lang="en-US" sz="2400" dirty="0" smtClean="0"/>
              <a:t>ork structures at the automotive auto body manufacture (e.g. VW Golf)</a:t>
            </a:r>
            <a:endParaRPr lang="en-US" sz="2400" dirty="0"/>
          </a:p>
        </p:txBody>
      </p:sp>
      <p:sp>
        <p:nvSpPr>
          <p:cNvPr id="3" name="Fußzeilenplatzhalter 2"/>
          <p:cNvSpPr>
            <a:spLocks noGrp="1"/>
          </p:cNvSpPr>
          <p:nvPr>
            <p:ph type="ftr" sz="quarter" idx="11"/>
          </p:nvPr>
        </p:nvSpPr>
        <p:spPr/>
        <p:txBody>
          <a:bodyPr/>
          <a:lstStyle/>
          <a:p>
            <a:r>
              <a:rPr lang="de-DE" dirty="0"/>
              <a:t>Christian Brunkhorst, IG Metall </a:t>
            </a:r>
            <a:endParaRPr lang="de-DE" dirty="0"/>
          </a:p>
        </p:txBody>
      </p:sp>
      <p:sp>
        <p:nvSpPr>
          <p:cNvPr id="4" name="Foliennummernplatzhalter 3"/>
          <p:cNvSpPr>
            <a:spLocks noGrp="1"/>
          </p:cNvSpPr>
          <p:nvPr>
            <p:ph type="sldNum" sz="quarter" idx="12"/>
          </p:nvPr>
        </p:nvSpPr>
        <p:spPr/>
        <p:txBody>
          <a:bodyPr/>
          <a:lstStyle/>
          <a:p>
            <a:pPr>
              <a:buFont typeface="Times" charset="0"/>
              <a:buNone/>
            </a:pPr>
            <a:fld id="{5DCFDF23-2307-46B6-BE55-59A37D776CBC}" type="slidenum">
              <a:rPr lang="en-US" smtClean="0"/>
              <a:pPr>
                <a:buFont typeface="Times" charset="0"/>
                <a:buNone/>
              </a:pPr>
              <a:t>8</a:t>
            </a:fld>
            <a:endParaRPr lang="en-US" dirty="0"/>
          </a:p>
        </p:txBody>
      </p:sp>
      <p:pic>
        <p:nvPicPr>
          <p:cNvPr id="6" name="Bildplatzhalter 5"/>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75049" y="1340768"/>
            <a:ext cx="7237311" cy="4519226"/>
          </a:xfrm>
        </p:spPr>
      </p:pic>
    </p:spTree>
    <p:extLst>
      <p:ext uri="{BB962C8B-B14F-4D97-AF65-F5344CB8AC3E}">
        <p14:creationId xmlns:p14="http://schemas.microsoft.com/office/powerpoint/2010/main" val="3911151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err="1" smtClean="0"/>
              <a:t>Steps</a:t>
            </a:r>
            <a:r>
              <a:rPr lang="de-DE" sz="2400" dirty="0" smtClean="0"/>
              <a:t> </a:t>
            </a:r>
            <a:r>
              <a:rPr lang="de-DE" sz="2400" dirty="0" err="1" smtClean="0"/>
              <a:t>to</a:t>
            </a:r>
            <a:r>
              <a:rPr lang="de-DE" sz="2400" dirty="0" smtClean="0"/>
              <a:t> „</a:t>
            </a:r>
            <a:r>
              <a:rPr lang="de-DE" sz="2400" dirty="0" err="1" smtClean="0"/>
              <a:t>Industry</a:t>
            </a:r>
            <a:r>
              <a:rPr lang="de-DE" sz="2400" dirty="0" smtClean="0"/>
              <a:t> </a:t>
            </a:r>
            <a:r>
              <a:rPr lang="de-DE" sz="2400" dirty="0" smtClean="0"/>
              <a:t>4.0“, </a:t>
            </a:r>
            <a:r>
              <a:rPr lang="de-DE" sz="2400" dirty="0" err="1" smtClean="0"/>
              <a:t>Examples</a:t>
            </a:r>
            <a:endParaRPr lang="de-DE" sz="2400" dirty="0"/>
          </a:p>
        </p:txBody>
      </p:sp>
      <p:sp>
        <p:nvSpPr>
          <p:cNvPr id="3" name="Fußzeilenplatzhalter 2"/>
          <p:cNvSpPr>
            <a:spLocks noGrp="1"/>
          </p:cNvSpPr>
          <p:nvPr>
            <p:ph type="ftr" sz="quarter" idx="11"/>
          </p:nvPr>
        </p:nvSpPr>
        <p:spPr/>
        <p:txBody>
          <a:bodyPr/>
          <a:lstStyle/>
          <a:p>
            <a:r>
              <a:rPr lang="de-DE" dirty="0"/>
              <a:t>Christian Brunkhorst, IG Metall </a:t>
            </a:r>
            <a:endParaRPr lang="de-DE" dirty="0"/>
          </a:p>
        </p:txBody>
      </p:sp>
      <p:sp>
        <p:nvSpPr>
          <p:cNvPr id="4" name="Foliennummernplatzhalter 3"/>
          <p:cNvSpPr>
            <a:spLocks noGrp="1"/>
          </p:cNvSpPr>
          <p:nvPr>
            <p:ph type="sldNum" sz="quarter" idx="12"/>
          </p:nvPr>
        </p:nvSpPr>
        <p:spPr/>
        <p:txBody>
          <a:bodyPr/>
          <a:lstStyle/>
          <a:p>
            <a:pPr>
              <a:buFont typeface="Times" charset="0"/>
              <a:buNone/>
            </a:pPr>
            <a:fld id="{5DCFDF23-2307-46B6-BE55-59A37D776CBC}" type="slidenum">
              <a:rPr lang="de-DE" smtClean="0"/>
              <a:pPr>
                <a:buFont typeface="Times" charset="0"/>
                <a:buNone/>
              </a:pPr>
              <a:t>9</a:t>
            </a:fld>
            <a:endParaRPr lang="de-DE" dirty="0"/>
          </a:p>
        </p:txBody>
      </p:sp>
      <p:sp>
        <p:nvSpPr>
          <p:cNvPr id="5" name="Textplatzhalter 4"/>
          <p:cNvSpPr>
            <a:spLocks noGrp="1"/>
          </p:cNvSpPr>
          <p:nvPr>
            <p:ph type="body" sz="quarter" idx="13"/>
          </p:nvPr>
        </p:nvSpPr>
        <p:spPr/>
        <p:txBody>
          <a:bodyPr/>
          <a:lstStyle/>
          <a:p>
            <a:pPr marL="0" indent="0">
              <a:lnSpc>
                <a:spcPct val="100000"/>
              </a:lnSpc>
              <a:spcBef>
                <a:spcPts val="600"/>
              </a:spcBef>
              <a:buNone/>
            </a:pPr>
            <a:r>
              <a:rPr lang="de-DE" altLang="de-DE" sz="2400" b="1" dirty="0" smtClean="0">
                <a:ea typeface="ＭＳ Ｐゴシック" panose="020B0600070205080204" pitchFamily="34" charset="-128"/>
              </a:rPr>
              <a:t>Manufacturing</a:t>
            </a:r>
          </a:p>
          <a:p>
            <a:pPr marL="182563" indent="-182563">
              <a:lnSpc>
                <a:spcPct val="100000"/>
              </a:lnSpc>
              <a:spcBef>
                <a:spcPts val="0"/>
              </a:spcBef>
              <a:spcAft>
                <a:spcPts val="0"/>
              </a:spcAft>
            </a:pPr>
            <a:r>
              <a:rPr lang="de-DE" altLang="de-DE" sz="2400" dirty="0" smtClean="0">
                <a:ea typeface="ＭＳ Ｐゴシック" panose="020B0600070205080204" pitchFamily="34" charset="-128"/>
              </a:rPr>
              <a:t>replacing human </a:t>
            </a:r>
            <a:r>
              <a:rPr lang="de-DE" altLang="de-DE" sz="2400" dirty="0" err="1" smtClean="0">
                <a:ea typeface="ＭＳ Ｐゴシック" panose="020B0600070205080204" pitchFamily="34" charset="-128"/>
              </a:rPr>
              <a:t>work</a:t>
            </a:r>
            <a:endParaRPr lang="de-DE" altLang="de-DE" sz="2400" dirty="0">
              <a:ea typeface="ＭＳ Ｐゴシック" panose="020B0600070205080204" pitchFamily="34" charset="-128"/>
            </a:endParaRPr>
          </a:p>
          <a:p>
            <a:pPr marL="182563" indent="-182563">
              <a:lnSpc>
                <a:spcPct val="100000"/>
              </a:lnSpc>
              <a:spcBef>
                <a:spcPts val="0"/>
              </a:spcBef>
              <a:spcAft>
                <a:spcPts val="0"/>
              </a:spcAft>
            </a:pPr>
            <a:r>
              <a:rPr lang="de-DE" altLang="de-DE" sz="2400" dirty="0">
                <a:ea typeface="ＭＳ Ｐゴシック" panose="020B0600070205080204" pitchFamily="34" charset="-128"/>
              </a:rPr>
              <a:t>m</a:t>
            </a:r>
            <a:r>
              <a:rPr lang="de-DE" altLang="de-DE" sz="2400" dirty="0" smtClean="0">
                <a:ea typeface="ＭＳ Ｐゴシック" panose="020B0600070205080204" pitchFamily="34" charset="-128"/>
              </a:rPr>
              <a:t>an-</a:t>
            </a:r>
            <a:r>
              <a:rPr lang="de-DE" altLang="de-DE" sz="2400" dirty="0" err="1" smtClean="0">
                <a:ea typeface="ＭＳ Ｐゴシック" panose="020B0600070205080204" pitchFamily="34" charset="-128"/>
              </a:rPr>
              <a:t>machine</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collaboration</a:t>
            </a:r>
            <a:endParaRPr lang="de-DE" altLang="de-DE" sz="2400" dirty="0">
              <a:ea typeface="ＭＳ Ｐゴシック" panose="020B0600070205080204" pitchFamily="34" charset="-128"/>
            </a:endParaRPr>
          </a:p>
          <a:p>
            <a:pPr marL="182563" indent="-182563">
              <a:lnSpc>
                <a:spcPct val="100000"/>
              </a:lnSpc>
              <a:spcBef>
                <a:spcPts val="0"/>
              </a:spcBef>
              <a:spcAft>
                <a:spcPts val="0"/>
              </a:spcAft>
            </a:pPr>
            <a:r>
              <a:rPr lang="de-DE" altLang="de-DE" sz="2400" dirty="0" smtClean="0">
                <a:ea typeface="ＭＳ Ｐゴシック" panose="020B0600070205080204" pitchFamily="34" charset="-128"/>
              </a:rPr>
              <a:t>3D - </a:t>
            </a:r>
            <a:r>
              <a:rPr lang="de-DE" altLang="de-DE" sz="2400" dirty="0" err="1" smtClean="0">
                <a:ea typeface="ＭＳ Ｐゴシック" panose="020B0600070205080204" pitchFamily="34" charset="-128"/>
              </a:rPr>
              <a:t>Printing</a:t>
            </a:r>
            <a:endParaRPr lang="de-DE" altLang="de-DE" sz="2400" dirty="0">
              <a:ea typeface="ＭＳ Ｐゴシック" panose="020B0600070205080204" pitchFamily="34" charset="-128"/>
            </a:endParaRPr>
          </a:p>
          <a:p>
            <a:pPr marL="182563" indent="-182563">
              <a:lnSpc>
                <a:spcPct val="100000"/>
              </a:lnSpc>
              <a:spcBef>
                <a:spcPts val="0"/>
              </a:spcBef>
              <a:spcAft>
                <a:spcPts val="0"/>
              </a:spcAft>
            </a:pPr>
            <a:r>
              <a:rPr lang="de-DE" altLang="de-DE" sz="2400" dirty="0" err="1">
                <a:ea typeface="ＭＳ Ｐゴシック" panose="020B0600070205080204" pitchFamily="34" charset="-128"/>
              </a:rPr>
              <a:t>Augmented</a:t>
            </a:r>
            <a:r>
              <a:rPr lang="de-DE" altLang="de-DE" sz="2400" dirty="0">
                <a:ea typeface="ＭＳ Ｐゴシック" panose="020B0600070205080204" pitchFamily="34" charset="-128"/>
              </a:rPr>
              <a:t> Reality </a:t>
            </a:r>
            <a:r>
              <a:rPr lang="de-DE" altLang="de-DE" sz="2400" dirty="0" smtClean="0">
                <a:ea typeface="ＭＳ Ｐゴシック" panose="020B0600070205080204" pitchFamily="34" charset="-128"/>
              </a:rPr>
              <a:t>(</a:t>
            </a:r>
            <a:r>
              <a:rPr lang="de-DE" altLang="de-DE" sz="2400" dirty="0" err="1" smtClean="0">
                <a:ea typeface="ＭＳ Ｐゴシック" panose="020B0600070205080204" pitchFamily="34" charset="-128"/>
              </a:rPr>
              <a:t>training</a:t>
            </a:r>
            <a:r>
              <a:rPr lang="de-DE" altLang="de-DE" sz="2400" dirty="0" smtClean="0">
                <a:ea typeface="ＭＳ Ｐゴシック" panose="020B0600070205080204" pitchFamily="34" charset="-128"/>
              </a:rPr>
              <a:t> / </a:t>
            </a:r>
            <a:r>
              <a:rPr lang="de-DE" altLang="de-DE" sz="2400" dirty="0" err="1" smtClean="0">
                <a:ea typeface="ＭＳ Ｐゴシック" panose="020B0600070205080204" pitchFamily="34" charset="-128"/>
              </a:rPr>
              <a:t>support</a:t>
            </a:r>
            <a:r>
              <a:rPr lang="de-DE" altLang="de-DE" sz="2400" dirty="0" smtClean="0">
                <a:ea typeface="ＭＳ Ｐゴシック" panose="020B0600070205080204" pitchFamily="34" charset="-128"/>
              </a:rPr>
              <a:t> / </a:t>
            </a:r>
            <a:r>
              <a:rPr lang="de-DE" altLang="de-DE" sz="2400" dirty="0" err="1" smtClean="0">
                <a:ea typeface="ＭＳ Ｐゴシック" panose="020B0600070205080204" pitchFamily="34" charset="-128"/>
              </a:rPr>
              <a:t>advice</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through</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dataglasses</a:t>
            </a:r>
            <a:r>
              <a:rPr lang="de-DE" altLang="de-DE" sz="2400" dirty="0" smtClean="0">
                <a:ea typeface="ＭＳ Ｐゴシック" panose="020B0600070205080204" pitchFamily="34" charset="-128"/>
              </a:rPr>
              <a:t>)</a:t>
            </a:r>
            <a:endParaRPr lang="de-DE" altLang="de-DE" sz="2400" dirty="0">
              <a:ea typeface="ＭＳ Ｐゴシック" panose="020B0600070205080204" pitchFamily="34" charset="-128"/>
            </a:endParaRPr>
          </a:p>
          <a:p>
            <a:pPr marL="182563" indent="-182563">
              <a:lnSpc>
                <a:spcPct val="100000"/>
              </a:lnSpc>
              <a:spcBef>
                <a:spcPts val="0"/>
              </a:spcBef>
              <a:spcAft>
                <a:spcPts val="0"/>
              </a:spcAft>
            </a:pPr>
            <a:r>
              <a:rPr lang="de-DE" altLang="de-DE" sz="2400" dirty="0" err="1" smtClean="0">
                <a:ea typeface="ＭＳ Ｐゴシック" panose="020B0600070205080204" pitchFamily="34" charset="-128"/>
              </a:rPr>
              <a:t>Shift</a:t>
            </a:r>
            <a:r>
              <a:rPr lang="de-DE" altLang="de-DE" sz="2400" dirty="0" smtClean="0">
                <a:ea typeface="ＭＳ Ｐゴシック" panose="020B0600070205080204" pitchFamily="34" charset="-128"/>
              </a:rPr>
              <a:t>/</a:t>
            </a:r>
            <a:r>
              <a:rPr lang="de-DE" altLang="de-DE" sz="2400" dirty="0" err="1" smtClean="0">
                <a:ea typeface="ＭＳ Ｐゴシック" panose="020B0600070205080204" pitchFamily="34" charset="-128"/>
              </a:rPr>
              <a:t>working</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hours-coordination</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over</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the</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internet</a:t>
            </a:r>
            <a:endParaRPr lang="de-DE" altLang="de-DE" sz="2400" dirty="0" smtClean="0">
              <a:ea typeface="ＭＳ Ｐゴシック" panose="020B0600070205080204" pitchFamily="34" charset="-128"/>
            </a:endParaRPr>
          </a:p>
          <a:p>
            <a:pPr marL="182563" indent="-182563">
              <a:lnSpc>
                <a:spcPct val="100000"/>
              </a:lnSpc>
              <a:spcBef>
                <a:spcPts val="0"/>
              </a:spcBef>
              <a:spcAft>
                <a:spcPts val="0"/>
              </a:spcAft>
            </a:pPr>
            <a:r>
              <a:rPr lang="de-DE" altLang="de-DE" sz="2400" dirty="0" smtClean="0">
                <a:ea typeface="ＭＳ Ｐゴシック" panose="020B0600070205080204" pitchFamily="34" charset="-128"/>
              </a:rPr>
              <a:t>Remote </a:t>
            </a:r>
            <a:r>
              <a:rPr lang="de-DE" altLang="de-DE" sz="2400" dirty="0" err="1" smtClean="0">
                <a:ea typeface="ＭＳ Ｐゴシック" panose="020B0600070205080204" pitchFamily="34" charset="-128"/>
              </a:rPr>
              <a:t>control</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of</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production</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equipment</a:t>
            </a:r>
            <a:endParaRPr lang="de-DE" altLang="de-DE" sz="2400" dirty="0" smtClean="0">
              <a:ea typeface="ＭＳ Ｐゴシック" panose="020B0600070205080204" pitchFamily="34" charset="-128"/>
            </a:endParaRPr>
          </a:p>
          <a:p>
            <a:pPr marL="0" indent="0">
              <a:lnSpc>
                <a:spcPct val="100000"/>
              </a:lnSpc>
              <a:spcBef>
                <a:spcPts val="600"/>
              </a:spcBef>
              <a:buNone/>
            </a:pPr>
            <a:r>
              <a:rPr lang="de-DE" altLang="de-DE" sz="2400" b="1" dirty="0" smtClean="0">
                <a:ea typeface="ＭＳ Ｐゴシック" panose="020B0600070205080204" pitchFamily="34" charset="-128"/>
              </a:rPr>
              <a:t>Engineering</a:t>
            </a:r>
          </a:p>
          <a:p>
            <a:pPr marL="182563" indent="-182563">
              <a:lnSpc>
                <a:spcPct val="100000"/>
              </a:lnSpc>
              <a:spcBef>
                <a:spcPts val="0"/>
              </a:spcBef>
              <a:spcAft>
                <a:spcPts val="0"/>
              </a:spcAft>
            </a:pPr>
            <a:r>
              <a:rPr lang="de-DE" altLang="de-DE" sz="2400" dirty="0" smtClean="0">
                <a:ea typeface="ＭＳ Ｐゴシック" panose="020B0600070205080204" pitchFamily="34" charset="-128"/>
              </a:rPr>
              <a:t>Computer </a:t>
            </a:r>
            <a:r>
              <a:rPr lang="de-DE" altLang="de-DE" sz="2400" dirty="0" err="1" smtClean="0">
                <a:ea typeface="ＭＳ Ｐゴシック" panose="020B0600070205080204" pitchFamily="34" charset="-128"/>
              </a:rPr>
              <a:t>based</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s</a:t>
            </a:r>
            <a:r>
              <a:rPr lang="de-DE" altLang="de-DE" sz="2400" dirty="0" err="1" smtClean="0">
                <a:ea typeface="ＭＳ Ｐゴシック" panose="020B0600070205080204" pitchFamily="34" charset="-128"/>
              </a:rPr>
              <a:t>imulation</a:t>
            </a:r>
            <a:endParaRPr lang="de-DE" altLang="de-DE" sz="2400" dirty="0">
              <a:ea typeface="ＭＳ Ｐゴシック" panose="020B0600070205080204" pitchFamily="34" charset="-128"/>
            </a:endParaRPr>
          </a:p>
          <a:p>
            <a:pPr marL="182563" indent="-182563">
              <a:lnSpc>
                <a:spcPct val="100000"/>
              </a:lnSpc>
              <a:spcBef>
                <a:spcPts val="0"/>
              </a:spcBef>
              <a:spcAft>
                <a:spcPts val="0"/>
              </a:spcAft>
            </a:pPr>
            <a:r>
              <a:rPr lang="de-DE" altLang="de-DE" sz="2400" dirty="0" err="1">
                <a:ea typeface="ＭＳ Ｐゴシック" panose="020B0600070205080204" pitchFamily="34" charset="-128"/>
              </a:rPr>
              <a:t>e</a:t>
            </a:r>
            <a:r>
              <a:rPr lang="de-DE" altLang="de-DE" sz="2400" dirty="0" err="1" smtClean="0">
                <a:ea typeface="ＭＳ Ｐゴシック" panose="020B0600070205080204" pitchFamily="34" charset="-128"/>
              </a:rPr>
              <a:t>xtended</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usage</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of</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c</a:t>
            </a:r>
            <a:r>
              <a:rPr lang="de-DE" altLang="de-DE" sz="2400" dirty="0" err="1" smtClean="0">
                <a:ea typeface="ＭＳ Ｐゴシック" panose="020B0600070205080204" pitchFamily="34" charset="-128"/>
              </a:rPr>
              <a:t>loud-computing</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and</a:t>
            </a:r>
            <a:r>
              <a:rPr lang="de-DE" altLang="de-DE" sz="2400" dirty="0" smtClean="0">
                <a:ea typeface="ＭＳ Ｐゴシック" panose="020B0600070205080204" pitchFamily="34" charset="-128"/>
              </a:rPr>
              <a:t> </a:t>
            </a:r>
            <a:r>
              <a:rPr lang="de-DE" altLang="de-DE" sz="2400" dirty="0" err="1" smtClean="0">
                <a:ea typeface="ＭＳ Ｐゴシック" panose="020B0600070205080204" pitchFamily="34" charset="-128"/>
              </a:rPr>
              <a:t>c</a:t>
            </a:r>
            <a:r>
              <a:rPr lang="de-DE" altLang="de-DE" sz="2400" dirty="0" err="1" smtClean="0">
                <a:ea typeface="ＭＳ Ｐゴシック" panose="020B0600070205080204" pitchFamily="34" charset="-128"/>
              </a:rPr>
              <a:t>rowd-sourcing</a:t>
            </a:r>
            <a:endParaRPr lang="de-DE" altLang="de-DE" sz="2400" dirty="0">
              <a:ea typeface="ＭＳ Ｐゴシック" panose="020B0600070205080204" pitchFamily="34" charset="-128"/>
            </a:endParaRPr>
          </a:p>
          <a:p>
            <a:pPr marL="0" indent="0">
              <a:buNone/>
            </a:pPr>
            <a:endParaRPr lang="de-DE" dirty="0"/>
          </a:p>
        </p:txBody>
      </p:sp>
      <p:sp>
        <p:nvSpPr>
          <p:cNvPr id="6" name="Rechteck 5"/>
          <p:cNvSpPr/>
          <p:nvPr/>
        </p:nvSpPr>
        <p:spPr>
          <a:xfrm>
            <a:off x="7864339" y="6049888"/>
            <a:ext cx="1032655" cy="230832"/>
          </a:xfrm>
          <a:prstGeom prst="rect">
            <a:avLst/>
          </a:prstGeom>
        </p:spPr>
        <p:txBody>
          <a:bodyPr wrap="none">
            <a:spAutoFit/>
          </a:bodyPr>
          <a:lstStyle/>
          <a:p>
            <a:pPr>
              <a:lnSpc>
                <a:spcPct val="100000"/>
              </a:lnSpc>
              <a:spcAft>
                <a:spcPts val="0"/>
              </a:spcAft>
              <a:buNone/>
            </a:pPr>
            <a:r>
              <a:rPr lang="en-US" sz="900" dirty="0">
                <a:latin typeface="+mn-lt"/>
              </a:rPr>
              <a:t>Source: Wikipedia</a:t>
            </a:r>
          </a:p>
        </p:txBody>
      </p:sp>
    </p:spTree>
    <p:extLst>
      <p:ext uri="{BB962C8B-B14F-4D97-AF65-F5344CB8AC3E}">
        <p14:creationId xmlns:p14="http://schemas.microsoft.com/office/powerpoint/2010/main" val="761147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IG Metall neu">
  <a:themeElements>
    <a:clrScheme name="IG Metall">
      <a:dk1>
        <a:sysClr val="windowText" lastClr="000000"/>
      </a:dk1>
      <a:lt1>
        <a:sysClr val="window" lastClr="FFFFFF"/>
      </a:lt1>
      <a:dk2>
        <a:srgbClr val="FFD700"/>
      </a:dk2>
      <a:lt2>
        <a:srgbClr val="F38901"/>
      </a:lt2>
      <a:accent1>
        <a:srgbClr val="FE0000"/>
      </a:accent1>
      <a:accent2>
        <a:srgbClr val="A80020"/>
      </a:accent2>
      <a:accent3>
        <a:srgbClr val="009BD0"/>
      </a:accent3>
      <a:accent4>
        <a:srgbClr val="3C9093"/>
      </a:accent4>
      <a:accent5>
        <a:srgbClr val="0055AB"/>
      </a:accent5>
      <a:accent6>
        <a:srgbClr val="003264"/>
      </a:accent6>
      <a:hlink>
        <a:srgbClr val="0055AB"/>
      </a:hlink>
      <a:folHlink>
        <a:srgbClr val="003264"/>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00000"/>
        </a:solidFill>
        <a:ln w="28575">
          <a:solidFill>
            <a:schemeClr val="accent3"/>
          </a:solidFill>
        </a:ln>
        <a:effectLst/>
        <a:extLst/>
      </a:spPr>
      <a:bodyPr lIns="72000" tIns="72000" rIns="36000" bIns="72000">
        <a:spAutoFit/>
      </a:bodyPr>
      <a:lstStyle>
        <a:defPPr eaLnBrk="1" hangingPunct="1">
          <a:buFont typeface="Times" panose="02020603050405020304" pitchFamily="18" charset="0"/>
          <a:buNone/>
          <a:defRPr sz="1200" b="1" dirty="0" smtClean="0">
            <a:solidFill>
              <a:schemeClr val="bg1"/>
            </a:solidFill>
          </a:defRPr>
        </a:defPPr>
      </a:lstStyle>
    </a:spDef>
    <a:ln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1045</Words>
  <Application>Microsoft Office PowerPoint</Application>
  <PresentationFormat>Bildschirmpräsentation (4:3)</PresentationFormat>
  <Paragraphs>188</Paragraphs>
  <Slides>20</Slides>
  <Notes>5</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20</vt:i4>
      </vt:variant>
    </vt:vector>
  </HeadingPairs>
  <TitlesOfParts>
    <vt:vector size="30" baseType="lpstr">
      <vt:lpstr>ＭＳ Ｐゴシック</vt:lpstr>
      <vt:lpstr>Arial</vt:lpstr>
      <vt:lpstr>Calibri</vt:lpstr>
      <vt:lpstr>Courier New</vt:lpstr>
      <vt:lpstr>Frutiger 45 Light</vt:lpstr>
      <vt:lpstr>Georgia</vt:lpstr>
      <vt:lpstr>Times</vt:lpstr>
      <vt:lpstr>Wingdings</vt:lpstr>
      <vt:lpstr>Wingdings 2</vt:lpstr>
      <vt:lpstr>IG Metall neu</vt:lpstr>
      <vt:lpstr>The digital transformation of the automotive industry</vt:lpstr>
      <vt:lpstr>From the first to the fourth industrial revolution</vt:lpstr>
      <vt:lpstr>Industry 4.0 as part of a digitized economy</vt:lpstr>
      <vt:lpstr>New value chains through digital infrastructure</vt:lpstr>
      <vt:lpstr>Quantitative repercussions on the number of employees</vt:lpstr>
      <vt:lpstr>Robots as colleagues instead of work tools</vt:lpstr>
      <vt:lpstr>Just a normal day in the smart factory</vt:lpstr>
      <vt:lpstr>Transformation of work structures at the automotive auto body manufacture (e.g. VW Golf)</vt:lpstr>
      <vt:lpstr>Steps to „Industry 4.0“, Examples</vt:lpstr>
      <vt:lpstr>Steps to „Industry 4.0“, Examples</vt:lpstr>
      <vt:lpstr>Challenges for the workforce</vt:lpstr>
      <vt:lpstr>Challenges for the society</vt:lpstr>
      <vt:lpstr>Transformation of the automotive industry</vt:lpstr>
      <vt:lpstr>Automation steps of the vehicle</vt:lpstr>
      <vt:lpstr>Combining vehicle networking with global infrastructure</vt:lpstr>
      <vt:lpstr>Autonomous driving – Transformation of products</vt:lpstr>
      <vt:lpstr>Connected and autonomous cars - advantages</vt:lpstr>
      <vt:lpstr>Connected and autonomous cars - challenges</vt:lpstr>
      <vt:lpstr>Connected and autonomous cars – change the industry</vt:lpstr>
      <vt:lpstr>Challenges for the trade unions</vt:lpstr>
    </vt:vector>
  </TitlesOfParts>
  <Company>IG Metall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Digitaler Wandel in der Industrie</dc:title>
  <dc:creator>Minten, Jonas</dc:creator>
  <dc:description>wird blank.pot</dc:description>
  <cp:lastModifiedBy>Brunkhorst, Christian</cp:lastModifiedBy>
  <cp:revision>103</cp:revision>
  <cp:lastPrinted>2015-10-09T11:07:20Z</cp:lastPrinted>
  <dcterms:created xsi:type="dcterms:W3CDTF">2015-10-07T07:50:43Z</dcterms:created>
  <dcterms:modified xsi:type="dcterms:W3CDTF">2015-10-13T10:41:16Z</dcterms:modified>
</cp:coreProperties>
</file>